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slideMasters/slideMaster26.xml" ContentType="application/vnd.openxmlformats-officedocument.presentationml.slideMaster+xml"/>
  <Override PartName="/ppt/slides/slide26.xml" ContentType="application/vnd.openxmlformats-officedocument.presentationml.slide+xml"/>
  <Override PartName="/ppt/slideMasters/slideMaster27.xml" ContentType="application/vnd.openxmlformats-officedocument.presentationml.slideMaster+xml"/>
  <Override PartName="/ppt/slides/slide27.xml" ContentType="application/vnd.openxmlformats-officedocument.presentationml.slide+xml"/>
  <Override PartName="/ppt/slideMasters/slideMaster28.xml" ContentType="application/vnd.openxmlformats-officedocument.presentationml.slideMaster+xml"/>
  <Override PartName="/ppt/slides/slide28.xml" ContentType="application/vnd.openxmlformats-officedocument.presentationml.slide+xml"/>
  <Override PartName="/ppt/slideMasters/slideMaster29.xml" ContentType="application/vnd.openxmlformats-officedocument.presentationml.slideMaster+xml"/>
  <Override PartName="/ppt/slides/slide29.xml" ContentType="application/vnd.openxmlformats-officedocument.presentationml.slide+xml"/>
  <Override PartName="/ppt/slideMasters/slideMaster30.xml" ContentType="application/vnd.openxmlformats-officedocument.presentationml.slideMaster+xml"/>
  <Override PartName="/ppt/slides/slide30.xml" ContentType="application/vnd.openxmlformats-officedocument.presentationml.slide+xml"/>
  <Override PartName="/ppt/slideMasters/slideMaster31.xml" ContentType="application/vnd.openxmlformats-officedocument.presentationml.slideMaster+xml"/>
  <Override PartName="/ppt/slides/slide31.xml" ContentType="application/vnd.openxmlformats-officedocument.presentationml.slide+xml"/>
  <Override PartName="/ppt/slideMasters/slideMaster32.xml" ContentType="application/vnd.openxmlformats-officedocument.presentationml.slideMaster+xml"/>
  <Override PartName="/ppt/slides/slide32.xml" ContentType="application/vnd.openxmlformats-officedocument.presentationml.slide+xml"/>
  <Override PartName="/ppt/slideMasters/slideMaster33.xml" ContentType="application/vnd.openxmlformats-officedocument.presentationml.slideMaster+xml"/>
  <Override PartName="/ppt/slides/slide33.xml" ContentType="application/vnd.openxmlformats-officedocument.presentationml.slide+xml"/>
  <Override PartName="/ppt/slideMasters/slideMaster34.xml" ContentType="application/vnd.openxmlformats-officedocument.presentationml.slideMaster+xml"/>
  <Override PartName="/ppt/slides/slide34.xml" ContentType="application/vnd.openxmlformats-officedocument.presentationml.slide+xml"/>
  <Override PartName="/ppt/slideMasters/slideMaster35.xml" ContentType="application/vnd.openxmlformats-officedocument.presentationml.slideMaster+xml"/>
  <Override PartName="/ppt/slides/slide35.xml" ContentType="application/vnd.openxmlformats-officedocument.presentationml.slide+xml"/>
  <Override PartName="/ppt/slideMasters/slideMaster36.xml" ContentType="application/vnd.openxmlformats-officedocument.presentationml.slideMaster+xml"/>
  <Override PartName="/ppt/slides/slide36.xml" ContentType="application/vnd.openxmlformats-officedocument.presentationml.slide+xml"/>
  <Override PartName="/ppt/slideMasters/slideMaster37.xml" ContentType="application/vnd.openxmlformats-officedocument.presentationml.slideMaster+xml"/>
  <Override PartName="/ppt/slides/slide37.xml" ContentType="application/vnd.openxmlformats-officedocument.presentationml.slide+xml"/>
  <Override PartName="/ppt/slideMasters/slideMaster38.xml" ContentType="application/vnd.openxmlformats-officedocument.presentationml.slideMaster+xml"/>
  <Override PartName="/ppt/slides/slide38.xml" ContentType="application/vnd.openxmlformats-officedocument.presentationml.slide+xml"/>
  <Override PartName="/ppt/slideMasters/slideMaster39.xml" ContentType="application/vnd.openxmlformats-officedocument.presentationml.slideMaster+xml"/>
  <Override PartName="/ppt/slides/slide39.xml" ContentType="application/vnd.openxmlformats-officedocument.presentationml.slide+xml"/>
  <Override PartName="/ppt/slideMasters/slideMaster40.xml" ContentType="application/vnd.openxmlformats-officedocument.presentationml.slideMaster+xml"/>
  <Override PartName="/ppt/slides/slide40.xml" ContentType="application/vnd.openxmlformats-officedocument.presentationml.slide+xml"/>
  <Override PartName="/ppt/slideMasters/slideMaster41.xml" ContentType="application/vnd.openxmlformats-officedocument.presentationml.slideMaster+xml"/>
  <Override PartName="/ppt/slides/slide41.xml" ContentType="application/vnd.openxmlformats-officedocument.presentationml.slide+xml"/>
  <Override PartName="/ppt/slideMasters/slideMaster42.xml" ContentType="application/vnd.openxmlformats-officedocument.presentationml.slideMaster+xml"/>
  <Override PartName="/ppt/slides/slide42.xml" ContentType="application/vnd.openxmlformats-officedocument.presentationml.slide+xml"/>
  <Override PartName="/ppt/slideMasters/slideMaster43.xml" ContentType="application/vnd.openxmlformats-officedocument.presentationml.slideMaster+xml"/>
  <Override PartName="/ppt/slides/slide43.xml" ContentType="application/vnd.openxmlformats-officedocument.presentationml.slide+xml"/>
  <Override PartName="/ppt/slideMasters/slideMaster44.xml" ContentType="application/vnd.openxmlformats-officedocument.presentationml.slideMaster+xml"/>
  <Override PartName="/ppt/slides/slide44.xml" ContentType="application/vnd.openxmlformats-officedocument.presentationml.slide+xml"/>
  <Override PartName="/ppt/slideMasters/slideMaster45.xml" ContentType="application/vnd.openxmlformats-officedocument.presentationml.slideMaster+xml"/>
  <Override PartName="/ppt/slides/slide45.xml" ContentType="application/vnd.openxmlformats-officedocument.presentationml.slide+xml"/>
  <Override PartName="/ppt/slideMasters/slideMaster46.xml" ContentType="application/vnd.openxmlformats-officedocument.presentationml.slideMaster+xml"/>
  <Override PartName="/ppt/slides/slide46.xml" ContentType="application/vnd.openxmlformats-officedocument.presentationml.slide+xml"/>
  <Override PartName="/ppt/slideMasters/slideMaster47.xml" ContentType="application/vnd.openxmlformats-officedocument.presentationml.slideMaster+xml"/>
  <Override PartName="/ppt/slides/slide47.xml" ContentType="application/vnd.openxmlformats-officedocument.presentationml.slide+xml"/>
  <Override PartName="/ppt/slideMasters/slideMaster48.xml" ContentType="application/vnd.openxmlformats-officedocument.presentationml.slideMaster+xml"/>
  <Override PartName="/ppt/slides/slide48.xml" ContentType="application/vnd.openxmlformats-officedocument.presentationml.slide+xml"/>
  <Override PartName="/ppt/slideMasters/slideMaster49.xml" ContentType="application/vnd.openxmlformats-officedocument.presentationml.slideMaster+xml"/>
  <Override PartName="/ppt/slides/slide49.xml" ContentType="application/vnd.openxmlformats-officedocument.presentationml.slide+xml"/>
  <Override PartName="/ppt/slideMasters/slideMaster50.xml" ContentType="application/vnd.openxmlformats-officedocument.presentationml.slideMaster+xml"/>
  <Override PartName="/ppt/slides/slide50.xml" ContentType="application/vnd.openxmlformats-officedocument.presentationml.slide+xml"/>
  <Override PartName="/ppt/slideMasters/slideMaster51.xml" ContentType="application/vnd.openxmlformats-officedocument.presentationml.slideMaster+xml"/>
  <Override PartName="/ppt/slides/slide51.xml" ContentType="application/vnd.openxmlformats-officedocument.presentationml.slide+xml"/>
  <Override PartName="/ppt/slideMasters/slideMaster52.xml" ContentType="application/vnd.openxmlformats-officedocument.presentationml.slideMaster+xml"/>
  <Override PartName="/ppt/slides/slide52.xml" ContentType="application/vnd.openxmlformats-officedocument.presentationml.slide+xml"/>
  <Override PartName="/ppt/slideMasters/slideMaster53.xml" ContentType="application/vnd.openxmlformats-officedocument.presentationml.slideMaster+xml"/>
  <Override PartName="/ppt/slides/slide53.xml" ContentType="application/vnd.openxmlformats-officedocument.presentationml.slide+xml"/>
  <Override PartName="/ppt/slideMasters/slideMaster54.xml" ContentType="application/vnd.openxmlformats-officedocument.presentationml.slideMaster+xml"/>
  <Override PartName="/ppt/slides/slide54.xml" ContentType="application/vnd.openxmlformats-officedocument.presentationml.slide+xml"/>
  <Override PartName="/ppt/slideMasters/slideMaster55.xml" ContentType="application/vnd.openxmlformats-officedocument.presentationml.slideMaster+xml"/>
  <Override PartName="/ppt/slides/slide55.xml" ContentType="application/vnd.openxmlformats-officedocument.presentationml.slide+xml"/>
  <Override PartName="/ppt/slideMasters/slideMaster56.xml" ContentType="application/vnd.openxmlformats-officedocument.presentationml.slideMaster+xml"/>
  <Override PartName="/ppt/slides/slide56.xml" ContentType="application/vnd.openxmlformats-officedocument.presentationml.slide+xml"/>
  <Override PartName="/ppt/slideMasters/slideMaster57.xml" ContentType="application/vnd.openxmlformats-officedocument.presentationml.slideMaster+xml"/>
  <Override PartName="/ppt/slides/slide57.xml" ContentType="application/vnd.openxmlformats-officedocument.presentationml.slide+xml"/>
  <Override PartName="/ppt/slideMasters/slideMaster58.xml" ContentType="application/vnd.openxmlformats-officedocument.presentationml.slideMaster+xml"/>
  <Override PartName="/ppt/slides/slide58.xml" ContentType="application/vnd.openxmlformats-officedocument.presentationml.slide+xml"/>
  <Override PartName="/ppt/slideMasters/slideMaster59.xml" ContentType="application/vnd.openxmlformats-officedocument.presentationml.slideMaster+xml"/>
  <Override PartName="/ppt/slides/slide59.xml" ContentType="application/vnd.openxmlformats-officedocument.presentationml.slide+xml"/>
  <Override PartName="/ppt/slideMasters/slideMaster60.xml" ContentType="application/vnd.openxmlformats-officedocument.presentationml.slideMaster+xml"/>
  <Override PartName="/ppt/slides/slide60.xml" ContentType="application/vnd.openxmlformats-officedocument.presentationml.slide+xml"/>
  <Override PartName="/ppt/slideMasters/slideMaster61.xml" ContentType="application/vnd.openxmlformats-officedocument.presentationml.slideMaster+xml"/>
  <Override PartName="/ppt/slides/slide61.xml" ContentType="application/vnd.openxmlformats-officedocument.presentationml.slide+xml"/>
  <Override PartName="/ppt/slideMasters/slideMaster62.xml" ContentType="application/vnd.openxmlformats-officedocument.presentationml.slideMaster+xml"/>
  <Override PartName="/ppt/slides/slide62.xml" ContentType="application/vnd.openxmlformats-officedocument.presentationml.slide+xml"/>
  <Override PartName="/ppt/slideMasters/slideMaster63.xml" ContentType="application/vnd.openxmlformats-officedocument.presentationml.slideMaster+xml"/>
  <Override PartName="/ppt/slides/slide63.xml" ContentType="application/vnd.openxmlformats-officedocument.presentationml.slide+xml"/>
  <Override PartName="/ppt/slideMasters/slideMaster64.xml" ContentType="application/vnd.openxmlformats-officedocument.presentationml.slideMaster+xml"/>
  <Override PartName="/ppt/slides/slide64.xml" ContentType="application/vnd.openxmlformats-officedocument.presentationml.slide+xml"/>
  <Override PartName="/ppt/slideMasters/slideMaster65.xml" ContentType="application/vnd.openxmlformats-officedocument.presentationml.slideMaster+xml"/>
  <Override PartName="/ppt/slides/slide6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Lst>
  <p:notesMasterIdLst>
    <p:notesMasterId r:id="rId67"/>
  </p:notesMasterIdLst>
  <p:sldSz cx="9144000" cy="5143500"/>
  <p:notesSz cx="5143500" cy="9144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notesMaster" Target="notesMasters/notesMaster1.xml"/><Relationship Id="rId68" Type="http://schemas.openxmlformats.org/officeDocument/2006/relationships/presProps" Target="presProps.xml"/><Relationship Id="rId69" Type="http://schemas.openxmlformats.org/officeDocument/2006/relationships/viewProps" Target="viewProps.xml"/><Relationship Id="rId70" Type="http://schemas.openxmlformats.org/officeDocument/2006/relationships/theme" Target="theme/theme1.xml"/><Relationship Id="rId71"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xml"/>
		</Relationships>
</file>

<file path=ppt/notesSlides/_rels/notesSlide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xml"/>
		</Relationships>
</file>

<file path=ppt/notesSlides/_rels/notesSlide2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8.xml"/>
		</Relationships>
</file>

<file path=ppt/notesSlides/_rels/notesSlide2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9.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3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0.xml"/>
		</Relationships>
</file>

<file path=ppt/notesSlides/_rels/notesSlide3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1.xml"/>
		</Relationships>
</file>

<file path=ppt/notesSlides/_rels/notesSlide3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2.xml"/>
		</Relationships>
</file>

<file path=ppt/notesSlides/_rels/notesSlide3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3.xml"/>
		</Relationships>
</file>

<file path=ppt/notesSlides/_rels/notesSlide3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4.xml"/>
		</Relationships>
</file>

<file path=ppt/notesSlides/_rels/notesSlide3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5.xml"/>
		</Relationships>
</file>

<file path=ppt/notesSlides/_rels/notesSlide3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6.xml"/>
		</Relationships>
</file>

<file path=ppt/notesSlides/_rels/notesSlide3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7.xml"/>
		</Relationships>
</file>

<file path=ppt/notesSlides/_rels/notesSlide3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8.xml"/>
		</Relationships>
</file>

<file path=ppt/notesSlides/_rels/notesSlide3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9.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4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0.xml"/>
		</Relationships>
</file>

<file path=ppt/notesSlides/_rels/notesSlide4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1.xml"/>
		</Relationships>
</file>

<file path=ppt/notesSlides/_rels/notesSlide4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2.xml"/>
		</Relationships>
</file>

<file path=ppt/notesSlides/_rels/notesSlide4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3.xml"/>
		</Relationships>
</file>

<file path=ppt/notesSlides/_rels/notesSlide4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4.xml"/>
		</Relationships>
</file>

<file path=ppt/notesSlides/_rels/notesSlide4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5.xml"/>
		</Relationships>
</file>

<file path=ppt/notesSlides/_rels/notesSlide4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6.xml"/>
		</Relationships>
</file>

<file path=ppt/notesSlides/_rels/notesSlide4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7.xml"/>
		</Relationships>
</file>

<file path=ppt/notesSlides/_rels/notesSlide4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8.xml"/>
		</Relationships>
</file>

<file path=ppt/notesSlides/_rels/notesSlide4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9.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5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0.xml"/>
		</Relationships>
</file>

<file path=ppt/notesSlides/_rels/notesSlide5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1.xml"/>
		</Relationships>
</file>

<file path=ppt/notesSlides/_rels/notesSlide5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2.xml"/>
		</Relationships>
</file>

<file path=ppt/notesSlides/_rels/notesSlide5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3.xml"/>
		</Relationships>
</file>

<file path=ppt/notesSlides/_rels/notesSlide5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4.xml"/>
		</Relationships>
</file>

<file path=ppt/notesSlides/_rels/notesSlide5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5.xml"/>
		</Relationships>
</file>

<file path=ppt/notesSlides/_rels/notesSlide5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6.xml"/>
		</Relationships>
</file>

<file path=ppt/notesSlides/_rels/notesSlide5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7.xml"/>
		</Relationships>
</file>

<file path=ppt/notesSlides/_rels/notesSlide5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8.xml"/>
		</Relationships>
</file>

<file path=ppt/notesSlides/_rels/notesSlide5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9.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6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0.xml"/>
		</Relationships>
</file>

<file path=ppt/notesSlides/_rels/notesSlide6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1.xml"/>
		</Relationships>
</file>

<file path=ppt/notesSlides/_rels/notesSlide6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2.xml"/>
		</Relationships>
</file>

<file path=ppt/notesSlides/_rels/notesSlide6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3.xml"/>
		</Relationships>
</file>

<file path=ppt/notesSlides/_rels/notesSlide6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4.xml"/>
		</Relationships>
</file>

<file path=ppt/notesSlides/_rels/notesSlide6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5.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image" Target="../media/image-10-2.png"/><Relationship Id="rId3" Type="http://schemas.openxmlformats.org/officeDocument/2006/relationships/slideLayout" Target="../slideLayouts/slideLayout1.xml"/><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image-11-1.png"/><Relationship Id="rId2" Type="http://schemas.openxmlformats.org/officeDocument/2006/relationships/image" Target="../media/image-11-2.png"/><Relationship Id="rId3" Type="http://schemas.openxmlformats.org/officeDocument/2006/relationships/image" Target="../media/image-11-3.png"/><Relationship Id="rId4" Type="http://schemas.openxmlformats.org/officeDocument/2006/relationships/image" Target="../media/image-11-4.png"/><Relationship Id="rId5" Type="http://schemas.openxmlformats.org/officeDocument/2006/relationships/image" Target="../media/image-11-5.png"/><Relationship Id="rId6" Type="http://schemas.openxmlformats.org/officeDocument/2006/relationships/image" Target="../media/image-11-6.png"/><Relationship Id="rId7" Type="http://schemas.openxmlformats.org/officeDocument/2006/relationships/slideLayout" Target="../slideLayouts/slideLayout1.xml"/><Relationship Id="rId8"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image-12-1.png"/><Relationship Id="rId2" Type="http://schemas.openxmlformats.org/officeDocument/2006/relationships/image" Target="../media/image-12-2.png"/><Relationship Id="rId3" Type="http://schemas.openxmlformats.org/officeDocument/2006/relationships/image" Target="../media/image-12-3.png"/><Relationship Id="rId4" Type="http://schemas.openxmlformats.org/officeDocument/2006/relationships/image" Target="../media/image-12-4.png"/><Relationship Id="rId5" Type="http://schemas.openxmlformats.org/officeDocument/2006/relationships/image" Target="../media/image-12-5.png"/><Relationship Id="rId6" Type="http://schemas.openxmlformats.org/officeDocument/2006/relationships/image" Target="../media/image-12-6.png"/><Relationship Id="rId7" Type="http://schemas.openxmlformats.org/officeDocument/2006/relationships/slideLayout" Target="../slideLayouts/slideLayout1.xml"/><Relationship Id="rId8"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image-13-1.png"/><Relationship Id="rId2" Type="http://schemas.openxmlformats.org/officeDocument/2006/relationships/image" Target="../media/image-13-2.png"/><Relationship Id="rId3" Type="http://schemas.openxmlformats.org/officeDocument/2006/relationships/slideLayout" Target="../slideLayouts/slideLayout1.xml"/><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image-14-1.png"/><Relationship Id="rId2" Type="http://schemas.openxmlformats.org/officeDocument/2006/relationships/image" Target="../media/image-14-2.png"/><Relationship Id="rId3" Type="http://schemas.openxmlformats.org/officeDocument/2006/relationships/image" Target="../media/image-14-3.png"/><Relationship Id="rId4" Type="http://schemas.openxmlformats.org/officeDocument/2006/relationships/image" Target="../media/image-14-4.png"/><Relationship Id="rId5" Type="http://schemas.openxmlformats.org/officeDocument/2006/relationships/image" Target="../media/image-14-5.png"/><Relationship Id="rId6" Type="http://schemas.openxmlformats.org/officeDocument/2006/relationships/image" Target="../media/image-14-6.png"/><Relationship Id="rId7" Type="http://schemas.openxmlformats.org/officeDocument/2006/relationships/slideLayout" Target="../slideLayouts/slideLayout1.xml"/><Relationship Id="rId8"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image-15-1.png"/><Relationship Id="rId2" Type="http://schemas.openxmlformats.org/officeDocument/2006/relationships/image" Target="../media/image-15-2.png"/><Relationship Id="rId3" Type="http://schemas.openxmlformats.org/officeDocument/2006/relationships/image" Target="../media/image-15-3.png"/><Relationship Id="rId4" Type="http://schemas.openxmlformats.org/officeDocument/2006/relationships/slideLayout" Target="../slideLayouts/slideLayout1.xml"/><Relationship Id="rId5"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image-16-1.png"/><Relationship Id="rId2" Type="http://schemas.openxmlformats.org/officeDocument/2006/relationships/image" Target="../media/image-16-2.png"/><Relationship Id="rId3" Type="http://schemas.openxmlformats.org/officeDocument/2006/relationships/slideLayout" Target="../slideLayouts/slideLayout1.xml"/><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image-17-1.png"/><Relationship Id="rId2" Type="http://schemas.openxmlformats.org/officeDocument/2006/relationships/image" Target="../media/image-17-2.png"/><Relationship Id="rId3" Type="http://schemas.openxmlformats.org/officeDocument/2006/relationships/image" Target="../media/image-17-3.png"/><Relationship Id="rId4" Type="http://schemas.openxmlformats.org/officeDocument/2006/relationships/image" Target="../media/image-17-4.png"/><Relationship Id="rId5" Type="http://schemas.openxmlformats.org/officeDocument/2006/relationships/image" Target="../media/image-17-5.png"/><Relationship Id="rId6" Type="http://schemas.openxmlformats.org/officeDocument/2006/relationships/image" Target="../media/image-17-6.png"/><Relationship Id="rId7" Type="http://schemas.openxmlformats.org/officeDocument/2006/relationships/image" Target="../media/image-17-7.png"/><Relationship Id="rId8" Type="http://schemas.openxmlformats.org/officeDocument/2006/relationships/slideLayout" Target="../slideLayouts/slideLayout1.xml"/><Relationship Id="rId9"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image-18-1.png"/><Relationship Id="rId2" Type="http://schemas.openxmlformats.org/officeDocument/2006/relationships/image" Target="../media/image-18-2.png"/><Relationship Id="rId3" Type="http://schemas.openxmlformats.org/officeDocument/2006/relationships/image" Target="../media/image-18-3.png"/><Relationship Id="rId4" Type="http://schemas.openxmlformats.org/officeDocument/2006/relationships/image" Target="../media/image-18-4.png"/><Relationship Id="rId5" Type="http://schemas.openxmlformats.org/officeDocument/2006/relationships/image" Target="../media/image-18-5.png"/><Relationship Id="rId6" Type="http://schemas.openxmlformats.org/officeDocument/2006/relationships/slideLayout" Target="../slideLayouts/slideLayout1.xml"/><Relationship Id="rId7"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image-19-1.png"/><Relationship Id="rId2" Type="http://schemas.openxmlformats.org/officeDocument/2006/relationships/image" Target="../media/image-19-2.png"/><Relationship Id="rId3" Type="http://schemas.openxmlformats.org/officeDocument/2006/relationships/image" Target="../media/image-19-3.png"/><Relationship Id="rId4" Type="http://schemas.openxmlformats.org/officeDocument/2006/relationships/image" Target="../media/image-19-4.png"/><Relationship Id="rId5" Type="http://schemas.openxmlformats.org/officeDocument/2006/relationships/image" Target="../media/image-19-5.png"/><Relationship Id="rId6" Type="http://schemas.openxmlformats.org/officeDocument/2006/relationships/slideLayout" Target="../slideLayouts/slideLayout1.xml"/><Relationship Id="rId7"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5.png"/><Relationship Id="rId6" Type="http://schemas.openxmlformats.org/officeDocument/2006/relationships/slideLayout" Target="../slideLayouts/slideLayout1.xml"/><Relationship Id="rId7"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image-20-1.png"/><Relationship Id="rId2" Type="http://schemas.openxmlformats.org/officeDocument/2006/relationships/image" Target="../media/image-20-2.png"/><Relationship Id="rId3" Type="http://schemas.openxmlformats.org/officeDocument/2006/relationships/image" Target="../media/image-20-3.png"/><Relationship Id="rId4" Type="http://schemas.openxmlformats.org/officeDocument/2006/relationships/image" Target="../media/image-20-4.png"/><Relationship Id="rId5" Type="http://schemas.openxmlformats.org/officeDocument/2006/relationships/image" Target="../media/image-20-5.png"/><Relationship Id="rId6" Type="http://schemas.openxmlformats.org/officeDocument/2006/relationships/slideLayout" Target="../slideLayouts/slideLayout1.xml"/><Relationship Id="rId7"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image-21-1.png"/><Relationship Id="rId2" Type="http://schemas.openxmlformats.org/officeDocument/2006/relationships/image" Target="../media/image-21-2.png"/><Relationship Id="rId3" Type="http://schemas.openxmlformats.org/officeDocument/2006/relationships/image" Target="../media/image-21-3.png"/><Relationship Id="rId4" Type="http://schemas.openxmlformats.org/officeDocument/2006/relationships/image" Target="../media/image-21-4.png"/><Relationship Id="rId5" Type="http://schemas.openxmlformats.org/officeDocument/2006/relationships/image" Target="../media/image-21-5.png"/><Relationship Id="rId6" Type="http://schemas.openxmlformats.org/officeDocument/2006/relationships/slideLayout" Target="../slideLayouts/slideLayout1.xml"/><Relationship Id="rId7"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image-22-1.png"/><Relationship Id="rId2" Type="http://schemas.openxmlformats.org/officeDocument/2006/relationships/image" Target="../media/image-22-2.png"/><Relationship Id="rId3" Type="http://schemas.openxmlformats.org/officeDocument/2006/relationships/slideLayout" Target="../slideLayouts/slideLayout1.xml"/><Relationship Id="rId4"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image" Target="../media/image-23-1.png"/><Relationship Id="rId2" Type="http://schemas.openxmlformats.org/officeDocument/2006/relationships/image" Target="../media/image-23-2.png"/><Relationship Id="rId3" Type="http://schemas.openxmlformats.org/officeDocument/2006/relationships/image" Target="../media/image-23-3.png"/><Relationship Id="rId4" Type="http://schemas.openxmlformats.org/officeDocument/2006/relationships/image" Target="../media/image-23-4.png"/><Relationship Id="rId5" Type="http://schemas.openxmlformats.org/officeDocument/2006/relationships/image" Target="../media/image-23-5.png"/><Relationship Id="rId6" Type="http://schemas.openxmlformats.org/officeDocument/2006/relationships/slideLayout" Target="../slideLayouts/slideLayout1.xml"/><Relationship Id="rId7"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image" Target="../media/image-24-1.png"/><Relationship Id="rId2" Type="http://schemas.openxmlformats.org/officeDocument/2006/relationships/image" Target="../media/image-24-2.png"/><Relationship Id="rId3" Type="http://schemas.openxmlformats.org/officeDocument/2006/relationships/image" Target="../media/image-24-3.png"/><Relationship Id="rId4" Type="http://schemas.openxmlformats.org/officeDocument/2006/relationships/image" Target="../media/image-24-4.png"/><Relationship Id="rId5" Type="http://schemas.openxmlformats.org/officeDocument/2006/relationships/image" Target="../media/image-24-5.png"/><Relationship Id="rId6" Type="http://schemas.openxmlformats.org/officeDocument/2006/relationships/slideLayout" Target="../slideLayouts/slideLayout1.xml"/><Relationship Id="rId7"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image" Target="../media/image-25-1.png"/><Relationship Id="rId2" Type="http://schemas.openxmlformats.org/officeDocument/2006/relationships/image" Target="../media/image-25-2.png"/><Relationship Id="rId3" Type="http://schemas.openxmlformats.org/officeDocument/2006/relationships/image" Target="../media/image-25-3.png"/><Relationship Id="rId4" Type="http://schemas.openxmlformats.org/officeDocument/2006/relationships/image" Target="../media/image-25-4.png"/><Relationship Id="rId5" Type="http://schemas.openxmlformats.org/officeDocument/2006/relationships/image" Target="../media/image-25-5.png"/><Relationship Id="rId6" Type="http://schemas.openxmlformats.org/officeDocument/2006/relationships/slideLayout" Target="../slideLayouts/slideLayout1.xml"/><Relationship Id="rId7"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image" Target="../media/image-26-1.png"/><Relationship Id="rId2" Type="http://schemas.openxmlformats.org/officeDocument/2006/relationships/image" Target="../media/image-26-2.png"/><Relationship Id="rId3" Type="http://schemas.openxmlformats.org/officeDocument/2006/relationships/image" Target="../media/image-26-3.png"/><Relationship Id="rId4" Type="http://schemas.openxmlformats.org/officeDocument/2006/relationships/image" Target="../media/image-26-4.png"/><Relationship Id="rId5" Type="http://schemas.openxmlformats.org/officeDocument/2006/relationships/image" Target="../media/image-26-5.png"/><Relationship Id="rId6" Type="http://schemas.openxmlformats.org/officeDocument/2006/relationships/slideLayout" Target="../slideLayouts/slideLayout1.xml"/><Relationship Id="rId7"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image" Target="../media/image-27-1.png"/><Relationship Id="rId2" Type="http://schemas.openxmlformats.org/officeDocument/2006/relationships/image" Target="../media/image-27-2.png"/><Relationship Id="rId3" Type="http://schemas.openxmlformats.org/officeDocument/2006/relationships/image" Target="../media/image-27-3.png"/><Relationship Id="rId4" Type="http://schemas.openxmlformats.org/officeDocument/2006/relationships/image" Target="../media/image-27-4.png"/><Relationship Id="rId5" Type="http://schemas.openxmlformats.org/officeDocument/2006/relationships/image" Target="../media/image-27-5.png"/><Relationship Id="rId6" Type="http://schemas.openxmlformats.org/officeDocument/2006/relationships/slideLayout" Target="../slideLayouts/slideLayout1.xml"/><Relationship Id="rId7"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image" Target="../media/image-28-1.png"/><Relationship Id="rId2" Type="http://schemas.openxmlformats.org/officeDocument/2006/relationships/image" Target="../media/image-28-2.png"/><Relationship Id="rId3" Type="http://schemas.openxmlformats.org/officeDocument/2006/relationships/slideLayout" Target="../slideLayouts/slideLayout1.xml"/><Relationship Id="rId4"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image" Target="../media/image-29-1.png"/><Relationship Id="rId2" Type="http://schemas.openxmlformats.org/officeDocument/2006/relationships/image" Target="../media/image-29-2.png"/><Relationship Id="rId3" Type="http://schemas.openxmlformats.org/officeDocument/2006/relationships/image" Target="../media/image-29-3.png"/><Relationship Id="rId4" Type="http://schemas.openxmlformats.org/officeDocument/2006/relationships/image" Target="../media/image-29-4.png"/><Relationship Id="rId5" Type="http://schemas.openxmlformats.org/officeDocument/2006/relationships/image" Target="../media/image-29-5.png"/><Relationship Id="rId6" Type="http://schemas.openxmlformats.org/officeDocument/2006/relationships/slideLayout" Target="../slideLayouts/slideLayout1.xml"/><Relationship Id="rId7"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slideLayout" Target="../slideLayouts/slideLayout1.xml"/><Relationship Id="rId4"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image" Target="../media/image-30-1.png"/><Relationship Id="rId2" Type="http://schemas.openxmlformats.org/officeDocument/2006/relationships/image" Target="../media/image-30-2.png"/><Relationship Id="rId3" Type="http://schemas.openxmlformats.org/officeDocument/2006/relationships/image" Target="../media/image-30-3.png"/><Relationship Id="rId4" Type="http://schemas.openxmlformats.org/officeDocument/2006/relationships/image" Target="../media/image-30-4.png"/><Relationship Id="rId5" Type="http://schemas.openxmlformats.org/officeDocument/2006/relationships/image" Target="../media/image-30-5.png"/><Relationship Id="rId6" Type="http://schemas.openxmlformats.org/officeDocument/2006/relationships/slideLayout" Target="../slideLayouts/slideLayout1.xml"/><Relationship Id="rId7"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image" Target="../media/image-31-1.png"/><Relationship Id="rId2" Type="http://schemas.openxmlformats.org/officeDocument/2006/relationships/image" Target="../media/image-31-2.png"/><Relationship Id="rId3" Type="http://schemas.openxmlformats.org/officeDocument/2006/relationships/image" Target="../media/image-31-3.png"/><Relationship Id="rId4" Type="http://schemas.openxmlformats.org/officeDocument/2006/relationships/image" Target="../media/image-31-4.png"/><Relationship Id="rId5" Type="http://schemas.openxmlformats.org/officeDocument/2006/relationships/image" Target="../media/image-31-5.png"/><Relationship Id="rId6" Type="http://schemas.openxmlformats.org/officeDocument/2006/relationships/slideLayout" Target="../slideLayouts/slideLayout1.xml"/><Relationship Id="rId7"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image" Target="../media/image-32-1.png"/><Relationship Id="rId2" Type="http://schemas.openxmlformats.org/officeDocument/2006/relationships/image" Target="../media/image-32-2.png"/><Relationship Id="rId3" Type="http://schemas.openxmlformats.org/officeDocument/2006/relationships/image" Target="../media/image-32-3.png"/><Relationship Id="rId4" Type="http://schemas.openxmlformats.org/officeDocument/2006/relationships/image" Target="../media/image-32-4.png"/><Relationship Id="rId5" Type="http://schemas.openxmlformats.org/officeDocument/2006/relationships/image" Target="../media/image-32-5.png"/><Relationship Id="rId6" Type="http://schemas.openxmlformats.org/officeDocument/2006/relationships/slideLayout" Target="../slideLayouts/slideLayout1.xml"/><Relationship Id="rId7"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image" Target="../media/image-33-1.png"/><Relationship Id="rId2" Type="http://schemas.openxmlformats.org/officeDocument/2006/relationships/image" Target="../media/image-33-2.png"/><Relationship Id="rId3" Type="http://schemas.openxmlformats.org/officeDocument/2006/relationships/image" Target="../media/image-33-3.png"/><Relationship Id="rId4" Type="http://schemas.openxmlformats.org/officeDocument/2006/relationships/image" Target="../media/image-33-4.png"/><Relationship Id="rId5" Type="http://schemas.openxmlformats.org/officeDocument/2006/relationships/image" Target="../media/image-33-5.png"/><Relationship Id="rId6" Type="http://schemas.openxmlformats.org/officeDocument/2006/relationships/slideLayout" Target="../slideLayouts/slideLayout1.xml"/><Relationship Id="rId7"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image" Target="../media/image-34-1.png"/><Relationship Id="rId2" Type="http://schemas.openxmlformats.org/officeDocument/2006/relationships/image" Target="../media/image-34-2.png"/><Relationship Id="rId3" Type="http://schemas.openxmlformats.org/officeDocument/2006/relationships/image" Target="../media/image-34-3.png"/><Relationship Id="rId4" Type="http://schemas.openxmlformats.org/officeDocument/2006/relationships/image" Target="../media/image-34-4.png"/><Relationship Id="rId5" Type="http://schemas.openxmlformats.org/officeDocument/2006/relationships/image" Target="../media/image-34-5.png"/><Relationship Id="rId6" Type="http://schemas.openxmlformats.org/officeDocument/2006/relationships/slideLayout" Target="../slideLayouts/slideLayout1.xml"/><Relationship Id="rId7"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image" Target="../media/image-35-1.png"/><Relationship Id="rId2" Type="http://schemas.openxmlformats.org/officeDocument/2006/relationships/image" Target="../media/image-35-2.png"/><Relationship Id="rId3" Type="http://schemas.openxmlformats.org/officeDocument/2006/relationships/image" Target="../media/image-35-3.png"/><Relationship Id="rId4" Type="http://schemas.openxmlformats.org/officeDocument/2006/relationships/image" Target="../media/image-35-4.png"/><Relationship Id="rId5" Type="http://schemas.openxmlformats.org/officeDocument/2006/relationships/image" Target="../media/image-35-5.png"/><Relationship Id="rId6" Type="http://schemas.openxmlformats.org/officeDocument/2006/relationships/slideLayout" Target="../slideLayouts/slideLayout1.xml"/><Relationship Id="rId7"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image" Target="../media/image-36-1.png"/><Relationship Id="rId2" Type="http://schemas.openxmlformats.org/officeDocument/2006/relationships/image" Target="../media/image-36-2.png"/><Relationship Id="rId3" Type="http://schemas.openxmlformats.org/officeDocument/2006/relationships/image" Target="../media/image-36-3.png"/><Relationship Id="rId4" Type="http://schemas.openxmlformats.org/officeDocument/2006/relationships/image" Target="../media/image-36-4.png"/><Relationship Id="rId5" Type="http://schemas.openxmlformats.org/officeDocument/2006/relationships/image" Target="../media/image-36-5.png"/><Relationship Id="rId6" Type="http://schemas.openxmlformats.org/officeDocument/2006/relationships/slideLayout" Target="../slideLayouts/slideLayout1.xml"/><Relationship Id="rId7"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image" Target="../media/image-37-1.png"/><Relationship Id="rId2" Type="http://schemas.openxmlformats.org/officeDocument/2006/relationships/image" Target="../media/image-37-2.png"/><Relationship Id="rId3" Type="http://schemas.openxmlformats.org/officeDocument/2006/relationships/image" Target="../media/image-37-3.png"/><Relationship Id="rId4" Type="http://schemas.openxmlformats.org/officeDocument/2006/relationships/image" Target="../media/image-37-4.png"/><Relationship Id="rId5" Type="http://schemas.openxmlformats.org/officeDocument/2006/relationships/image" Target="../media/image-37-5.png"/><Relationship Id="rId6" Type="http://schemas.openxmlformats.org/officeDocument/2006/relationships/slideLayout" Target="../slideLayouts/slideLayout1.xml"/><Relationship Id="rId7"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image" Target="../media/image-38-1.png"/><Relationship Id="rId2" Type="http://schemas.openxmlformats.org/officeDocument/2006/relationships/image" Target="../media/image-38-2.png"/><Relationship Id="rId3" Type="http://schemas.openxmlformats.org/officeDocument/2006/relationships/image" Target="../media/image-38-3.png"/><Relationship Id="rId4" Type="http://schemas.openxmlformats.org/officeDocument/2006/relationships/image" Target="../media/image-38-4.png"/><Relationship Id="rId5" Type="http://schemas.openxmlformats.org/officeDocument/2006/relationships/image" Target="../media/image-38-5.png"/><Relationship Id="rId6" Type="http://schemas.openxmlformats.org/officeDocument/2006/relationships/slideLayout" Target="../slideLayouts/slideLayout1.xml"/><Relationship Id="rId7"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image" Target="../media/image-39-1.png"/><Relationship Id="rId2" Type="http://schemas.openxmlformats.org/officeDocument/2006/relationships/image" Target="../media/image-39-2.png"/><Relationship Id="rId3" Type="http://schemas.openxmlformats.org/officeDocument/2006/relationships/image" Target="../media/image-39-3.png"/><Relationship Id="rId4" Type="http://schemas.openxmlformats.org/officeDocument/2006/relationships/image" Target="../media/image-39-4.png"/><Relationship Id="rId5" Type="http://schemas.openxmlformats.org/officeDocument/2006/relationships/image" Target="../media/image-39-5.png"/><Relationship Id="rId6" Type="http://schemas.openxmlformats.org/officeDocument/2006/relationships/slideLayout" Target="../slideLayouts/slideLayout1.xml"/><Relationship Id="rId7"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image" Target="../media/image-4-5.png"/><Relationship Id="rId6" Type="http://schemas.openxmlformats.org/officeDocument/2006/relationships/slideLayout" Target="../slideLayouts/slideLayout1.xml"/><Relationship Id="rId7"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image" Target="../media/image-40-1.png"/><Relationship Id="rId2" Type="http://schemas.openxmlformats.org/officeDocument/2006/relationships/image" Target="../media/image-40-2.png"/><Relationship Id="rId3" Type="http://schemas.openxmlformats.org/officeDocument/2006/relationships/image" Target="../media/image-40-3.png"/><Relationship Id="rId4" Type="http://schemas.openxmlformats.org/officeDocument/2006/relationships/image" Target="../media/image-40-4.png"/><Relationship Id="rId5" Type="http://schemas.openxmlformats.org/officeDocument/2006/relationships/image" Target="../media/image-40-5.png"/><Relationship Id="rId6" Type="http://schemas.openxmlformats.org/officeDocument/2006/relationships/slideLayout" Target="../slideLayouts/slideLayout1.xml"/><Relationship Id="rId7"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image" Target="../media/image-41-1.png"/><Relationship Id="rId2" Type="http://schemas.openxmlformats.org/officeDocument/2006/relationships/image" Target="../media/image-41-2.png"/><Relationship Id="rId3" Type="http://schemas.openxmlformats.org/officeDocument/2006/relationships/image" Target="../media/image-41-3.png"/><Relationship Id="rId4" Type="http://schemas.openxmlformats.org/officeDocument/2006/relationships/image" Target="../media/image-41-4.png"/><Relationship Id="rId5" Type="http://schemas.openxmlformats.org/officeDocument/2006/relationships/image" Target="../media/image-41-5.png"/><Relationship Id="rId6" Type="http://schemas.openxmlformats.org/officeDocument/2006/relationships/slideLayout" Target="../slideLayouts/slideLayout1.xml"/><Relationship Id="rId7"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image" Target="../media/image-42-1.png"/><Relationship Id="rId2" Type="http://schemas.openxmlformats.org/officeDocument/2006/relationships/image" Target="../media/image-42-2.png"/><Relationship Id="rId3" Type="http://schemas.openxmlformats.org/officeDocument/2006/relationships/image" Target="../media/image-42-3.png"/><Relationship Id="rId4" Type="http://schemas.openxmlformats.org/officeDocument/2006/relationships/image" Target="../media/image-42-4.png"/><Relationship Id="rId5" Type="http://schemas.openxmlformats.org/officeDocument/2006/relationships/image" Target="../media/image-42-5.png"/><Relationship Id="rId6" Type="http://schemas.openxmlformats.org/officeDocument/2006/relationships/slideLayout" Target="../slideLayouts/slideLayout1.xml"/><Relationship Id="rId7"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image" Target="../media/image-43-1.png"/><Relationship Id="rId2" Type="http://schemas.openxmlformats.org/officeDocument/2006/relationships/image" Target="../media/image-43-2.png"/><Relationship Id="rId3" Type="http://schemas.openxmlformats.org/officeDocument/2006/relationships/image" Target="../media/image-43-3.png"/><Relationship Id="rId4" Type="http://schemas.openxmlformats.org/officeDocument/2006/relationships/image" Target="../media/image-43-4.png"/><Relationship Id="rId5" Type="http://schemas.openxmlformats.org/officeDocument/2006/relationships/image" Target="../media/image-43-5.png"/><Relationship Id="rId6" Type="http://schemas.openxmlformats.org/officeDocument/2006/relationships/slideLayout" Target="../slideLayouts/slideLayout1.xml"/><Relationship Id="rId7"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image" Target="../media/image-44-1.png"/><Relationship Id="rId2" Type="http://schemas.openxmlformats.org/officeDocument/2006/relationships/image" Target="../media/image-44-2.png"/><Relationship Id="rId3" Type="http://schemas.openxmlformats.org/officeDocument/2006/relationships/image" Target="../media/image-44-3.png"/><Relationship Id="rId4" Type="http://schemas.openxmlformats.org/officeDocument/2006/relationships/image" Target="../media/image-44-4.png"/><Relationship Id="rId5" Type="http://schemas.openxmlformats.org/officeDocument/2006/relationships/image" Target="../media/image-44-5.png"/><Relationship Id="rId6" Type="http://schemas.openxmlformats.org/officeDocument/2006/relationships/slideLayout" Target="../slideLayouts/slideLayout1.xml"/><Relationship Id="rId7"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image" Target="../media/image-45-1.png"/><Relationship Id="rId2" Type="http://schemas.openxmlformats.org/officeDocument/2006/relationships/image" Target="../media/image-45-2.png"/><Relationship Id="rId3" Type="http://schemas.openxmlformats.org/officeDocument/2006/relationships/image" Target="../media/image-45-3.png"/><Relationship Id="rId4" Type="http://schemas.openxmlformats.org/officeDocument/2006/relationships/image" Target="../media/image-45-4.png"/><Relationship Id="rId5" Type="http://schemas.openxmlformats.org/officeDocument/2006/relationships/image" Target="../media/image-45-5.png"/><Relationship Id="rId6" Type="http://schemas.openxmlformats.org/officeDocument/2006/relationships/slideLayout" Target="../slideLayouts/slideLayout1.xml"/><Relationship Id="rId7"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image" Target="../media/image-46-1.png"/><Relationship Id="rId2" Type="http://schemas.openxmlformats.org/officeDocument/2006/relationships/image" Target="../media/image-46-2.png"/><Relationship Id="rId3" Type="http://schemas.openxmlformats.org/officeDocument/2006/relationships/image" Target="../media/image-46-3.png"/><Relationship Id="rId4" Type="http://schemas.openxmlformats.org/officeDocument/2006/relationships/image" Target="../media/image-46-4.png"/><Relationship Id="rId5" Type="http://schemas.openxmlformats.org/officeDocument/2006/relationships/image" Target="../media/image-46-5.png"/><Relationship Id="rId6" Type="http://schemas.openxmlformats.org/officeDocument/2006/relationships/slideLayout" Target="../slideLayouts/slideLayout1.xml"/><Relationship Id="rId7"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image" Target="../media/image-47-1.png"/><Relationship Id="rId2" Type="http://schemas.openxmlformats.org/officeDocument/2006/relationships/image" Target="../media/image-47-2.png"/><Relationship Id="rId3" Type="http://schemas.openxmlformats.org/officeDocument/2006/relationships/image" Target="../media/image-47-3.png"/><Relationship Id="rId4" Type="http://schemas.openxmlformats.org/officeDocument/2006/relationships/image" Target="../media/image-47-4.png"/><Relationship Id="rId5" Type="http://schemas.openxmlformats.org/officeDocument/2006/relationships/image" Target="../media/image-47-5.png"/><Relationship Id="rId6" Type="http://schemas.openxmlformats.org/officeDocument/2006/relationships/slideLayout" Target="../slideLayouts/slideLayout1.xml"/><Relationship Id="rId7"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image" Target="../media/image-48-1.png"/><Relationship Id="rId2" Type="http://schemas.openxmlformats.org/officeDocument/2006/relationships/image" Target="../media/image-48-2.png"/><Relationship Id="rId3" Type="http://schemas.openxmlformats.org/officeDocument/2006/relationships/image" Target="../media/image-48-3.png"/><Relationship Id="rId4" Type="http://schemas.openxmlformats.org/officeDocument/2006/relationships/image" Target="../media/image-48-4.png"/><Relationship Id="rId5" Type="http://schemas.openxmlformats.org/officeDocument/2006/relationships/image" Target="../media/image-48-5.png"/><Relationship Id="rId6" Type="http://schemas.openxmlformats.org/officeDocument/2006/relationships/slideLayout" Target="../slideLayouts/slideLayout1.xml"/><Relationship Id="rId7"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image" Target="../media/image-49-1.png"/><Relationship Id="rId2" Type="http://schemas.openxmlformats.org/officeDocument/2006/relationships/image" Target="../media/image-49-2.png"/><Relationship Id="rId3" Type="http://schemas.openxmlformats.org/officeDocument/2006/relationships/image" Target="../media/image-49-3.png"/><Relationship Id="rId4" Type="http://schemas.openxmlformats.org/officeDocument/2006/relationships/image" Target="../media/image-49-4.png"/><Relationship Id="rId5" Type="http://schemas.openxmlformats.org/officeDocument/2006/relationships/image" Target="../media/image-49-5.png"/><Relationship Id="rId6" Type="http://schemas.openxmlformats.org/officeDocument/2006/relationships/image" Target="../media/image-49-6.png"/><Relationship Id="rId7" Type="http://schemas.openxmlformats.org/officeDocument/2006/relationships/image" Target="../media/image-49-7.png"/><Relationship Id="rId8" Type="http://schemas.openxmlformats.org/officeDocument/2006/relationships/image" Target="../media/image-49-8.png"/><Relationship Id="rId9" Type="http://schemas.openxmlformats.org/officeDocument/2006/relationships/slideLayout" Target="../slideLayouts/slideLayout1.xml"/><Relationship Id="rId10"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slideLayout" Target="../slideLayouts/slideLayout1.xml"/><Relationship Id="rId4"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image" Target="../media/image-50-1.png"/><Relationship Id="rId2" Type="http://schemas.openxmlformats.org/officeDocument/2006/relationships/image" Target="../media/image-50-2.png"/><Relationship Id="rId3" Type="http://schemas.openxmlformats.org/officeDocument/2006/relationships/image" Target="../media/image-50-3.png"/><Relationship Id="rId4" Type="http://schemas.openxmlformats.org/officeDocument/2006/relationships/image" Target="../media/image-50-4.png"/><Relationship Id="rId5" Type="http://schemas.openxmlformats.org/officeDocument/2006/relationships/image" Target="../media/image-50-5.png"/><Relationship Id="rId6" Type="http://schemas.openxmlformats.org/officeDocument/2006/relationships/slideLayout" Target="../slideLayouts/slideLayout1.xml"/><Relationship Id="rId7"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image" Target="../media/image-51-1.png"/><Relationship Id="rId2" Type="http://schemas.openxmlformats.org/officeDocument/2006/relationships/image" Target="../media/image-51-2.png"/><Relationship Id="rId3" Type="http://schemas.openxmlformats.org/officeDocument/2006/relationships/slideLayout" Target="../slideLayouts/slideLayout1.xml"/><Relationship Id="rId4"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image" Target="../media/image-52-1.png"/><Relationship Id="rId2" Type="http://schemas.openxmlformats.org/officeDocument/2006/relationships/image" Target="../media/image-52-2.png"/><Relationship Id="rId3" Type="http://schemas.openxmlformats.org/officeDocument/2006/relationships/slideLayout" Target="../slideLayouts/slideLayout1.xml"/><Relationship Id="rId4"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image" Target="../media/image-53-1.png"/><Relationship Id="rId2" Type="http://schemas.openxmlformats.org/officeDocument/2006/relationships/image" Target="../media/image-53-2.png"/><Relationship Id="rId3" Type="http://schemas.openxmlformats.org/officeDocument/2006/relationships/image" Target="../media/image-53-3.png"/><Relationship Id="rId4" Type="http://schemas.openxmlformats.org/officeDocument/2006/relationships/slideLayout" Target="../slideLayouts/slideLayout1.xml"/><Relationship Id="rId5"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image" Target="../media/image-54-1.png"/><Relationship Id="rId2" Type="http://schemas.openxmlformats.org/officeDocument/2006/relationships/image" Target="../media/image-54-2.png"/><Relationship Id="rId3" Type="http://schemas.openxmlformats.org/officeDocument/2006/relationships/image" Target="../media/image-54-3.png"/><Relationship Id="rId4" Type="http://schemas.openxmlformats.org/officeDocument/2006/relationships/image" Target="../media/image-54-4.png"/><Relationship Id="rId5" Type="http://schemas.openxmlformats.org/officeDocument/2006/relationships/image" Target="../media/image-54-5.png"/><Relationship Id="rId6" Type="http://schemas.openxmlformats.org/officeDocument/2006/relationships/image" Target="../media/image-54-6.png"/><Relationship Id="rId7" Type="http://schemas.openxmlformats.org/officeDocument/2006/relationships/slideLayout" Target="../slideLayouts/slideLayout1.xml"/><Relationship Id="rId8"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image" Target="../media/image-55-1.png"/><Relationship Id="rId2" Type="http://schemas.openxmlformats.org/officeDocument/2006/relationships/image" Target="../media/image-55-2.png"/><Relationship Id="rId3" Type="http://schemas.openxmlformats.org/officeDocument/2006/relationships/image" Target="../media/image-55-3.png"/><Relationship Id="rId4" Type="http://schemas.openxmlformats.org/officeDocument/2006/relationships/image" Target="../media/image-55-4.png"/><Relationship Id="rId5" Type="http://schemas.openxmlformats.org/officeDocument/2006/relationships/image" Target="../media/image-55-5.png"/><Relationship Id="rId6" Type="http://schemas.openxmlformats.org/officeDocument/2006/relationships/image" Target="../media/image-55-6.png"/><Relationship Id="rId7" Type="http://schemas.openxmlformats.org/officeDocument/2006/relationships/slideLayout" Target="../slideLayouts/slideLayout1.xml"/><Relationship Id="rId8"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image" Target="../media/image-56-1.png"/><Relationship Id="rId2" Type="http://schemas.openxmlformats.org/officeDocument/2006/relationships/image" Target="../media/image-56-2.png"/><Relationship Id="rId3" Type="http://schemas.openxmlformats.org/officeDocument/2006/relationships/image" Target="../media/image-56-3.png"/><Relationship Id="rId4" Type="http://schemas.openxmlformats.org/officeDocument/2006/relationships/image" Target="../media/image-56-4.png"/><Relationship Id="rId5" Type="http://schemas.openxmlformats.org/officeDocument/2006/relationships/image" Target="../media/image-56-5.png"/><Relationship Id="rId6" Type="http://schemas.openxmlformats.org/officeDocument/2006/relationships/image" Target="../media/image-56-6.png"/><Relationship Id="rId7" Type="http://schemas.openxmlformats.org/officeDocument/2006/relationships/image" Target="../media/image-56-7.png"/><Relationship Id="rId8" Type="http://schemas.openxmlformats.org/officeDocument/2006/relationships/slideLayout" Target="../slideLayouts/slideLayout1.xml"/><Relationship Id="rId9"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image" Target="../media/image-57-1.png"/><Relationship Id="rId2" Type="http://schemas.openxmlformats.org/officeDocument/2006/relationships/slideLayout" Target="../slideLayouts/slideLayout1.xml"/><Relationship Id="rId3"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image" Target="../media/image-58-1.png"/><Relationship Id="rId2" Type="http://schemas.openxmlformats.org/officeDocument/2006/relationships/image" Target="../media/image-58-2.png"/><Relationship Id="rId3" Type="http://schemas.openxmlformats.org/officeDocument/2006/relationships/image" Target="../media/image-58-3.png"/><Relationship Id="rId4" Type="http://schemas.openxmlformats.org/officeDocument/2006/relationships/image" Target="../media/image-58-4.png"/><Relationship Id="rId5" Type="http://schemas.openxmlformats.org/officeDocument/2006/relationships/image" Target="../media/image-58-5.png"/><Relationship Id="rId6" Type="http://schemas.openxmlformats.org/officeDocument/2006/relationships/image" Target="../media/image-58-6.png"/><Relationship Id="rId7" Type="http://schemas.openxmlformats.org/officeDocument/2006/relationships/slideLayout" Target="../slideLayouts/slideLayout1.xml"/><Relationship Id="rId8"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image" Target="../media/image-59-1.png"/><Relationship Id="rId2" Type="http://schemas.openxmlformats.org/officeDocument/2006/relationships/image" Target="../media/image-59-2.png"/><Relationship Id="rId3" Type="http://schemas.openxmlformats.org/officeDocument/2006/relationships/slideLayout" Target="../slideLayouts/slideLayout1.xml"/><Relationship Id="rId4"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slideLayout" Target="../slideLayouts/slideLayout1.xml"/><Relationship Id="rId4"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image" Target="../media/image-60-1.png"/><Relationship Id="rId2" Type="http://schemas.openxmlformats.org/officeDocument/2006/relationships/image" Target="../media/image-60-2.png"/><Relationship Id="rId3" Type="http://schemas.openxmlformats.org/officeDocument/2006/relationships/image" Target="../media/image-60-3.png"/><Relationship Id="rId4" Type="http://schemas.openxmlformats.org/officeDocument/2006/relationships/image" Target="../media/image-60-4.png"/><Relationship Id="rId5" Type="http://schemas.openxmlformats.org/officeDocument/2006/relationships/image" Target="../media/image-60-5.png"/><Relationship Id="rId6" Type="http://schemas.openxmlformats.org/officeDocument/2006/relationships/image" Target="../media/image-60-6.png"/><Relationship Id="rId7" Type="http://schemas.openxmlformats.org/officeDocument/2006/relationships/slideLayout" Target="../slideLayouts/slideLayout1.xml"/><Relationship Id="rId8"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image" Target="../media/image-61-1.png"/><Relationship Id="rId2" Type="http://schemas.openxmlformats.org/officeDocument/2006/relationships/image" Target="../media/image-61-2.png"/><Relationship Id="rId3" Type="http://schemas.openxmlformats.org/officeDocument/2006/relationships/slideLayout" Target="../slideLayouts/slideLayout1.xml"/><Relationship Id="rId4"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image" Target="../media/image-62-1.png"/><Relationship Id="rId2" Type="http://schemas.openxmlformats.org/officeDocument/2006/relationships/image" Target="../media/image-62-2.png"/><Relationship Id="rId3" Type="http://schemas.openxmlformats.org/officeDocument/2006/relationships/image" Target="../media/image-62-3.png"/><Relationship Id="rId4" Type="http://schemas.openxmlformats.org/officeDocument/2006/relationships/image" Target="../media/image-62-4.png"/><Relationship Id="rId5" Type="http://schemas.openxmlformats.org/officeDocument/2006/relationships/image" Target="../media/image-62-5.png"/><Relationship Id="rId6" Type="http://schemas.openxmlformats.org/officeDocument/2006/relationships/image" Target="../media/image-62-6.png"/><Relationship Id="rId7" Type="http://schemas.openxmlformats.org/officeDocument/2006/relationships/slideLayout" Target="../slideLayouts/slideLayout1.xml"/><Relationship Id="rId8"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image" Target="../media/image-63-1.png"/><Relationship Id="rId2" Type="http://schemas.openxmlformats.org/officeDocument/2006/relationships/image" Target="../media/image-63-2.png"/><Relationship Id="rId3" Type="http://schemas.openxmlformats.org/officeDocument/2006/relationships/image" Target="../media/image-63-3.png"/><Relationship Id="rId4" Type="http://schemas.openxmlformats.org/officeDocument/2006/relationships/image" Target="../media/image-63-4.png"/><Relationship Id="rId5" Type="http://schemas.openxmlformats.org/officeDocument/2006/relationships/image" Target="../media/image-63-5.png"/><Relationship Id="rId6" Type="http://schemas.openxmlformats.org/officeDocument/2006/relationships/image" Target="../media/image-63-6.png"/><Relationship Id="rId7" Type="http://schemas.openxmlformats.org/officeDocument/2006/relationships/slideLayout" Target="../slideLayouts/slideLayout1.xml"/><Relationship Id="rId8"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image" Target="../media/image-64-1.png"/><Relationship Id="rId2" Type="http://schemas.openxmlformats.org/officeDocument/2006/relationships/image" Target="../media/image-64-2.png"/><Relationship Id="rId3" Type="http://schemas.openxmlformats.org/officeDocument/2006/relationships/image" Target="../media/image-64-3.png"/><Relationship Id="rId4" Type="http://schemas.openxmlformats.org/officeDocument/2006/relationships/image" Target="../media/image-64-4.png"/><Relationship Id="rId5" Type="http://schemas.openxmlformats.org/officeDocument/2006/relationships/image" Target="../media/image-64-5.png"/><Relationship Id="rId6" Type="http://schemas.openxmlformats.org/officeDocument/2006/relationships/image" Target="../media/image-64-6.png"/><Relationship Id="rId7" Type="http://schemas.openxmlformats.org/officeDocument/2006/relationships/slideLayout" Target="../slideLayouts/slideLayout1.xml"/><Relationship Id="rId8"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image" Target="../media/image-65-1.png"/><Relationship Id="rId2" Type="http://schemas.openxmlformats.org/officeDocument/2006/relationships/image" Target="../media/image-65-2.png"/><Relationship Id="rId3" Type="http://schemas.openxmlformats.org/officeDocument/2006/relationships/image" Target="../media/image-65-3.png"/><Relationship Id="rId4" Type="http://schemas.openxmlformats.org/officeDocument/2006/relationships/image" Target="../media/image-65-4.png"/><Relationship Id="rId5" Type="http://schemas.openxmlformats.org/officeDocument/2006/relationships/image" Target="../media/image-65-5.png"/><Relationship Id="rId6" Type="http://schemas.openxmlformats.org/officeDocument/2006/relationships/slideLayout" Target="../slideLayouts/slideLayout1.xml"/><Relationship Id="rId7" Type="http://schemas.openxmlformats.org/officeDocument/2006/relationships/notesSlide" Target="../notesSlides/notesSlide65.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slideLayout" Target="../slideLayouts/slideLayout1.xml"/><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slideLayout" Target="../slideLayouts/slideLayout1.xml"/><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9144000" cy="5143500"/>
          </a:xfrm>
          <a:prstGeom prst="rect">
            <a:avLst/>
          </a:prstGeom>
        </p:spPr>
      </p:pic>
      <p:sp>
        <p:nvSpPr>
          <p:cNvPr id="3" name="Text 0"/>
          <p:cNvSpPr/>
          <p:nvPr/>
        </p:nvSpPr>
        <p:spPr>
          <a:xfrm>
            <a:off x="285750" y="357188"/>
            <a:ext cx="8643938" cy="2314575"/>
          </a:xfrm>
          <a:prstGeom prst="rect">
            <a:avLst/>
          </a:prstGeom>
          <a:noFill/>
          <a:ln/>
        </p:spPr>
        <p:txBody>
          <a:bodyPr wrap="square" lIns="0" tIns="0" rIns="0" bIns="0" rtlCol="0" anchor="ctr">
            <a:spAutoFit/>
          </a:bodyPr>
          <a:lstStyle/>
          <a:p>
            <a:pPr algn="ctr" indent="0" marL="0">
              <a:buNone/>
            </a:pPr>
            <a:r>
              <a:rPr lang="en-US" sz="4050" b="1" dirty="0">
                <a:solidFill>
                  <a:srgbClr val="FFFFFF"/>
                </a:solidFill>
                <a:latin typeface="Arial" pitchFamily="34" charset="0"/>
                <a:ea typeface="Arial" pitchFamily="34" charset="-122"/>
                <a:cs typeface="Arial" pitchFamily="34" charset="-120"/>
              </a:rPr>
              <a:t>State-Owned Enterprises, Public-Private Partnerships, and Infrastructure Financing</a:t>
            </a:r>
            <a:endParaRPr lang="en-US" sz="4050" dirty="0"/>
          </a:p>
        </p:txBody>
      </p:sp>
      <p:sp>
        <p:nvSpPr>
          <p:cNvPr id="4" name="Text 1"/>
          <p:cNvSpPr/>
          <p:nvPr/>
        </p:nvSpPr>
        <p:spPr>
          <a:xfrm>
            <a:off x="1577234" y="2886075"/>
            <a:ext cx="6060942" cy="385763"/>
          </a:xfrm>
          <a:prstGeom prst="rect">
            <a:avLst/>
          </a:prstGeom>
          <a:noFill/>
          <a:ln/>
        </p:spPr>
        <p:txBody>
          <a:bodyPr wrap="square" lIns="0" tIns="0" rIns="0" bIns="0" rtlCol="0" anchor="ctr">
            <a:spAutoFit/>
          </a:bodyPr>
          <a:lstStyle/>
          <a:p>
            <a:pPr algn="ctr" indent="0" marL="0">
              <a:buNone/>
            </a:pPr>
            <a:r>
              <a:rPr lang="en-US" sz="2025" dirty="0">
                <a:solidFill>
                  <a:srgbClr val="FFFFFF"/>
                </a:solidFill>
                <a:latin typeface="Arial" pitchFamily="34" charset="0"/>
                <a:ea typeface="Arial" pitchFamily="34" charset="-122"/>
                <a:cs typeface="Arial" pitchFamily="34" charset="-120"/>
              </a:rPr>
              <a:t>A Comprehensive Analysis of Public Finance Models</a:t>
            </a:r>
            <a:endParaRPr lang="en-US" sz="2025" dirty="0"/>
          </a:p>
        </p:txBody>
      </p:sp>
      <p:sp>
        <p:nvSpPr>
          <p:cNvPr id="5" name="Text 2"/>
          <p:cNvSpPr/>
          <p:nvPr/>
        </p:nvSpPr>
        <p:spPr>
          <a:xfrm>
            <a:off x="3347433" y="4304109"/>
            <a:ext cx="2520544" cy="191095"/>
          </a:xfrm>
          <a:prstGeom prst="rect">
            <a:avLst/>
          </a:prstGeom>
          <a:noFill/>
          <a:ln/>
        </p:spPr>
        <p:txBody>
          <a:bodyPr wrap="square" lIns="0" tIns="0" rIns="0" bIns="0" rtlCol="0" anchor="ctr">
            <a:spAutoFit/>
          </a:bodyPr>
          <a:lstStyle/>
          <a:p>
            <a:pPr algn="ctr" indent="0" marL="0">
              <a:buNone/>
            </a:pPr>
            <a:r>
              <a:rPr lang="en-US" sz="1350" dirty="0">
                <a:solidFill>
                  <a:srgbClr val="FFFFFF"/>
                </a:solidFill>
                <a:latin typeface="Arial" pitchFamily="34" charset="0"/>
                <a:ea typeface="Arial" pitchFamily="34" charset="-122"/>
                <a:cs typeface="Arial" pitchFamily="34" charset="-120"/>
              </a:rPr>
              <a:t>Presented by: [Presenter Name]</a:t>
            </a:r>
            <a:endParaRPr lang="en-US" sz="1350" dirty="0"/>
          </a:p>
        </p:txBody>
      </p:sp>
      <p:sp>
        <p:nvSpPr>
          <p:cNvPr id="6" name="Text 3"/>
          <p:cNvSpPr/>
          <p:nvPr/>
        </p:nvSpPr>
        <p:spPr>
          <a:xfrm>
            <a:off x="3799861" y="4561284"/>
            <a:ext cx="1615660" cy="191095"/>
          </a:xfrm>
          <a:prstGeom prst="rect">
            <a:avLst/>
          </a:prstGeom>
          <a:noFill/>
          <a:ln/>
        </p:spPr>
        <p:txBody>
          <a:bodyPr wrap="square" lIns="0" tIns="0" rIns="0" bIns="0" rtlCol="0" anchor="ctr">
            <a:spAutoFit/>
          </a:bodyPr>
          <a:lstStyle/>
          <a:p>
            <a:pPr algn="ctr" indent="0" marL="0">
              <a:buNone/>
            </a:pPr>
            <a:r>
              <a:rPr lang="en-US" sz="1350" dirty="0">
                <a:solidFill>
                  <a:srgbClr val="FFFFFF"/>
                </a:solidFill>
                <a:latin typeface="Arial" pitchFamily="34" charset="0"/>
                <a:ea typeface="Arial" pitchFamily="34" charset="-122"/>
                <a:cs typeface="Arial" pitchFamily="34" charset="-120"/>
              </a:rPr>
              <a:t>Date: June 26, 2025</a:t>
            </a:r>
            <a:endParaRPr lang="en-US" sz="13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9144000" cy="6259264"/>
          </a:xfrm>
          <a:prstGeom prst="rect">
            <a:avLst/>
          </a:prstGeom>
        </p:spPr>
      </p:pic>
      <p:sp>
        <p:nvSpPr>
          <p:cNvPr id="3" name="Text 0"/>
          <p:cNvSpPr/>
          <p:nvPr/>
        </p:nvSpPr>
        <p:spPr>
          <a:xfrm>
            <a:off x="285750" y="285750"/>
            <a:ext cx="8643938" cy="385763"/>
          </a:xfrm>
          <a:prstGeom prst="rect">
            <a:avLst/>
          </a:prstGeom>
          <a:noFill/>
          <a:ln/>
        </p:spPr>
        <p:txBody>
          <a:bodyPr wrap="square" lIns="0" tIns="0" rIns="0" bIns="0" rtlCol="0" anchor="ctr">
            <a:spAutoFit/>
          </a:bodyPr>
          <a:lstStyle/>
          <a:p>
            <a:pPr indent="0" marL="0">
              <a:buNone/>
            </a:pPr>
            <a:r>
              <a:rPr lang="en-US" sz="2025" b="1" dirty="0">
                <a:solidFill>
                  <a:srgbClr val="2E5984"/>
                </a:solidFill>
                <a:latin typeface="Arial" pitchFamily="34" charset="0"/>
                <a:ea typeface="Arial" pitchFamily="34" charset="-122"/>
                <a:cs typeface="Arial" pitchFamily="34" charset="-120"/>
              </a:rPr>
              <a:t>Chinese SOE Restructuring (2000s-Present)</a:t>
            </a:r>
            <a:endParaRPr lang="en-US" sz="2025" dirty="0"/>
          </a:p>
        </p:txBody>
      </p:sp>
      <p:sp>
        <p:nvSpPr>
          <p:cNvPr id="4" name="Text 1"/>
          <p:cNvSpPr/>
          <p:nvPr/>
        </p:nvSpPr>
        <p:spPr>
          <a:xfrm>
            <a:off x="285750" y="885825"/>
            <a:ext cx="4186238" cy="514350"/>
          </a:xfrm>
          <a:prstGeom prst="rect">
            <a:avLst/>
          </a:prstGeom>
          <a:noFill/>
          <a:ln/>
        </p:spPr>
        <p:txBody>
          <a:bodyPr wrap="square" lIns="0" tIns="0" rIns="0" bIns="0" rtlCol="0" anchor="ctr">
            <a:spAutoFit/>
          </a:bodyPr>
          <a:lstStyle/>
          <a:p>
            <a:pPr indent="0" marL="0">
              <a:buNone/>
            </a:pPr>
            <a:r>
              <a:rPr lang="en-US" sz="1350" b="1" dirty="0">
                <a:solidFill>
                  <a:srgbClr val="4A90A4"/>
                </a:solidFill>
                <a:latin typeface="Arial" pitchFamily="34" charset="0"/>
                <a:ea typeface="Arial" pitchFamily="34" charset="-122"/>
                <a:cs typeface="Arial" pitchFamily="34" charset="-120"/>
              </a:rPr>
              <a:t>Large-Scale Downsizing and Employment Reduction</a:t>
            </a:r>
            <a:endParaRPr lang="en-US" sz="1350" dirty="0"/>
          </a:p>
        </p:txBody>
      </p:sp>
      <p:sp>
        <p:nvSpPr>
          <p:cNvPr id="5" name="Text 2"/>
          <p:cNvSpPr/>
          <p:nvPr/>
        </p:nvSpPr>
        <p:spPr>
          <a:xfrm>
            <a:off x="285750" y="1482328"/>
            <a:ext cx="1064865" cy="142875"/>
          </a:xfrm>
          <a:prstGeom prst="rect">
            <a:avLst/>
          </a:prstGeom>
          <a:noFill/>
          <a:ln/>
        </p:spPr>
        <p:txBody>
          <a:bodyPr wrap="none" lIns="0" tIns="0" rIns="0" bIns="0" rtlCol="0" anchor="ctr">
            <a:spAutoFit/>
          </a:bodyPr>
          <a:lstStyle/>
          <a:p>
            <a:pPr algn="l" indent="0" marL="0">
              <a:buNone/>
            </a:pPr>
            <a:r>
              <a:rPr lang="en-US" sz="1013" b="1" dirty="0">
                <a:solidFill>
                  <a:srgbClr val="333333"/>
                </a:solidFill>
                <a:latin typeface="Arial" pitchFamily="34" charset="0"/>
                <a:ea typeface="Arial" pitchFamily="34" charset="-122"/>
                <a:cs typeface="Arial" pitchFamily="34" charset="-120"/>
              </a:rPr>
              <a:t>Massive layoffs:</a:t>
            </a:r>
            <a:endParaRPr lang="en-US" sz="1013" dirty="0"/>
          </a:p>
        </p:txBody>
      </p:sp>
      <p:sp>
        <p:nvSpPr>
          <p:cNvPr id="6" name="Text 3"/>
          <p:cNvSpPr/>
          <p:nvPr/>
        </p:nvSpPr>
        <p:spPr>
          <a:xfrm>
            <a:off x="1279178" y="1482328"/>
            <a:ext cx="2906390" cy="142875"/>
          </a:xfrm>
          <a:prstGeom prst="rect">
            <a:avLst/>
          </a:prstGeom>
          <a:noFill/>
          <a:ln/>
        </p:spPr>
        <p:txBody>
          <a:bodyPr wrap="square" lIns="0" tIns="0" rIns="0" bIns="0" rtlCol="0" anchor="ctr">
            <a:spAutoFit/>
          </a:bodyPr>
          <a:lstStyle/>
          <a:p>
            <a:pPr algn="l" indent="0" marL="0">
              <a:buNone/>
            </a:pPr>
            <a:r>
              <a:rPr lang="en-US" sz="1013" dirty="0">
                <a:solidFill>
                  <a:srgbClr val="333333"/>
                </a:solidFill>
                <a:latin typeface="Arial" pitchFamily="34" charset="0"/>
                <a:ea typeface="Arial" pitchFamily="34" charset="-122"/>
                <a:cs typeface="Arial" pitchFamily="34" charset="-120"/>
              </a:rPr>
              <a:t>Over 40 million SOE workers laid off (1995-2005)</a:t>
            </a:r>
            <a:endParaRPr lang="en-US" sz="1013" dirty="0"/>
          </a:p>
        </p:txBody>
      </p:sp>
      <p:sp>
        <p:nvSpPr>
          <p:cNvPr id="7" name="Text 4"/>
          <p:cNvSpPr/>
          <p:nvPr/>
        </p:nvSpPr>
        <p:spPr>
          <a:xfrm>
            <a:off x="285750" y="1706631"/>
            <a:ext cx="1129103" cy="142875"/>
          </a:xfrm>
          <a:prstGeom prst="rect">
            <a:avLst/>
          </a:prstGeom>
          <a:noFill/>
          <a:ln/>
        </p:spPr>
        <p:txBody>
          <a:bodyPr wrap="none" lIns="0" tIns="0" rIns="0" bIns="0" rtlCol="0" anchor="ctr">
            <a:spAutoFit/>
          </a:bodyPr>
          <a:lstStyle/>
          <a:p>
            <a:pPr algn="l" indent="0" marL="0">
              <a:buNone/>
            </a:pPr>
            <a:r>
              <a:rPr lang="en-US" sz="1013" b="1" dirty="0">
                <a:solidFill>
                  <a:srgbClr val="333333"/>
                </a:solidFill>
                <a:latin typeface="Arial" pitchFamily="34" charset="0"/>
                <a:ea typeface="Arial" pitchFamily="34" charset="-122"/>
                <a:cs typeface="Arial" pitchFamily="34" charset="-120"/>
              </a:rPr>
              <a:t>Social safety net:</a:t>
            </a:r>
            <a:endParaRPr lang="en-US" sz="1013" dirty="0"/>
          </a:p>
        </p:txBody>
      </p:sp>
      <p:sp>
        <p:nvSpPr>
          <p:cNvPr id="8" name="Text 5"/>
          <p:cNvSpPr/>
          <p:nvPr/>
        </p:nvSpPr>
        <p:spPr>
          <a:xfrm>
            <a:off x="1343416" y="1706631"/>
            <a:ext cx="2751516" cy="142875"/>
          </a:xfrm>
          <a:prstGeom prst="rect">
            <a:avLst/>
          </a:prstGeom>
          <a:noFill/>
          <a:ln/>
        </p:spPr>
        <p:txBody>
          <a:bodyPr wrap="square" lIns="0" tIns="0" rIns="0" bIns="0" rtlCol="0" anchor="ctr">
            <a:spAutoFit/>
          </a:bodyPr>
          <a:lstStyle/>
          <a:p>
            <a:pPr algn="l" indent="0" marL="0">
              <a:buNone/>
            </a:pPr>
            <a:r>
              <a:rPr lang="en-US" sz="1013" dirty="0">
                <a:solidFill>
                  <a:srgbClr val="333333"/>
                </a:solidFill>
                <a:latin typeface="Arial" pitchFamily="34" charset="0"/>
                <a:ea typeface="Arial" pitchFamily="34" charset="-122"/>
                <a:cs typeface="Arial" pitchFamily="34" charset="-120"/>
              </a:rPr>
              <a:t>Re-employment centers and welfare programs</a:t>
            </a:r>
            <a:endParaRPr lang="en-US" sz="1013" dirty="0"/>
          </a:p>
        </p:txBody>
      </p:sp>
      <p:sp>
        <p:nvSpPr>
          <p:cNvPr id="9" name="Text 6"/>
          <p:cNvSpPr/>
          <p:nvPr/>
        </p:nvSpPr>
        <p:spPr>
          <a:xfrm>
            <a:off x="285750" y="1930933"/>
            <a:ext cx="985810" cy="142875"/>
          </a:xfrm>
          <a:prstGeom prst="rect">
            <a:avLst/>
          </a:prstGeom>
          <a:noFill/>
          <a:ln/>
        </p:spPr>
        <p:txBody>
          <a:bodyPr wrap="none" lIns="0" tIns="0" rIns="0" bIns="0" rtlCol="0" anchor="ctr">
            <a:spAutoFit/>
          </a:bodyPr>
          <a:lstStyle/>
          <a:p>
            <a:pPr algn="l" indent="0" marL="0">
              <a:buNone/>
            </a:pPr>
            <a:r>
              <a:rPr lang="en-US" sz="1013" b="1" dirty="0">
                <a:solidFill>
                  <a:srgbClr val="333333"/>
                </a:solidFill>
                <a:latin typeface="Arial" pitchFamily="34" charset="0"/>
                <a:ea typeface="Arial" pitchFamily="34" charset="-122"/>
                <a:cs typeface="Arial" pitchFamily="34" charset="-120"/>
              </a:rPr>
              <a:t>Concentration:</a:t>
            </a:r>
            <a:endParaRPr lang="en-US" sz="1013" dirty="0"/>
          </a:p>
        </p:txBody>
      </p:sp>
      <p:sp>
        <p:nvSpPr>
          <p:cNvPr id="10" name="Text 7"/>
          <p:cNvSpPr/>
          <p:nvPr/>
        </p:nvSpPr>
        <p:spPr>
          <a:xfrm>
            <a:off x="1200122" y="1930933"/>
            <a:ext cx="2737005" cy="142875"/>
          </a:xfrm>
          <a:prstGeom prst="rect">
            <a:avLst/>
          </a:prstGeom>
          <a:noFill/>
          <a:ln/>
        </p:spPr>
        <p:txBody>
          <a:bodyPr wrap="square" lIns="0" tIns="0" rIns="0" bIns="0" rtlCol="0" anchor="ctr">
            <a:spAutoFit/>
          </a:bodyPr>
          <a:lstStyle/>
          <a:p>
            <a:pPr algn="l" indent="0" marL="0">
              <a:buNone/>
            </a:pPr>
            <a:r>
              <a:rPr lang="en-US" sz="1013" dirty="0">
                <a:solidFill>
                  <a:srgbClr val="333333"/>
                </a:solidFill>
                <a:latin typeface="Arial" pitchFamily="34" charset="0"/>
                <a:ea typeface="Arial" pitchFamily="34" charset="-122"/>
                <a:cs typeface="Arial" pitchFamily="34" charset="-120"/>
              </a:rPr>
              <a:t>Closure or merger of small and medium SOEs</a:t>
            </a:r>
            <a:endParaRPr lang="en-US" sz="1013" dirty="0"/>
          </a:p>
        </p:txBody>
      </p:sp>
      <p:sp>
        <p:nvSpPr>
          <p:cNvPr id="11" name="Text 8"/>
          <p:cNvSpPr/>
          <p:nvPr/>
        </p:nvSpPr>
        <p:spPr>
          <a:xfrm>
            <a:off x="285750" y="2155236"/>
            <a:ext cx="1228920" cy="142875"/>
          </a:xfrm>
          <a:prstGeom prst="rect">
            <a:avLst/>
          </a:prstGeom>
          <a:noFill/>
          <a:ln/>
        </p:spPr>
        <p:txBody>
          <a:bodyPr wrap="none" lIns="0" tIns="0" rIns="0" bIns="0" rtlCol="0" anchor="ctr">
            <a:spAutoFit/>
          </a:bodyPr>
          <a:lstStyle/>
          <a:p>
            <a:pPr algn="l" indent="0" marL="0">
              <a:buNone/>
            </a:pPr>
            <a:r>
              <a:rPr lang="en-US" sz="1013" b="1" dirty="0">
                <a:solidFill>
                  <a:srgbClr val="333333"/>
                </a:solidFill>
                <a:latin typeface="Arial" pitchFamily="34" charset="0"/>
                <a:ea typeface="Arial" pitchFamily="34" charset="-122"/>
                <a:cs typeface="Arial" pitchFamily="34" charset="-120"/>
              </a:rPr>
              <a:t>Productivity gains:</a:t>
            </a:r>
            <a:endParaRPr lang="en-US" sz="1013" dirty="0"/>
          </a:p>
        </p:txBody>
      </p:sp>
      <p:sp>
        <p:nvSpPr>
          <p:cNvPr id="12" name="Text 9"/>
          <p:cNvSpPr/>
          <p:nvPr/>
        </p:nvSpPr>
        <p:spPr>
          <a:xfrm>
            <a:off x="1443233" y="2155236"/>
            <a:ext cx="2113099" cy="142875"/>
          </a:xfrm>
          <a:prstGeom prst="rect">
            <a:avLst/>
          </a:prstGeom>
          <a:noFill/>
          <a:ln/>
        </p:spPr>
        <p:txBody>
          <a:bodyPr wrap="square" lIns="0" tIns="0" rIns="0" bIns="0" rtlCol="0" anchor="ctr">
            <a:spAutoFit/>
          </a:bodyPr>
          <a:lstStyle/>
          <a:p>
            <a:pPr algn="l" indent="0" marL="0">
              <a:buNone/>
            </a:pPr>
            <a:r>
              <a:rPr lang="en-US" sz="1013" dirty="0">
                <a:solidFill>
                  <a:srgbClr val="333333"/>
                </a:solidFill>
                <a:latin typeface="Arial" pitchFamily="34" charset="0"/>
                <a:ea typeface="Arial" pitchFamily="34" charset="-122"/>
                <a:cs typeface="Arial" pitchFamily="34" charset="-120"/>
              </a:rPr>
              <a:t>Significant efficiency improvements</a:t>
            </a:r>
            <a:endParaRPr lang="en-US" sz="1013" dirty="0"/>
          </a:p>
        </p:txBody>
      </p:sp>
      <p:pic>
        <p:nvPicPr>
          <p:cNvPr id="13" name="Image 1" descr="preencoded.png">    </p:cNvPr>
          <p:cNvPicPr>
            <a:picLocks noChangeAspect="1"/>
          </p:cNvPicPr>
          <p:nvPr/>
        </p:nvPicPr>
        <p:blipFill>
          <a:blip r:embed="rId2"/>
          <a:stretch>
            <a:fillRect/>
          </a:stretch>
        </p:blipFill>
        <p:spPr>
          <a:xfrm>
            <a:off x="285750" y="2418829"/>
            <a:ext cx="4114800" cy="2143125"/>
          </a:xfrm>
          <a:prstGeom prst="rect">
            <a:avLst/>
          </a:prstGeom>
        </p:spPr>
      </p:pic>
      <p:sp>
        <p:nvSpPr>
          <p:cNvPr id="14" name="Text 10"/>
          <p:cNvSpPr/>
          <p:nvPr/>
        </p:nvSpPr>
        <p:spPr>
          <a:xfrm>
            <a:off x="285750" y="4669110"/>
            <a:ext cx="4186238" cy="257175"/>
          </a:xfrm>
          <a:prstGeom prst="rect">
            <a:avLst/>
          </a:prstGeom>
          <a:noFill/>
          <a:ln/>
        </p:spPr>
        <p:txBody>
          <a:bodyPr wrap="square" lIns="0" tIns="0" rIns="0" bIns="0" rtlCol="0" anchor="ctr">
            <a:spAutoFit/>
          </a:bodyPr>
          <a:lstStyle/>
          <a:p>
            <a:pPr indent="0" marL="0">
              <a:buNone/>
            </a:pPr>
            <a:r>
              <a:rPr lang="en-US" sz="1350" b="1" dirty="0">
                <a:solidFill>
                  <a:srgbClr val="4A90A4"/>
                </a:solidFill>
                <a:latin typeface="Arial" pitchFamily="34" charset="0"/>
                <a:ea typeface="Arial" pitchFamily="34" charset="-122"/>
                <a:cs typeface="Arial" pitchFamily="34" charset="-120"/>
              </a:rPr>
              <a:t>Strategic Sector Consolidation</a:t>
            </a:r>
            <a:endParaRPr lang="en-US" sz="1350" dirty="0"/>
          </a:p>
        </p:txBody>
      </p:sp>
      <p:sp>
        <p:nvSpPr>
          <p:cNvPr id="15" name="Text 11"/>
          <p:cNvSpPr/>
          <p:nvPr/>
        </p:nvSpPr>
        <p:spPr>
          <a:xfrm>
            <a:off x="285750" y="5008438"/>
            <a:ext cx="2086645" cy="142875"/>
          </a:xfrm>
          <a:prstGeom prst="rect">
            <a:avLst/>
          </a:prstGeom>
          <a:noFill/>
          <a:ln/>
        </p:spPr>
        <p:txBody>
          <a:bodyPr wrap="square" lIns="0" tIns="0" rIns="0" bIns="0" rtlCol="0" anchor="ctr">
            <a:spAutoFit/>
          </a:bodyPr>
          <a:lstStyle/>
          <a:p>
            <a:pPr algn="l" indent="0" marL="0">
              <a:buNone/>
            </a:pPr>
            <a:r>
              <a:rPr lang="en-US" sz="1013" b="1" dirty="0">
                <a:solidFill>
                  <a:srgbClr val="333333"/>
                </a:solidFill>
                <a:latin typeface="Arial" pitchFamily="34" charset="0"/>
                <a:ea typeface="Arial" pitchFamily="34" charset="-122"/>
                <a:cs typeface="Arial" pitchFamily="34" charset="-120"/>
              </a:rPr>
              <a:t>"Commanding heights" strategy:</a:t>
            </a:r>
            <a:endParaRPr lang="en-US" sz="1013" dirty="0"/>
          </a:p>
        </p:txBody>
      </p:sp>
      <p:sp>
        <p:nvSpPr>
          <p:cNvPr id="16" name="Text 12"/>
          <p:cNvSpPr/>
          <p:nvPr/>
        </p:nvSpPr>
        <p:spPr>
          <a:xfrm>
            <a:off x="2300957" y="5008438"/>
            <a:ext cx="1743828" cy="142875"/>
          </a:xfrm>
          <a:prstGeom prst="rect">
            <a:avLst/>
          </a:prstGeom>
          <a:noFill/>
          <a:ln/>
        </p:spPr>
        <p:txBody>
          <a:bodyPr wrap="square" lIns="0" tIns="0" rIns="0" bIns="0" rtlCol="0" anchor="ctr">
            <a:spAutoFit/>
          </a:bodyPr>
          <a:lstStyle/>
          <a:p>
            <a:pPr algn="l" indent="0" marL="0">
              <a:buNone/>
            </a:pPr>
            <a:r>
              <a:rPr lang="en-US" sz="1013" dirty="0">
                <a:solidFill>
                  <a:srgbClr val="333333"/>
                </a:solidFill>
                <a:latin typeface="Arial" pitchFamily="34" charset="0"/>
                <a:ea typeface="Arial" pitchFamily="34" charset="-122"/>
                <a:cs typeface="Arial" pitchFamily="34" charset="-120"/>
              </a:rPr>
              <a:t>Focus on strategic industries</a:t>
            </a:r>
            <a:endParaRPr lang="en-US" sz="1013" dirty="0"/>
          </a:p>
        </p:txBody>
      </p:sp>
      <p:sp>
        <p:nvSpPr>
          <p:cNvPr id="17" name="Text 13"/>
          <p:cNvSpPr/>
          <p:nvPr/>
        </p:nvSpPr>
        <p:spPr>
          <a:xfrm>
            <a:off x="285750" y="5232741"/>
            <a:ext cx="1664857" cy="142875"/>
          </a:xfrm>
          <a:prstGeom prst="rect">
            <a:avLst/>
          </a:prstGeom>
          <a:noFill/>
          <a:ln/>
        </p:spPr>
        <p:txBody>
          <a:bodyPr wrap="square" lIns="0" tIns="0" rIns="0" bIns="0" rtlCol="0" anchor="ctr">
            <a:spAutoFit/>
          </a:bodyPr>
          <a:lstStyle/>
          <a:p>
            <a:pPr algn="l" indent="0" marL="0">
              <a:buNone/>
            </a:pPr>
            <a:r>
              <a:rPr lang="en-US" sz="1013" b="1" dirty="0">
                <a:solidFill>
                  <a:srgbClr val="333333"/>
                </a:solidFill>
                <a:latin typeface="Arial" pitchFamily="34" charset="0"/>
                <a:ea typeface="Arial" pitchFamily="34" charset="-122"/>
                <a:cs typeface="Arial" pitchFamily="34" charset="-120"/>
              </a:rPr>
              <a:t>Mergers and acquisitions:</a:t>
            </a:r>
            <a:endParaRPr lang="en-US" sz="1013" dirty="0"/>
          </a:p>
        </p:txBody>
      </p:sp>
      <p:sp>
        <p:nvSpPr>
          <p:cNvPr id="18" name="Text 14"/>
          <p:cNvSpPr/>
          <p:nvPr/>
        </p:nvSpPr>
        <p:spPr>
          <a:xfrm>
            <a:off x="1879169" y="5232741"/>
            <a:ext cx="1736936" cy="142875"/>
          </a:xfrm>
          <a:prstGeom prst="rect">
            <a:avLst/>
          </a:prstGeom>
          <a:noFill/>
          <a:ln/>
        </p:spPr>
        <p:txBody>
          <a:bodyPr wrap="square" lIns="0" tIns="0" rIns="0" bIns="0" rtlCol="0" anchor="ctr">
            <a:spAutoFit/>
          </a:bodyPr>
          <a:lstStyle/>
          <a:p>
            <a:pPr algn="l" indent="0" marL="0">
              <a:buNone/>
            </a:pPr>
            <a:r>
              <a:rPr lang="en-US" sz="1013" dirty="0">
                <a:solidFill>
                  <a:srgbClr val="333333"/>
                </a:solidFill>
                <a:latin typeface="Arial" pitchFamily="34" charset="0"/>
                <a:ea typeface="Arial" pitchFamily="34" charset="-122"/>
                <a:cs typeface="Arial" pitchFamily="34" charset="-120"/>
              </a:rPr>
              <a:t>Creating national champions</a:t>
            </a:r>
            <a:endParaRPr lang="en-US" sz="1013" dirty="0"/>
          </a:p>
        </p:txBody>
      </p:sp>
      <p:sp>
        <p:nvSpPr>
          <p:cNvPr id="19" name="Text 15"/>
          <p:cNvSpPr/>
          <p:nvPr/>
        </p:nvSpPr>
        <p:spPr>
          <a:xfrm>
            <a:off x="285750" y="5457044"/>
            <a:ext cx="1186030" cy="142875"/>
          </a:xfrm>
          <a:prstGeom prst="rect">
            <a:avLst/>
          </a:prstGeom>
          <a:noFill/>
          <a:ln/>
        </p:spPr>
        <p:txBody>
          <a:bodyPr wrap="none" lIns="0" tIns="0" rIns="0" bIns="0" rtlCol="0" anchor="ctr">
            <a:spAutoFit/>
          </a:bodyPr>
          <a:lstStyle/>
          <a:p>
            <a:pPr algn="l" indent="0" marL="0">
              <a:buNone/>
            </a:pPr>
            <a:r>
              <a:rPr lang="en-US" sz="1013" b="1" dirty="0">
                <a:solidFill>
                  <a:srgbClr val="333333"/>
                </a:solidFill>
                <a:latin typeface="Arial" pitchFamily="34" charset="0"/>
                <a:ea typeface="Arial" pitchFamily="34" charset="-122"/>
                <a:cs typeface="Arial" pitchFamily="34" charset="-120"/>
              </a:rPr>
              <a:t>Global expansion:</a:t>
            </a:r>
            <a:endParaRPr lang="en-US" sz="1013" dirty="0"/>
          </a:p>
        </p:txBody>
      </p:sp>
      <p:sp>
        <p:nvSpPr>
          <p:cNvPr id="20" name="Text 16"/>
          <p:cNvSpPr/>
          <p:nvPr/>
        </p:nvSpPr>
        <p:spPr>
          <a:xfrm>
            <a:off x="1400342" y="5457044"/>
            <a:ext cx="2208535" cy="142875"/>
          </a:xfrm>
          <a:prstGeom prst="rect">
            <a:avLst/>
          </a:prstGeom>
          <a:noFill/>
          <a:ln/>
        </p:spPr>
        <p:txBody>
          <a:bodyPr wrap="square" lIns="0" tIns="0" rIns="0" bIns="0" rtlCol="0" anchor="ctr">
            <a:spAutoFit/>
          </a:bodyPr>
          <a:lstStyle/>
          <a:p>
            <a:pPr algn="l" indent="0" marL="0">
              <a:buNone/>
            </a:pPr>
            <a:r>
              <a:rPr lang="en-US" sz="1013" dirty="0">
                <a:solidFill>
                  <a:srgbClr val="333333"/>
                </a:solidFill>
                <a:latin typeface="Arial" pitchFamily="34" charset="0"/>
                <a:ea typeface="Arial" pitchFamily="34" charset="-122"/>
                <a:cs typeface="Arial" pitchFamily="34" charset="-120"/>
              </a:rPr>
              <a:t>Outward investment and acquisitions</a:t>
            </a:r>
            <a:endParaRPr lang="en-US" sz="1013" dirty="0"/>
          </a:p>
        </p:txBody>
      </p:sp>
      <p:sp>
        <p:nvSpPr>
          <p:cNvPr id="21" name="Text 17"/>
          <p:cNvSpPr/>
          <p:nvPr/>
        </p:nvSpPr>
        <p:spPr>
          <a:xfrm>
            <a:off x="285750" y="5681346"/>
            <a:ext cx="1536074" cy="142875"/>
          </a:xfrm>
          <a:prstGeom prst="rect">
            <a:avLst/>
          </a:prstGeom>
          <a:noFill/>
          <a:ln/>
        </p:spPr>
        <p:txBody>
          <a:bodyPr wrap="square" lIns="0" tIns="0" rIns="0" bIns="0" rtlCol="0" anchor="ctr">
            <a:spAutoFit/>
          </a:bodyPr>
          <a:lstStyle/>
          <a:p>
            <a:pPr algn="l" indent="0" marL="0">
              <a:buNone/>
            </a:pPr>
            <a:r>
              <a:rPr lang="en-US" sz="1013" b="1" dirty="0">
                <a:solidFill>
                  <a:srgbClr val="333333"/>
                </a:solidFill>
                <a:latin typeface="Arial" pitchFamily="34" charset="0"/>
                <a:ea typeface="Arial" pitchFamily="34" charset="-122"/>
                <a:cs typeface="Arial" pitchFamily="34" charset="-120"/>
              </a:rPr>
              <a:t>Belt and Road Initiative:</a:t>
            </a:r>
            <a:endParaRPr lang="en-US" sz="1013" dirty="0"/>
          </a:p>
        </p:txBody>
      </p:sp>
      <p:sp>
        <p:nvSpPr>
          <p:cNvPr id="22" name="Text 18"/>
          <p:cNvSpPr/>
          <p:nvPr/>
        </p:nvSpPr>
        <p:spPr>
          <a:xfrm>
            <a:off x="1750386" y="5681346"/>
            <a:ext cx="2387017" cy="142875"/>
          </a:xfrm>
          <a:prstGeom prst="rect">
            <a:avLst/>
          </a:prstGeom>
          <a:noFill/>
          <a:ln/>
        </p:spPr>
        <p:txBody>
          <a:bodyPr wrap="square" lIns="0" tIns="0" rIns="0" bIns="0" rtlCol="0" anchor="ctr">
            <a:spAutoFit/>
          </a:bodyPr>
          <a:lstStyle/>
          <a:p>
            <a:pPr algn="l" indent="0" marL="0">
              <a:buNone/>
            </a:pPr>
            <a:r>
              <a:rPr lang="en-US" sz="1013" dirty="0">
                <a:solidFill>
                  <a:srgbClr val="333333"/>
                </a:solidFill>
                <a:latin typeface="Arial" pitchFamily="34" charset="0"/>
                <a:ea typeface="Arial" pitchFamily="34" charset="-122"/>
                <a:cs typeface="Arial" pitchFamily="34" charset="-120"/>
              </a:rPr>
              <a:t>SOEs as policy implementation vehicles</a:t>
            </a:r>
            <a:endParaRPr lang="en-US" sz="1013" dirty="0"/>
          </a:p>
        </p:txBody>
      </p:sp>
      <p:sp>
        <p:nvSpPr>
          <p:cNvPr id="23" name="Text 19"/>
          <p:cNvSpPr/>
          <p:nvPr/>
        </p:nvSpPr>
        <p:spPr>
          <a:xfrm>
            <a:off x="4743450" y="885825"/>
            <a:ext cx="4186238" cy="257175"/>
          </a:xfrm>
          <a:prstGeom prst="rect">
            <a:avLst/>
          </a:prstGeom>
          <a:noFill/>
          <a:ln/>
        </p:spPr>
        <p:txBody>
          <a:bodyPr wrap="square" lIns="0" tIns="0" rIns="0" bIns="0" rtlCol="0" anchor="ctr">
            <a:spAutoFit/>
          </a:bodyPr>
          <a:lstStyle/>
          <a:p>
            <a:pPr indent="0" marL="0">
              <a:buNone/>
            </a:pPr>
            <a:r>
              <a:rPr lang="en-US" sz="1350" b="1" dirty="0">
                <a:solidFill>
                  <a:srgbClr val="4A90A4"/>
                </a:solidFill>
                <a:latin typeface="Arial" pitchFamily="34" charset="0"/>
                <a:ea typeface="Arial" pitchFamily="34" charset="-122"/>
                <a:cs typeface="Arial" pitchFamily="34" charset="-120"/>
              </a:rPr>
              <a:t>Listed Companies and Mixed Ownership</a:t>
            </a:r>
            <a:endParaRPr lang="en-US" sz="1350" dirty="0"/>
          </a:p>
        </p:txBody>
      </p:sp>
      <p:sp>
        <p:nvSpPr>
          <p:cNvPr id="24" name="Text 20"/>
          <p:cNvSpPr/>
          <p:nvPr/>
        </p:nvSpPr>
        <p:spPr>
          <a:xfrm>
            <a:off x="4743450" y="1225153"/>
            <a:ext cx="836126" cy="142875"/>
          </a:xfrm>
          <a:prstGeom prst="rect">
            <a:avLst/>
          </a:prstGeom>
          <a:noFill/>
          <a:ln/>
        </p:spPr>
        <p:txBody>
          <a:bodyPr wrap="none" lIns="0" tIns="0" rIns="0" bIns="0" rtlCol="0" anchor="ctr">
            <a:spAutoFit/>
          </a:bodyPr>
          <a:lstStyle/>
          <a:p>
            <a:pPr algn="l" indent="0" marL="0">
              <a:buNone/>
            </a:pPr>
            <a:r>
              <a:rPr lang="en-US" sz="1013" b="1" dirty="0">
                <a:solidFill>
                  <a:srgbClr val="333333"/>
                </a:solidFill>
                <a:latin typeface="Arial" pitchFamily="34" charset="0"/>
                <a:ea typeface="Arial" pitchFamily="34" charset="-122"/>
                <a:cs typeface="Arial" pitchFamily="34" charset="-120"/>
              </a:rPr>
              <a:t>Partial IPOs:</a:t>
            </a:r>
            <a:endParaRPr lang="en-US" sz="1013" dirty="0"/>
          </a:p>
        </p:txBody>
      </p:sp>
      <p:sp>
        <p:nvSpPr>
          <p:cNvPr id="25" name="Text 21"/>
          <p:cNvSpPr/>
          <p:nvPr/>
        </p:nvSpPr>
        <p:spPr>
          <a:xfrm>
            <a:off x="5508138" y="1225153"/>
            <a:ext cx="3023369" cy="142875"/>
          </a:xfrm>
          <a:prstGeom prst="rect">
            <a:avLst/>
          </a:prstGeom>
          <a:noFill/>
          <a:ln/>
        </p:spPr>
        <p:txBody>
          <a:bodyPr wrap="square" lIns="0" tIns="0" rIns="0" bIns="0" rtlCol="0" anchor="ctr">
            <a:spAutoFit/>
          </a:bodyPr>
          <a:lstStyle/>
          <a:p>
            <a:pPr algn="l" indent="0" marL="0">
              <a:buNone/>
            </a:pPr>
            <a:r>
              <a:rPr lang="en-US" sz="1013" dirty="0">
                <a:solidFill>
                  <a:srgbClr val="333333"/>
                </a:solidFill>
                <a:latin typeface="Arial" pitchFamily="34" charset="0"/>
                <a:ea typeface="Arial" pitchFamily="34" charset="-122"/>
                <a:cs typeface="Arial" pitchFamily="34" charset="-120"/>
              </a:rPr>
              <a:t>Listing high-quality assets while maintaining control</a:t>
            </a:r>
            <a:endParaRPr lang="en-US" sz="1013" dirty="0"/>
          </a:p>
        </p:txBody>
      </p:sp>
      <p:sp>
        <p:nvSpPr>
          <p:cNvPr id="26" name="Text 22"/>
          <p:cNvSpPr/>
          <p:nvPr/>
        </p:nvSpPr>
        <p:spPr>
          <a:xfrm>
            <a:off x="4743450" y="1449456"/>
            <a:ext cx="1500606" cy="142875"/>
          </a:xfrm>
          <a:prstGeom prst="rect">
            <a:avLst/>
          </a:prstGeom>
          <a:noFill/>
          <a:ln/>
        </p:spPr>
        <p:txBody>
          <a:bodyPr wrap="square" lIns="0" tIns="0" rIns="0" bIns="0" rtlCol="0" anchor="ctr">
            <a:spAutoFit/>
          </a:bodyPr>
          <a:lstStyle/>
          <a:p>
            <a:pPr algn="l" indent="0" marL="0">
              <a:buNone/>
            </a:pPr>
            <a:r>
              <a:rPr lang="en-US" sz="1013" b="1" dirty="0">
                <a:solidFill>
                  <a:srgbClr val="333333"/>
                </a:solidFill>
                <a:latin typeface="Arial" pitchFamily="34" charset="0"/>
                <a:ea typeface="Arial" pitchFamily="34" charset="-122"/>
                <a:cs typeface="Arial" pitchFamily="34" charset="-120"/>
              </a:rPr>
              <a:t>Multiple stock markets:</a:t>
            </a:r>
            <a:endParaRPr lang="en-US" sz="1013" dirty="0"/>
          </a:p>
        </p:txBody>
      </p:sp>
      <p:sp>
        <p:nvSpPr>
          <p:cNvPr id="27" name="Text 23"/>
          <p:cNvSpPr/>
          <p:nvPr/>
        </p:nvSpPr>
        <p:spPr>
          <a:xfrm>
            <a:off x="6172619" y="1449456"/>
            <a:ext cx="2609283" cy="142875"/>
          </a:xfrm>
          <a:prstGeom prst="rect">
            <a:avLst/>
          </a:prstGeom>
          <a:noFill/>
          <a:ln/>
        </p:spPr>
        <p:txBody>
          <a:bodyPr wrap="square" lIns="0" tIns="0" rIns="0" bIns="0" rtlCol="0" anchor="ctr">
            <a:spAutoFit/>
          </a:bodyPr>
          <a:lstStyle/>
          <a:p>
            <a:pPr algn="l" indent="0" marL="0">
              <a:buNone/>
            </a:pPr>
            <a:r>
              <a:rPr lang="en-US" sz="1013" dirty="0">
                <a:solidFill>
                  <a:srgbClr val="333333"/>
                </a:solidFill>
                <a:latin typeface="Arial" pitchFamily="34" charset="0"/>
                <a:ea typeface="Arial" pitchFamily="34" charset="-122"/>
                <a:cs typeface="Arial" pitchFamily="34" charset="-120"/>
              </a:rPr>
              <a:t>Shanghai, Shenzhen, Hong Kong, overseas</a:t>
            </a:r>
            <a:endParaRPr lang="en-US" sz="1013" dirty="0"/>
          </a:p>
        </p:txBody>
      </p:sp>
      <p:sp>
        <p:nvSpPr>
          <p:cNvPr id="28" name="Text 24"/>
          <p:cNvSpPr/>
          <p:nvPr/>
        </p:nvSpPr>
        <p:spPr>
          <a:xfrm>
            <a:off x="4743450" y="1673758"/>
            <a:ext cx="1157399" cy="142875"/>
          </a:xfrm>
          <a:prstGeom prst="rect">
            <a:avLst/>
          </a:prstGeom>
          <a:noFill/>
          <a:ln/>
        </p:spPr>
        <p:txBody>
          <a:bodyPr wrap="none" lIns="0" tIns="0" rIns="0" bIns="0" rtlCol="0" anchor="ctr">
            <a:spAutoFit/>
          </a:bodyPr>
          <a:lstStyle/>
          <a:p>
            <a:pPr algn="l" indent="0" marL="0">
              <a:buNone/>
            </a:pPr>
            <a:r>
              <a:rPr lang="en-US" sz="1013" b="1" dirty="0">
                <a:solidFill>
                  <a:srgbClr val="333333"/>
                </a:solidFill>
                <a:latin typeface="Arial" pitchFamily="34" charset="0"/>
                <a:ea typeface="Arial" pitchFamily="34" charset="-122"/>
                <a:cs typeface="Arial" pitchFamily="34" charset="-120"/>
              </a:rPr>
              <a:t>Mixed ownership:</a:t>
            </a:r>
            <a:endParaRPr lang="en-US" sz="1013" dirty="0"/>
          </a:p>
        </p:txBody>
      </p:sp>
      <p:sp>
        <p:nvSpPr>
          <p:cNvPr id="29" name="Text 25"/>
          <p:cNvSpPr/>
          <p:nvPr/>
        </p:nvSpPr>
        <p:spPr>
          <a:xfrm>
            <a:off x="5829412" y="1673758"/>
            <a:ext cx="2279721" cy="142875"/>
          </a:xfrm>
          <a:prstGeom prst="rect">
            <a:avLst/>
          </a:prstGeom>
          <a:noFill/>
          <a:ln/>
        </p:spPr>
        <p:txBody>
          <a:bodyPr wrap="square" lIns="0" tIns="0" rIns="0" bIns="0" rtlCol="0" anchor="ctr">
            <a:spAutoFit/>
          </a:bodyPr>
          <a:lstStyle/>
          <a:p>
            <a:pPr algn="l" indent="0" marL="0">
              <a:buNone/>
            </a:pPr>
            <a:r>
              <a:rPr lang="en-US" sz="1013" dirty="0">
                <a:solidFill>
                  <a:srgbClr val="333333"/>
                </a:solidFill>
                <a:latin typeface="Arial" pitchFamily="34" charset="0"/>
                <a:ea typeface="Arial" pitchFamily="34" charset="-122"/>
                <a:cs typeface="Arial" pitchFamily="34" charset="-120"/>
              </a:rPr>
              <a:t>Private capital in state-controlled firms</a:t>
            </a:r>
            <a:endParaRPr lang="en-US" sz="1013" dirty="0"/>
          </a:p>
        </p:txBody>
      </p:sp>
      <p:sp>
        <p:nvSpPr>
          <p:cNvPr id="30" name="Text 26"/>
          <p:cNvSpPr/>
          <p:nvPr/>
        </p:nvSpPr>
        <p:spPr>
          <a:xfrm>
            <a:off x="4743450" y="1898061"/>
            <a:ext cx="1069581" cy="142875"/>
          </a:xfrm>
          <a:prstGeom prst="rect">
            <a:avLst/>
          </a:prstGeom>
          <a:noFill/>
          <a:ln/>
        </p:spPr>
        <p:txBody>
          <a:bodyPr wrap="none" lIns="0" tIns="0" rIns="0" bIns="0" rtlCol="0" anchor="ctr">
            <a:spAutoFit/>
          </a:bodyPr>
          <a:lstStyle/>
          <a:p>
            <a:pPr algn="l" indent="0" marL="0">
              <a:buNone/>
            </a:pPr>
            <a:r>
              <a:rPr lang="en-US" sz="1013" b="1" dirty="0">
                <a:solidFill>
                  <a:srgbClr val="333333"/>
                </a:solidFill>
                <a:latin typeface="Arial" pitchFamily="34" charset="0"/>
                <a:ea typeface="Arial" pitchFamily="34" charset="-122"/>
                <a:cs typeface="Arial" pitchFamily="34" charset="-120"/>
              </a:rPr>
              <a:t>Temasek model:</a:t>
            </a:r>
            <a:endParaRPr lang="en-US" sz="1013" dirty="0"/>
          </a:p>
        </p:txBody>
      </p:sp>
      <p:sp>
        <p:nvSpPr>
          <p:cNvPr id="31" name="Text 27"/>
          <p:cNvSpPr/>
          <p:nvPr/>
        </p:nvSpPr>
        <p:spPr>
          <a:xfrm>
            <a:off x="5741594" y="1898061"/>
            <a:ext cx="2444362" cy="142875"/>
          </a:xfrm>
          <a:prstGeom prst="rect">
            <a:avLst/>
          </a:prstGeom>
          <a:noFill/>
          <a:ln/>
        </p:spPr>
        <p:txBody>
          <a:bodyPr wrap="square" lIns="0" tIns="0" rIns="0" bIns="0" rtlCol="0" anchor="ctr">
            <a:spAutoFit/>
          </a:bodyPr>
          <a:lstStyle/>
          <a:p>
            <a:pPr algn="l" indent="0" marL="0">
              <a:buNone/>
            </a:pPr>
            <a:r>
              <a:rPr lang="en-US" sz="1013" dirty="0">
                <a:solidFill>
                  <a:srgbClr val="333333"/>
                </a:solidFill>
                <a:latin typeface="Arial" pitchFamily="34" charset="0"/>
                <a:ea typeface="Arial" pitchFamily="34" charset="-122"/>
                <a:cs typeface="Arial" pitchFamily="34" charset="-120"/>
              </a:rPr>
              <a:t>Professional state investment companies</a:t>
            </a:r>
            <a:endParaRPr lang="en-US" sz="1013" dirty="0"/>
          </a:p>
        </p:txBody>
      </p:sp>
      <p:sp>
        <p:nvSpPr>
          <p:cNvPr id="32" name="Text 28"/>
          <p:cNvSpPr/>
          <p:nvPr/>
        </p:nvSpPr>
        <p:spPr>
          <a:xfrm>
            <a:off x="4743450" y="2161654"/>
            <a:ext cx="4186238" cy="257175"/>
          </a:xfrm>
          <a:prstGeom prst="rect">
            <a:avLst/>
          </a:prstGeom>
          <a:noFill/>
          <a:ln/>
        </p:spPr>
        <p:txBody>
          <a:bodyPr wrap="square" lIns="0" tIns="0" rIns="0" bIns="0" rtlCol="0" anchor="ctr">
            <a:spAutoFit/>
          </a:bodyPr>
          <a:lstStyle/>
          <a:p>
            <a:pPr indent="0" marL="0">
              <a:buNone/>
            </a:pPr>
            <a:r>
              <a:rPr lang="en-US" sz="1350" b="1" dirty="0">
                <a:solidFill>
                  <a:srgbClr val="4A90A4"/>
                </a:solidFill>
                <a:latin typeface="Arial" pitchFamily="34" charset="0"/>
                <a:ea typeface="Arial" pitchFamily="34" charset="-122"/>
                <a:cs typeface="Arial" pitchFamily="34" charset="-120"/>
              </a:rPr>
              <a:t>Key Policy Milestones</a:t>
            </a:r>
            <a:endParaRPr lang="en-US" sz="1350" dirty="0"/>
          </a:p>
        </p:txBody>
      </p:sp>
      <p:sp>
        <p:nvSpPr>
          <p:cNvPr id="33" name="Shape 29"/>
          <p:cNvSpPr/>
          <p:nvPr/>
        </p:nvSpPr>
        <p:spPr>
          <a:xfrm>
            <a:off x="4743450" y="2490267"/>
            <a:ext cx="4114800" cy="721519"/>
          </a:xfrm>
          <a:prstGeom prst="rect">
            <a:avLst/>
          </a:prstGeom>
          <a:solidFill>
            <a:srgbClr val="FFFFFF"/>
          </a:solidFill>
          <a:ln/>
        </p:spPr>
      </p:sp>
      <p:sp>
        <p:nvSpPr>
          <p:cNvPr id="34" name="Shape 30"/>
          <p:cNvSpPr/>
          <p:nvPr/>
        </p:nvSpPr>
        <p:spPr>
          <a:xfrm>
            <a:off x="4743450" y="2490267"/>
            <a:ext cx="28575" cy="721519"/>
          </a:xfrm>
          <a:prstGeom prst="rect">
            <a:avLst/>
          </a:prstGeom>
          <a:solidFill>
            <a:srgbClr val="2E5984"/>
          </a:solidFill>
          <a:ln/>
        </p:spPr>
      </p:sp>
      <p:sp>
        <p:nvSpPr>
          <p:cNvPr id="35" name="Text 31"/>
          <p:cNvSpPr/>
          <p:nvPr/>
        </p:nvSpPr>
        <p:spPr>
          <a:xfrm>
            <a:off x="4850606" y="2575992"/>
            <a:ext cx="3971925" cy="171450"/>
          </a:xfrm>
          <a:prstGeom prst="rect">
            <a:avLst/>
          </a:prstGeom>
          <a:noFill/>
          <a:ln/>
        </p:spPr>
        <p:txBody>
          <a:bodyPr wrap="square" lIns="0" tIns="0" rIns="0" bIns="0" rtlCol="0" anchor="ctr">
            <a:spAutoFit/>
          </a:bodyPr>
          <a:lstStyle/>
          <a:p>
            <a:pPr indent="0" marL="0">
              <a:buNone/>
            </a:pPr>
            <a:r>
              <a:rPr lang="en-US" sz="900" b="1" dirty="0">
                <a:solidFill>
                  <a:srgbClr val="2E5984"/>
                </a:solidFill>
                <a:latin typeface="Arial" pitchFamily="34" charset="0"/>
                <a:ea typeface="Arial" pitchFamily="34" charset="-122"/>
                <a:cs typeface="Arial" pitchFamily="34" charset="-120"/>
              </a:rPr>
              <a:t>2003: SASAC Establishment</a:t>
            </a:r>
            <a:endParaRPr lang="en-US" sz="900" dirty="0"/>
          </a:p>
        </p:txBody>
      </p:sp>
      <p:sp>
        <p:nvSpPr>
          <p:cNvPr id="36" name="Text 32"/>
          <p:cNvSpPr/>
          <p:nvPr/>
        </p:nvSpPr>
        <p:spPr>
          <a:xfrm>
            <a:off x="4850606" y="2783160"/>
            <a:ext cx="3971925" cy="342900"/>
          </a:xfrm>
          <a:prstGeom prst="rect">
            <a:avLst/>
          </a:prstGeom>
          <a:noFill/>
          <a:ln/>
        </p:spPr>
        <p:txBody>
          <a:bodyPr wrap="square" lIns="0" tIns="0" rIns="0" bIns="0" rtlCol="0" anchor="ctr">
            <a:spAutoFit/>
          </a:bodyPr>
          <a:lstStyle/>
          <a:p>
            <a:pPr indent="0" marL="0">
              <a:buNone/>
            </a:pPr>
            <a:r>
              <a:rPr lang="en-US" sz="900" dirty="0">
                <a:solidFill>
                  <a:srgbClr val="333333"/>
                </a:solidFill>
                <a:latin typeface="Arial" pitchFamily="34" charset="0"/>
                <a:ea typeface="Arial" pitchFamily="34" charset="-122"/>
                <a:cs typeface="Arial" pitchFamily="34" charset="-120"/>
              </a:rPr>
              <a:t>Creation of State-owned Assets Supervision and Administration Commission to centralize ownership functions</a:t>
            </a:r>
            <a:endParaRPr lang="en-US" sz="900" dirty="0"/>
          </a:p>
        </p:txBody>
      </p:sp>
      <p:sp>
        <p:nvSpPr>
          <p:cNvPr id="37" name="Shape 33"/>
          <p:cNvSpPr/>
          <p:nvPr/>
        </p:nvSpPr>
        <p:spPr>
          <a:xfrm>
            <a:off x="4743450" y="3318942"/>
            <a:ext cx="4114800" cy="721519"/>
          </a:xfrm>
          <a:prstGeom prst="rect">
            <a:avLst/>
          </a:prstGeom>
          <a:solidFill>
            <a:srgbClr val="FFFFFF"/>
          </a:solidFill>
          <a:ln/>
        </p:spPr>
      </p:sp>
      <p:sp>
        <p:nvSpPr>
          <p:cNvPr id="38" name="Shape 34"/>
          <p:cNvSpPr/>
          <p:nvPr/>
        </p:nvSpPr>
        <p:spPr>
          <a:xfrm>
            <a:off x="4743450" y="3318942"/>
            <a:ext cx="28575" cy="721519"/>
          </a:xfrm>
          <a:prstGeom prst="rect">
            <a:avLst/>
          </a:prstGeom>
          <a:solidFill>
            <a:srgbClr val="2E5984"/>
          </a:solidFill>
          <a:ln/>
        </p:spPr>
      </p:sp>
      <p:sp>
        <p:nvSpPr>
          <p:cNvPr id="39" name="Text 35"/>
          <p:cNvSpPr/>
          <p:nvPr/>
        </p:nvSpPr>
        <p:spPr>
          <a:xfrm>
            <a:off x="4850606" y="3404667"/>
            <a:ext cx="3971925" cy="171450"/>
          </a:xfrm>
          <a:prstGeom prst="rect">
            <a:avLst/>
          </a:prstGeom>
          <a:noFill/>
          <a:ln/>
        </p:spPr>
        <p:txBody>
          <a:bodyPr wrap="square" lIns="0" tIns="0" rIns="0" bIns="0" rtlCol="0" anchor="ctr">
            <a:spAutoFit/>
          </a:bodyPr>
          <a:lstStyle/>
          <a:p>
            <a:pPr indent="0" marL="0">
              <a:buNone/>
            </a:pPr>
            <a:r>
              <a:rPr lang="en-US" sz="900" b="1" dirty="0">
                <a:solidFill>
                  <a:srgbClr val="2E5984"/>
                </a:solidFill>
                <a:latin typeface="Arial" pitchFamily="34" charset="0"/>
                <a:ea typeface="Arial" pitchFamily="34" charset="-122"/>
                <a:cs typeface="Arial" pitchFamily="34" charset="-120"/>
              </a:rPr>
              <a:t>2013: Third Plenum Reforms</a:t>
            </a:r>
            <a:endParaRPr lang="en-US" sz="900" dirty="0"/>
          </a:p>
        </p:txBody>
      </p:sp>
      <p:sp>
        <p:nvSpPr>
          <p:cNvPr id="40" name="Text 36"/>
          <p:cNvSpPr/>
          <p:nvPr/>
        </p:nvSpPr>
        <p:spPr>
          <a:xfrm>
            <a:off x="4850606" y="3611835"/>
            <a:ext cx="3971925" cy="342900"/>
          </a:xfrm>
          <a:prstGeom prst="rect">
            <a:avLst/>
          </a:prstGeom>
          <a:noFill/>
          <a:ln/>
        </p:spPr>
        <p:txBody>
          <a:bodyPr wrap="square" lIns="0" tIns="0" rIns="0" bIns="0" rtlCol="0" anchor="ctr">
            <a:spAutoFit/>
          </a:bodyPr>
          <a:lstStyle/>
          <a:p>
            <a:pPr indent="0" marL="0">
              <a:buNone/>
            </a:pPr>
            <a:r>
              <a:rPr lang="en-US" sz="900" dirty="0">
                <a:solidFill>
                  <a:srgbClr val="333333"/>
                </a:solidFill>
                <a:latin typeface="Arial" pitchFamily="34" charset="0"/>
                <a:ea typeface="Arial" pitchFamily="34" charset="-122"/>
                <a:cs typeface="Arial" pitchFamily="34" charset="-120"/>
              </a:rPr>
              <a:t>Mixed ownership, market-oriented operations, and modern corporate governance</a:t>
            </a:r>
            <a:endParaRPr lang="en-US" sz="900" dirty="0"/>
          </a:p>
        </p:txBody>
      </p:sp>
      <p:sp>
        <p:nvSpPr>
          <p:cNvPr id="41" name="Shape 37"/>
          <p:cNvSpPr/>
          <p:nvPr/>
        </p:nvSpPr>
        <p:spPr>
          <a:xfrm>
            <a:off x="4743450" y="4147617"/>
            <a:ext cx="4114800" cy="721519"/>
          </a:xfrm>
          <a:prstGeom prst="rect">
            <a:avLst/>
          </a:prstGeom>
          <a:solidFill>
            <a:srgbClr val="FFFFFF"/>
          </a:solidFill>
          <a:ln/>
        </p:spPr>
      </p:sp>
      <p:sp>
        <p:nvSpPr>
          <p:cNvPr id="42" name="Shape 38"/>
          <p:cNvSpPr/>
          <p:nvPr/>
        </p:nvSpPr>
        <p:spPr>
          <a:xfrm>
            <a:off x="4743450" y="4147617"/>
            <a:ext cx="28575" cy="721519"/>
          </a:xfrm>
          <a:prstGeom prst="rect">
            <a:avLst/>
          </a:prstGeom>
          <a:solidFill>
            <a:srgbClr val="2E5984"/>
          </a:solidFill>
          <a:ln/>
        </p:spPr>
      </p:sp>
      <p:sp>
        <p:nvSpPr>
          <p:cNvPr id="43" name="Text 39"/>
          <p:cNvSpPr/>
          <p:nvPr/>
        </p:nvSpPr>
        <p:spPr>
          <a:xfrm>
            <a:off x="4850606" y="4233342"/>
            <a:ext cx="3971925" cy="171450"/>
          </a:xfrm>
          <a:prstGeom prst="rect">
            <a:avLst/>
          </a:prstGeom>
          <a:noFill/>
          <a:ln/>
        </p:spPr>
        <p:txBody>
          <a:bodyPr wrap="square" lIns="0" tIns="0" rIns="0" bIns="0" rtlCol="0" anchor="ctr">
            <a:spAutoFit/>
          </a:bodyPr>
          <a:lstStyle/>
          <a:p>
            <a:pPr indent="0" marL="0">
              <a:buNone/>
            </a:pPr>
            <a:r>
              <a:rPr lang="en-US" sz="900" b="1" dirty="0">
                <a:solidFill>
                  <a:srgbClr val="2E5984"/>
                </a:solidFill>
                <a:latin typeface="Arial" pitchFamily="34" charset="0"/>
                <a:ea typeface="Arial" pitchFamily="34" charset="-122"/>
                <a:cs typeface="Arial" pitchFamily="34" charset="-120"/>
              </a:rPr>
              <a:t>2015: SOE Classification Reform</a:t>
            </a:r>
            <a:endParaRPr lang="en-US" sz="900" dirty="0"/>
          </a:p>
        </p:txBody>
      </p:sp>
      <p:sp>
        <p:nvSpPr>
          <p:cNvPr id="44" name="Text 40"/>
          <p:cNvSpPr/>
          <p:nvPr/>
        </p:nvSpPr>
        <p:spPr>
          <a:xfrm>
            <a:off x="4850606" y="4440510"/>
            <a:ext cx="3971925" cy="342900"/>
          </a:xfrm>
          <a:prstGeom prst="rect">
            <a:avLst/>
          </a:prstGeom>
          <a:noFill/>
          <a:ln/>
        </p:spPr>
        <p:txBody>
          <a:bodyPr wrap="square" lIns="0" tIns="0" rIns="0" bIns="0" rtlCol="0" anchor="ctr">
            <a:spAutoFit/>
          </a:bodyPr>
          <a:lstStyle/>
          <a:p>
            <a:pPr indent="0" marL="0">
              <a:buNone/>
            </a:pPr>
            <a:r>
              <a:rPr lang="en-US" sz="900" dirty="0">
                <a:solidFill>
                  <a:srgbClr val="333333"/>
                </a:solidFill>
                <a:latin typeface="Arial" pitchFamily="34" charset="0"/>
                <a:ea typeface="Arial" pitchFamily="34" charset="-122"/>
                <a:cs typeface="Arial" pitchFamily="34" charset="-120"/>
              </a:rPr>
              <a:t>Dividing SOEs into commercial and public welfare categories with different performance metrics</a:t>
            </a:r>
            <a:endParaRPr lang="en-US" sz="900" dirty="0"/>
          </a:p>
        </p:txBody>
      </p:sp>
      <p:sp>
        <p:nvSpPr>
          <p:cNvPr id="45" name="Shape 41"/>
          <p:cNvSpPr/>
          <p:nvPr/>
        </p:nvSpPr>
        <p:spPr>
          <a:xfrm>
            <a:off x="4743450" y="4976292"/>
            <a:ext cx="4114800" cy="550069"/>
          </a:xfrm>
          <a:prstGeom prst="rect">
            <a:avLst/>
          </a:prstGeom>
          <a:solidFill>
            <a:srgbClr val="FFFFFF"/>
          </a:solidFill>
          <a:ln/>
        </p:spPr>
      </p:sp>
      <p:sp>
        <p:nvSpPr>
          <p:cNvPr id="46" name="Shape 42"/>
          <p:cNvSpPr/>
          <p:nvPr/>
        </p:nvSpPr>
        <p:spPr>
          <a:xfrm>
            <a:off x="4743450" y="4976292"/>
            <a:ext cx="28575" cy="550069"/>
          </a:xfrm>
          <a:prstGeom prst="rect">
            <a:avLst/>
          </a:prstGeom>
          <a:solidFill>
            <a:srgbClr val="2E5984"/>
          </a:solidFill>
          <a:ln/>
        </p:spPr>
      </p:sp>
      <p:sp>
        <p:nvSpPr>
          <p:cNvPr id="47" name="Text 43"/>
          <p:cNvSpPr/>
          <p:nvPr/>
        </p:nvSpPr>
        <p:spPr>
          <a:xfrm>
            <a:off x="4850606" y="5062017"/>
            <a:ext cx="3971925" cy="171450"/>
          </a:xfrm>
          <a:prstGeom prst="rect">
            <a:avLst/>
          </a:prstGeom>
          <a:noFill/>
          <a:ln/>
        </p:spPr>
        <p:txBody>
          <a:bodyPr wrap="square" lIns="0" tIns="0" rIns="0" bIns="0" rtlCol="0" anchor="ctr">
            <a:spAutoFit/>
          </a:bodyPr>
          <a:lstStyle/>
          <a:p>
            <a:pPr indent="0" marL="0">
              <a:buNone/>
            </a:pPr>
            <a:r>
              <a:rPr lang="en-US" sz="900" b="1" dirty="0">
                <a:solidFill>
                  <a:srgbClr val="2E5984"/>
                </a:solidFill>
                <a:latin typeface="Arial" pitchFamily="34" charset="0"/>
                <a:ea typeface="Arial" pitchFamily="34" charset="-122"/>
                <a:cs typeface="Arial" pitchFamily="34" charset="-120"/>
              </a:rPr>
              <a:t>2020: Three-Year Action Plan</a:t>
            </a:r>
            <a:endParaRPr lang="en-US" sz="900" dirty="0"/>
          </a:p>
        </p:txBody>
      </p:sp>
      <p:sp>
        <p:nvSpPr>
          <p:cNvPr id="48" name="Text 44"/>
          <p:cNvSpPr/>
          <p:nvPr/>
        </p:nvSpPr>
        <p:spPr>
          <a:xfrm>
            <a:off x="4850606" y="5269185"/>
            <a:ext cx="3971925" cy="171450"/>
          </a:xfrm>
          <a:prstGeom prst="rect">
            <a:avLst/>
          </a:prstGeom>
          <a:noFill/>
          <a:ln/>
        </p:spPr>
        <p:txBody>
          <a:bodyPr wrap="square" lIns="0" tIns="0" rIns="0" bIns="0" rtlCol="0" anchor="ctr">
            <a:spAutoFit/>
          </a:bodyPr>
          <a:lstStyle/>
          <a:p>
            <a:pPr indent="0" marL="0">
              <a:buNone/>
            </a:pPr>
            <a:r>
              <a:rPr lang="en-US" sz="900" dirty="0">
                <a:solidFill>
                  <a:srgbClr val="333333"/>
                </a:solidFill>
                <a:latin typeface="Arial" pitchFamily="34" charset="0"/>
                <a:ea typeface="Arial" pitchFamily="34" charset="-122"/>
                <a:cs typeface="Arial" pitchFamily="34" charset="-120"/>
              </a:rPr>
              <a:t>Enhancing competitiveness, innovation capacity, and control mechanisms</a:t>
            </a:r>
            <a:endParaRPr lang="en-US" sz="9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9144000" cy="6026367"/>
          </a:xfrm>
          <a:prstGeom prst="rect">
            <a:avLst/>
          </a:prstGeom>
        </p:spPr>
      </p:pic>
      <p:sp>
        <p:nvSpPr>
          <p:cNvPr id="3" name="Text 0"/>
          <p:cNvSpPr/>
          <p:nvPr/>
        </p:nvSpPr>
        <p:spPr>
          <a:xfrm>
            <a:off x="285750" y="285750"/>
            <a:ext cx="8643938" cy="385763"/>
          </a:xfrm>
          <a:prstGeom prst="rect">
            <a:avLst/>
          </a:prstGeom>
          <a:noFill/>
          <a:ln/>
        </p:spPr>
        <p:txBody>
          <a:bodyPr wrap="square" lIns="0" tIns="0" rIns="0" bIns="0" rtlCol="0" anchor="ctr">
            <a:spAutoFit/>
          </a:bodyPr>
          <a:lstStyle/>
          <a:p>
            <a:pPr indent="0" marL="0">
              <a:buNone/>
            </a:pPr>
            <a:r>
              <a:rPr lang="en-US" sz="2025" b="1" dirty="0">
                <a:solidFill>
                  <a:srgbClr val="2E5984"/>
                </a:solidFill>
                <a:latin typeface="Arial" pitchFamily="34" charset="0"/>
                <a:ea typeface="Arial" pitchFamily="34" charset="-122"/>
                <a:cs typeface="Arial" pitchFamily="34" charset="-120"/>
              </a:rPr>
              <a:t>SOE Governance Structures</a:t>
            </a:r>
            <a:endParaRPr lang="en-US" sz="2025" dirty="0"/>
          </a:p>
        </p:txBody>
      </p:sp>
      <p:sp>
        <p:nvSpPr>
          <p:cNvPr id="4" name="Text 1"/>
          <p:cNvSpPr/>
          <p:nvPr/>
        </p:nvSpPr>
        <p:spPr>
          <a:xfrm>
            <a:off x="285750" y="885825"/>
            <a:ext cx="4186238" cy="257175"/>
          </a:xfrm>
          <a:prstGeom prst="rect">
            <a:avLst/>
          </a:prstGeom>
          <a:noFill/>
          <a:ln/>
        </p:spPr>
        <p:txBody>
          <a:bodyPr wrap="square" lIns="0" tIns="0" rIns="0" bIns="0" rtlCol="0" anchor="ctr">
            <a:spAutoFit/>
          </a:bodyPr>
          <a:lstStyle/>
          <a:p>
            <a:pPr indent="0" marL="0">
              <a:buNone/>
            </a:pPr>
            <a:r>
              <a:rPr lang="en-US" sz="1350" b="1" dirty="0">
                <a:solidFill>
                  <a:srgbClr val="4A90A4"/>
                </a:solidFill>
                <a:latin typeface="Arial" pitchFamily="34" charset="0"/>
                <a:ea typeface="Arial" pitchFamily="34" charset="-122"/>
                <a:cs typeface="Arial" pitchFamily="34" charset="-120"/>
              </a:rPr>
              <a:t>Board Composition and Oversight</a:t>
            </a:r>
            <a:endParaRPr lang="en-US" sz="1350" dirty="0"/>
          </a:p>
        </p:txBody>
      </p:sp>
      <p:sp>
        <p:nvSpPr>
          <p:cNvPr id="5" name="Text 2"/>
          <p:cNvSpPr/>
          <p:nvPr/>
        </p:nvSpPr>
        <p:spPr>
          <a:xfrm>
            <a:off x="285750" y="1225153"/>
            <a:ext cx="1793500" cy="142875"/>
          </a:xfrm>
          <a:prstGeom prst="rect">
            <a:avLst/>
          </a:prstGeom>
          <a:noFill/>
          <a:ln/>
        </p:spPr>
        <p:txBody>
          <a:bodyPr wrap="square" lIns="0" tIns="0" rIns="0" bIns="0" rtlCol="0" anchor="ctr">
            <a:spAutoFit/>
          </a:bodyPr>
          <a:lstStyle/>
          <a:p>
            <a:pPr algn="l" indent="0" marL="0">
              <a:buNone/>
            </a:pPr>
            <a:r>
              <a:rPr lang="en-US" sz="1013" b="1" dirty="0">
                <a:solidFill>
                  <a:srgbClr val="333333"/>
                </a:solidFill>
                <a:latin typeface="Arial" pitchFamily="34" charset="0"/>
                <a:ea typeface="Arial" pitchFamily="34" charset="-122"/>
                <a:cs typeface="Arial" pitchFamily="34" charset="-120"/>
              </a:rPr>
              <a:t>Shareholder representation:</a:t>
            </a:r>
            <a:endParaRPr lang="en-US" sz="1013" dirty="0"/>
          </a:p>
        </p:txBody>
      </p:sp>
      <p:sp>
        <p:nvSpPr>
          <p:cNvPr id="6" name="Text 3"/>
          <p:cNvSpPr/>
          <p:nvPr/>
        </p:nvSpPr>
        <p:spPr>
          <a:xfrm>
            <a:off x="2007812" y="1225153"/>
            <a:ext cx="1986939" cy="142875"/>
          </a:xfrm>
          <a:prstGeom prst="rect">
            <a:avLst/>
          </a:prstGeom>
          <a:noFill/>
          <a:ln/>
        </p:spPr>
        <p:txBody>
          <a:bodyPr wrap="square" lIns="0" tIns="0" rIns="0" bIns="0" rtlCol="0" anchor="ctr">
            <a:spAutoFit/>
          </a:bodyPr>
          <a:lstStyle/>
          <a:p>
            <a:pPr algn="l" indent="0" marL="0">
              <a:buNone/>
            </a:pPr>
            <a:r>
              <a:rPr lang="en-US" sz="1013" dirty="0">
                <a:solidFill>
                  <a:srgbClr val="333333"/>
                </a:solidFill>
                <a:latin typeface="Arial" pitchFamily="34" charset="0"/>
                <a:ea typeface="Arial" pitchFamily="34" charset="-122"/>
                <a:cs typeface="Arial" pitchFamily="34" charset="-120"/>
              </a:rPr>
              <a:t>Government agencies as owners</a:t>
            </a:r>
            <a:endParaRPr lang="en-US" sz="1013" dirty="0"/>
          </a:p>
        </p:txBody>
      </p:sp>
      <p:sp>
        <p:nvSpPr>
          <p:cNvPr id="7" name="Text 4"/>
          <p:cNvSpPr/>
          <p:nvPr/>
        </p:nvSpPr>
        <p:spPr>
          <a:xfrm>
            <a:off x="285750" y="1449456"/>
            <a:ext cx="1464636" cy="142875"/>
          </a:xfrm>
          <a:prstGeom prst="rect">
            <a:avLst/>
          </a:prstGeom>
          <a:noFill/>
          <a:ln/>
        </p:spPr>
        <p:txBody>
          <a:bodyPr wrap="square" lIns="0" tIns="0" rIns="0" bIns="0" rtlCol="0" anchor="ctr">
            <a:spAutoFit/>
          </a:bodyPr>
          <a:lstStyle/>
          <a:p>
            <a:pPr algn="l" indent="0" marL="0">
              <a:buNone/>
            </a:pPr>
            <a:r>
              <a:rPr lang="en-US" sz="1013" b="1" dirty="0">
                <a:solidFill>
                  <a:srgbClr val="333333"/>
                </a:solidFill>
                <a:latin typeface="Arial" pitchFamily="34" charset="0"/>
                <a:ea typeface="Arial" pitchFamily="34" charset="-122"/>
                <a:cs typeface="Arial" pitchFamily="34" charset="-120"/>
              </a:rPr>
              <a:t>Independent directors:</a:t>
            </a:r>
            <a:endParaRPr lang="en-US" sz="1013" dirty="0"/>
          </a:p>
        </p:txBody>
      </p:sp>
      <p:sp>
        <p:nvSpPr>
          <p:cNvPr id="8" name="Text 5"/>
          <p:cNvSpPr/>
          <p:nvPr/>
        </p:nvSpPr>
        <p:spPr>
          <a:xfrm>
            <a:off x="1678949" y="1449456"/>
            <a:ext cx="1870044" cy="142875"/>
          </a:xfrm>
          <a:prstGeom prst="rect">
            <a:avLst/>
          </a:prstGeom>
          <a:noFill/>
          <a:ln/>
        </p:spPr>
        <p:txBody>
          <a:bodyPr wrap="square" lIns="0" tIns="0" rIns="0" bIns="0" rtlCol="0" anchor="ctr">
            <a:spAutoFit/>
          </a:bodyPr>
          <a:lstStyle/>
          <a:p>
            <a:pPr algn="l" indent="0" marL="0">
              <a:buNone/>
            </a:pPr>
            <a:r>
              <a:rPr lang="en-US" sz="1013" dirty="0">
                <a:solidFill>
                  <a:srgbClr val="333333"/>
                </a:solidFill>
                <a:latin typeface="Arial" pitchFamily="34" charset="0"/>
                <a:ea typeface="Arial" pitchFamily="34" charset="-122"/>
                <a:cs typeface="Arial" pitchFamily="34" charset="-120"/>
              </a:rPr>
              <a:t>Varying levels across countries</a:t>
            </a:r>
            <a:endParaRPr lang="en-US" sz="1013" dirty="0"/>
          </a:p>
        </p:txBody>
      </p:sp>
      <p:sp>
        <p:nvSpPr>
          <p:cNvPr id="9" name="Text 6"/>
          <p:cNvSpPr/>
          <p:nvPr/>
        </p:nvSpPr>
        <p:spPr>
          <a:xfrm>
            <a:off x="285750" y="1673758"/>
            <a:ext cx="1650653" cy="142875"/>
          </a:xfrm>
          <a:prstGeom prst="rect">
            <a:avLst/>
          </a:prstGeom>
          <a:noFill/>
          <a:ln/>
        </p:spPr>
        <p:txBody>
          <a:bodyPr wrap="square" lIns="0" tIns="0" rIns="0" bIns="0" rtlCol="0" anchor="ctr">
            <a:spAutoFit/>
          </a:bodyPr>
          <a:lstStyle/>
          <a:p>
            <a:pPr algn="l" indent="0" marL="0">
              <a:buNone/>
            </a:pPr>
            <a:r>
              <a:rPr lang="en-US" sz="1013" b="1" dirty="0">
                <a:solidFill>
                  <a:srgbClr val="333333"/>
                </a:solidFill>
                <a:latin typeface="Arial" pitchFamily="34" charset="0"/>
                <a:ea typeface="Arial" pitchFamily="34" charset="-122"/>
                <a:cs typeface="Arial" pitchFamily="34" charset="-120"/>
              </a:rPr>
              <a:t>Employee representation:</a:t>
            </a:r>
            <a:endParaRPr lang="en-US" sz="1013" dirty="0"/>
          </a:p>
        </p:txBody>
      </p:sp>
      <p:sp>
        <p:nvSpPr>
          <p:cNvPr id="10" name="Text 7"/>
          <p:cNvSpPr/>
          <p:nvPr/>
        </p:nvSpPr>
        <p:spPr>
          <a:xfrm>
            <a:off x="1864965" y="1673758"/>
            <a:ext cx="1808262" cy="142875"/>
          </a:xfrm>
          <a:prstGeom prst="rect">
            <a:avLst/>
          </a:prstGeom>
          <a:noFill/>
          <a:ln/>
        </p:spPr>
        <p:txBody>
          <a:bodyPr wrap="square" lIns="0" tIns="0" rIns="0" bIns="0" rtlCol="0" anchor="ctr">
            <a:spAutoFit/>
          </a:bodyPr>
          <a:lstStyle/>
          <a:p>
            <a:pPr algn="l" indent="0" marL="0">
              <a:buNone/>
            </a:pPr>
            <a:r>
              <a:rPr lang="en-US" sz="1013" dirty="0">
                <a:solidFill>
                  <a:srgbClr val="333333"/>
                </a:solidFill>
                <a:latin typeface="Arial" pitchFamily="34" charset="0"/>
                <a:ea typeface="Arial" pitchFamily="34" charset="-122"/>
                <a:cs typeface="Arial" pitchFamily="34" charset="-120"/>
              </a:rPr>
              <a:t>Common in European models</a:t>
            </a:r>
            <a:endParaRPr lang="en-US" sz="1013" dirty="0"/>
          </a:p>
        </p:txBody>
      </p:sp>
      <p:sp>
        <p:nvSpPr>
          <p:cNvPr id="11" name="Text 8"/>
          <p:cNvSpPr/>
          <p:nvPr/>
        </p:nvSpPr>
        <p:spPr>
          <a:xfrm>
            <a:off x="285750" y="1898061"/>
            <a:ext cx="1236148" cy="142875"/>
          </a:xfrm>
          <a:prstGeom prst="rect">
            <a:avLst/>
          </a:prstGeom>
          <a:noFill/>
          <a:ln/>
        </p:spPr>
        <p:txBody>
          <a:bodyPr wrap="none" lIns="0" tIns="0" rIns="0" bIns="0" rtlCol="0" anchor="ctr">
            <a:spAutoFit/>
          </a:bodyPr>
          <a:lstStyle/>
          <a:p>
            <a:pPr algn="l" indent="0" marL="0">
              <a:buNone/>
            </a:pPr>
            <a:r>
              <a:rPr lang="en-US" sz="1013" b="1" dirty="0">
                <a:solidFill>
                  <a:srgbClr val="333333"/>
                </a:solidFill>
                <a:latin typeface="Arial" pitchFamily="34" charset="0"/>
                <a:ea typeface="Arial" pitchFamily="34" charset="-122"/>
                <a:cs typeface="Arial" pitchFamily="34" charset="-120"/>
              </a:rPr>
              <a:t>Board committees:</a:t>
            </a:r>
            <a:endParaRPr lang="en-US" sz="1013" dirty="0"/>
          </a:p>
        </p:txBody>
      </p:sp>
      <p:sp>
        <p:nvSpPr>
          <p:cNvPr id="12" name="Text 9"/>
          <p:cNvSpPr/>
          <p:nvPr/>
        </p:nvSpPr>
        <p:spPr>
          <a:xfrm>
            <a:off x="1450460" y="1898061"/>
            <a:ext cx="1965731" cy="142875"/>
          </a:xfrm>
          <a:prstGeom prst="rect">
            <a:avLst/>
          </a:prstGeom>
          <a:noFill/>
          <a:ln/>
        </p:spPr>
        <p:txBody>
          <a:bodyPr wrap="square" lIns="0" tIns="0" rIns="0" bIns="0" rtlCol="0" anchor="ctr">
            <a:spAutoFit/>
          </a:bodyPr>
          <a:lstStyle/>
          <a:p>
            <a:pPr algn="l" indent="0" marL="0">
              <a:buNone/>
            </a:pPr>
            <a:r>
              <a:rPr lang="en-US" sz="1013" dirty="0">
                <a:solidFill>
                  <a:srgbClr val="333333"/>
                </a:solidFill>
                <a:latin typeface="Arial" pitchFamily="34" charset="0"/>
                <a:ea typeface="Arial" pitchFamily="34" charset="-122"/>
                <a:cs typeface="Arial" pitchFamily="34" charset="-120"/>
              </a:rPr>
              <a:t>Audit, compensation, nomination</a:t>
            </a:r>
            <a:endParaRPr lang="en-US" sz="1013" dirty="0"/>
          </a:p>
        </p:txBody>
      </p:sp>
      <p:pic>
        <p:nvPicPr>
          <p:cNvPr id="13" name="Image 1" descr="preencoded.png">    </p:cNvPr>
          <p:cNvPicPr>
            <a:picLocks noChangeAspect="1"/>
          </p:cNvPicPr>
          <p:nvPr/>
        </p:nvPicPr>
        <p:blipFill>
          <a:blip r:embed="rId2"/>
          <a:stretch>
            <a:fillRect/>
          </a:stretch>
        </p:blipFill>
        <p:spPr>
          <a:xfrm>
            <a:off x="1602684" y="2161654"/>
            <a:ext cx="1480933" cy="2000250"/>
          </a:xfrm>
          <a:prstGeom prst="rect">
            <a:avLst/>
          </a:prstGeom>
        </p:spPr>
      </p:pic>
      <p:sp>
        <p:nvSpPr>
          <p:cNvPr id="14" name="Text 10"/>
          <p:cNvSpPr/>
          <p:nvPr/>
        </p:nvSpPr>
        <p:spPr>
          <a:xfrm>
            <a:off x="285750" y="4269060"/>
            <a:ext cx="4186238" cy="257175"/>
          </a:xfrm>
          <a:prstGeom prst="rect">
            <a:avLst/>
          </a:prstGeom>
          <a:noFill/>
          <a:ln/>
        </p:spPr>
        <p:txBody>
          <a:bodyPr wrap="square" lIns="0" tIns="0" rIns="0" bIns="0" rtlCol="0" anchor="ctr">
            <a:spAutoFit/>
          </a:bodyPr>
          <a:lstStyle/>
          <a:p>
            <a:pPr indent="0" marL="0">
              <a:buNone/>
            </a:pPr>
            <a:r>
              <a:rPr lang="en-US" sz="1350" b="1" dirty="0">
                <a:solidFill>
                  <a:srgbClr val="4A90A4"/>
                </a:solidFill>
                <a:latin typeface="Arial" pitchFamily="34" charset="0"/>
                <a:ea typeface="Arial" pitchFamily="34" charset="-122"/>
                <a:cs typeface="Arial" pitchFamily="34" charset="-120"/>
              </a:rPr>
              <a:t>Professional Management vs. Political Control</a:t>
            </a:r>
            <a:endParaRPr lang="en-US" sz="1350" dirty="0"/>
          </a:p>
        </p:txBody>
      </p:sp>
      <p:sp>
        <p:nvSpPr>
          <p:cNvPr id="15" name="Text 11"/>
          <p:cNvSpPr/>
          <p:nvPr/>
        </p:nvSpPr>
        <p:spPr>
          <a:xfrm>
            <a:off x="285750" y="4608388"/>
            <a:ext cx="1550333" cy="142875"/>
          </a:xfrm>
          <a:prstGeom prst="rect">
            <a:avLst/>
          </a:prstGeom>
          <a:noFill/>
          <a:ln/>
        </p:spPr>
        <p:txBody>
          <a:bodyPr wrap="square" lIns="0" tIns="0" rIns="0" bIns="0" rtlCol="0" anchor="ctr">
            <a:spAutoFit/>
          </a:bodyPr>
          <a:lstStyle/>
          <a:p>
            <a:pPr algn="l" indent="0" marL="0">
              <a:buNone/>
            </a:pPr>
            <a:r>
              <a:rPr lang="en-US" sz="1013" b="1" dirty="0">
                <a:solidFill>
                  <a:srgbClr val="333333"/>
                </a:solidFill>
                <a:latin typeface="Arial" pitchFamily="34" charset="0"/>
                <a:ea typeface="Arial" pitchFamily="34" charset="-122"/>
                <a:cs typeface="Arial" pitchFamily="34" charset="-120"/>
              </a:rPr>
              <a:t>Management autonomy:</a:t>
            </a:r>
            <a:endParaRPr lang="en-US" sz="1013" dirty="0"/>
          </a:p>
        </p:txBody>
      </p:sp>
      <p:sp>
        <p:nvSpPr>
          <p:cNvPr id="16" name="Text 12"/>
          <p:cNvSpPr/>
          <p:nvPr/>
        </p:nvSpPr>
        <p:spPr>
          <a:xfrm>
            <a:off x="1764646" y="4608388"/>
            <a:ext cx="2373204" cy="142875"/>
          </a:xfrm>
          <a:prstGeom prst="rect">
            <a:avLst/>
          </a:prstGeom>
          <a:noFill/>
          <a:ln/>
        </p:spPr>
        <p:txBody>
          <a:bodyPr wrap="square" lIns="0" tIns="0" rIns="0" bIns="0" rtlCol="0" anchor="ctr">
            <a:spAutoFit/>
          </a:bodyPr>
          <a:lstStyle/>
          <a:p>
            <a:pPr algn="l" indent="0" marL="0">
              <a:buNone/>
            </a:pPr>
            <a:r>
              <a:rPr lang="en-US" sz="1013" dirty="0">
                <a:solidFill>
                  <a:srgbClr val="333333"/>
                </a:solidFill>
                <a:latin typeface="Arial" pitchFamily="34" charset="0"/>
                <a:ea typeface="Arial" pitchFamily="34" charset="-122"/>
                <a:cs typeface="Arial" pitchFamily="34" charset="-120"/>
              </a:rPr>
              <a:t>Operational independence vs. oversight</a:t>
            </a:r>
            <a:endParaRPr lang="en-US" sz="1013" dirty="0"/>
          </a:p>
        </p:txBody>
      </p:sp>
      <p:sp>
        <p:nvSpPr>
          <p:cNvPr id="17" name="Text 13"/>
          <p:cNvSpPr/>
          <p:nvPr/>
        </p:nvSpPr>
        <p:spPr>
          <a:xfrm>
            <a:off x="285750" y="4832691"/>
            <a:ext cx="1521898" cy="142875"/>
          </a:xfrm>
          <a:prstGeom prst="rect">
            <a:avLst/>
          </a:prstGeom>
          <a:noFill/>
          <a:ln/>
        </p:spPr>
        <p:txBody>
          <a:bodyPr wrap="square" lIns="0" tIns="0" rIns="0" bIns="0" rtlCol="0" anchor="ctr">
            <a:spAutoFit/>
          </a:bodyPr>
          <a:lstStyle/>
          <a:p>
            <a:pPr algn="l" indent="0" marL="0">
              <a:buNone/>
            </a:pPr>
            <a:r>
              <a:rPr lang="en-US" sz="1013" b="1" dirty="0">
                <a:solidFill>
                  <a:srgbClr val="333333"/>
                </a:solidFill>
                <a:latin typeface="Arial" pitchFamily="34" charset="0"/>
                <a:ea typeface="Arial" pitchFamily="34" charset="-122"/>
                <a:cs typeface="Arial" pitchFamily="34" charset="-120"/>
              </a:rPr>
              <a:t>Executive appointment:</a:t>
            </a:r>
            <a:endParaRPr lang="en-US" sz="1013" dirty="0"/>
          </a:p>
        </p:txBody>
      </p:sp>
      <p:sp>
        <p:nvSpPr>
          <p:cNvPr id="18" name="Text 14"/>
          <p:cNvSpPr/>
          <p:nvPr/>
        </p:nvSpPr>
        <p:spPr>
          <a:xfrm>
            <a:off x="1736210" y="4832691"/>
            <a:ext cx="1993916" cy="142875"/>
          </a:xfrm>
          <a:prstGeom prst="rect">
            <a:avLst/>
          </a:prstGeom>
          <a:noFill/>
          <a:ln/>
        </p:spPr>
        <p:txBody>
          <a:bodyPr wrap="square" lIns="0" tIns="0" rIns="0" bIns="0" rtlCol="0" anchor="ctr">
            <a:spAutoFit/>
          </a:bodyPr>
          <a:lstStyle/>
          <a:p>
            <a:pPr algn="l" indent="0" marL="0">
              <a:buNone/>
            </a:pPr>
            <a:r>
              <a:rPr lang="en-US" sz="1013" dirty="0">
                <a:solidFill>
                  <a:srgbClr val="333333"/>
                </a:solidFill>
                <a:latin typeface="Arial" pitchFamily="34" charset="0"/>
                <a:ea typeface="Arial" pitchFamily="34" charset="-122"/>
                <a:cs typeface="Arial" pitchFamily="34" charset="-120"/>
              </a:rPr>
              <a:t>Merit-based vs. political selection</a:t>
            </a:r>
            <a:endParaRPr lang="en-US" sz="1013" dirty="0"/>
          </a:p>
        </p:txBody>
      </p:sp>
      <p:sp>
        <p:nvSpPr>
          <p:cNvPr id="19" name="Text 15"/>
          <p:cNvSpPr/>
          <p:nvPr/>
        </p:nvSpPr>
        <p:spPr>
          <a:xfrm>
            <a:off x="285750" y="5056994"/>
            <a:ext cx="1565095" cy="142875"/>
          </a:xfrm>
          <a:prstGeom prst="rect">
            <a:avLst/>
          </a:prstGeom>
          <a:noFill/>
          <a:ln/>
        </p:spPr>
        <p:txBody>
          <a:bodyPr wrap="square" lIns="0" tIns="0" rIns="0" bIns="0" rtlCol="0" anchor="ctr">
            <a:spAutoFit/>
          </a:bodyPr>
          <a:lstStyle/>
          <a:p>
            <a:pPr algn="l" indent="0" marL="0">
              <a:buNone/>
            </a:pPr>
            <a:r>
              <a:rPr lang="en-US" sz="1013" b="1" dirty="0">
                <a:solidFill>
                  <a:srgbClr val="333333"/>
                </a:solidFill>
                <a:latin typeface="Arial" pitchFamily="34" charset="0"/>
                <a:ea typeface="Arial" pitchFamily="34" charset="-122"/>
                <a:cs typeface="Arial" pitchFamily="34" charset="-120"/>
              </a:rPr>
              <a:t>Performance incentives:</a:t>
            </a:r>
            <a:endParaRPr lang="en-US" sz="1013" dirty="0"/>
          </a:p>
        </p:txBody>
      </p:sp>
      <p:sp>
        <p:nvSpPr>
          <p:cNvPr id="20" name="Text 16"/>
          <p:cNvSpPr/>
          <p:nvPr/>
        </p:nvSpPr>
        <p:spPr>
          <a:xfrm>
            <a:off x="1779408" y="5056994"/>
            <a:ext cx="1965089" cy="142875"/>
          </a:xfrm>
          <a:prstGeom prst="rect">
            <a:avLst/>
          </a:prstGeom>
          <a:noFill/>
          <a:ln/>
        </p:spPr>
        <p:txBody>
          <a:bodyPr wrap="square" lIns="0" tIns="0" rIns="0" bIns="0" rtlCol="0" anchor="ctr">
            <a:spAutoFit/>
          </a:bodyPr>
          <a:lstStyle/>
          <a:p>
            <a:pPr algn="l" indent="0" marL="0">
              <a:buNone/>
            </a:pPr>
            <a:r>
              <a:rPr lang="en-US" sz="1013" dirty="0">
                <a:solidFill>
                  <a:srgbClr val="333333"/>
                </a:solidFill>
                <a:latin typeface="Arial" pitchFamily="34" charset="0"/>
                <a:ea typeface="Arial" pitchFamily="34" charset="-122"/>
                <a:cs typeface="Arial" pitchFamily="34" charset="-120"/>
              </a:rPr>
              <a:t>Commercial vs. policy objectives</a:t>
            </a:r>
            <a:endParaRPr lang="en-US" sz="1013" dirty="0"/>
          </a:p>
        </p:txBody>
      </p:sp>
      <p:sp>
        <p:nvSpPr>
          <p:cNvPr id="21" name="Text 17"/>
          <p:cNvSpPr/>
          <p:nvPr/>
        </p:nvSpPr>
        <p:spPr>
          <a:xfrm>
            <a:off x="285750" y="5281296"/>
            <a:ext cx="1814987" cy="142875"/>
          </a:xfrm>
          <a:prstGeom prst="rect">
            <a:avLst/>
          </a:prstGeom>
          <a:noFill/>
          <a:ln/>
        </p:spPr>
        <p:txBody>
          <a:bodyPr wrap="square" lIns="0" tIns="0" rIns="0" bIns="0" rtlCol="0" anchor="ctr">
            <a:spAutoFit/>
          </a:bodyPr>
          <a:lstStyle/>
          <a:p>
            <a:pPr algn="l" indent="0" marL="0">
              <a:buNone/>
            </a:pPr>
            <a:r>
              <a:rPr lang="en-US" sz="1013" b="1" dirty="0">
                <a:solidFill>
                  <a:srgbClr val="333333"/>
                </a:solidFill>
                <a:latin typeface="Arial" pitchFamily="34" charset="0"/>
                <a:ea typeface="Arial" pitchFamily="34" charset="-122"/>
                <a:cs typeface="Arial" pitchFamily="34" charset="-120"/>
              </a:rPr>
              <a:t>Accountability mechanisms:</a:t>
            </a:r>
            <a:endParaRPr lang="en-US" sz="1013" dirty="0"/>
          </a:p>
        </p:txBody>
      </p:sp>
      <p:sp>
        <p:nvSpPr>
          <p:cNvPr id="22" name="Text 18"/>
          <p:cNvSpPr/>
          <p:nvPr/>
        </p:nvSpPr>
        <p:spPr>
          <a:xfrm>
            <a:off x="285750" y="5281296"/>
            <a:ext cx="3837366" cy="310028"/>
          </a:xfrm>
          <a:prstGeom prst="rect">
            <a:avLst/>
          </a:prstGeom>
          <a:noFill/>
          <a:ln/>
        </p:spPr>
        <p:txBody>
          <a:bodyPr wrap="square" lIns="0" tIns="0" rIns="0" bIns="0" rtlCol="0" anchor="ctr">
            <a:spAutoFit/>
          </a:bodyPr>
          <a:lstStyle/>
          <a:p>
            <a:pPr algn="l" indent="0" marL="0">
              <a:buNone/>
            </a:pPr>
            <a:r>
              <a:rPr lang="en-US" sz="1013" dirty="0">
                <a:solidFill>
                  <a:srgbClr val="333333"/>
                </a:solidFill>
                <a:latin typeface="Arial" pitchFamily="34" charset="0"/>
                <a:ea typeface="Arial" pitchFamily="34" charset="-122"/>
                <a:cs typeface="Arial" pitchFamily="34" charset="-120"/>
              </a:rPr>
              <a:t>Market discipline vs. administrative control</a:t>
            </a:r>
            <a:endParaRPr lang="en-US" sz="1013" dirty="0"/>
          </a:p>
        </p:txBody>
      </p:sp>
      <p:sp>
        <p:nvSpPr>
          <p:cNvPr id="23" name="Text 19"/>
          <p:cNvSpPr/>
          <p:nvPr/>
        </p:nvSpPr>
        <p:spPr>
          <a:xfrm>
            <a:off x="4743450" y="885825"/>
            <a:ext cx="4186238" cy="257175"/>
          </a:xfrm>
          <a:prstGeom prst="rect">
            <a:avLst/>
          </a:prstGeom>
          <a:noFill/>
          <a:ln/>
        </p:spPr>
        <p:txBody>
          <a:bodyPr wrap="square" lIns="0" tIns="0" rIns="0" bIns="0" rtlCol="0" anchor="ctr">
            <a:spAutoFit/>
          </a:bodyPr>
          <a:lstStyle/>
          <a:p>
            <a:pPr indent="0" marL="0">
              <a:buNone/>
            </a:pPr>
            <a:r>
              <a:rPr lang="en-US" sz="1350" b="1" dirty="0">
                <a:solidFill>
                  <a:srgbClr val="4A90A4"/>
                </a:solidFill>
                <a:latin typeface="Arial" pitchFamily="34" charset="0"/>
                <a:ea typeface="Arial" pitchFamily="34" charset="-122"/>
                <a:cs typeface="Arial" pitchFamily="34" charset="-120"/>
              </a:rPr>
              <a:t>Party-State Control Mechanisms</a:t>
            </a:r>
            <a:endParaRPr lang="en-US" sz="1350" dirty="0"/>
          </a:p>
        </p:txBody>
      </p:sp>
      <p:sp>
        <p:nvSpPr>
          <p:cNvPr id="24" name="Text 20"/>
          <p:cNvSpPr/>
          <p:nvPr/>
        </p:nvSpPr>
        <p:spPr>
          <a:xfrm>
            <a:off x="4743450" y="1225153"/>
            <a:ext cx="1028895" cy="142875"/>
          </a:xfrm>
          <a:prstGeom prst="rect">
            <a:avLst/>
          </a:prstGeom>
          <a:noFill/>
          <a:ln/>
        </p:spPr>
        <p:txBody>
          <a:bodyPr wrap="none" lIns="0" tIns="0" rIns="0" bIns="0" rtlCol="0" anchor="ctr">
            <a:spAutoFit/>
          </a:bodyPr>
          <a:lstStyle/>
          <a:p>
            <a:pPr algn="l" indent="0" marL="0">
              <a:buNone/>
            </a:pPr>
            <a:r>
              <a:rPr lang="en-US" sz="1013" b="1" dirty="0">
                <a:solidFill>
                  <a:srgbClr val="333333"/>
                </a:solidFill>
                <a:latin typeface="Arial" pitchFamily="34" charset="0"/>
                <a:ea typeface="Arial" pitchFamily="34" charset="-122"/>
                <a:cs typeface="Arial" pitchFamily="34" charset="-120"/>
              </a:rPr>
              <a:t>Chinese model:</a:t>
            </a:r>
            <a:endParaRPr lang="en-US" sz="1013" dirty="0"/>
          </a:p>
        </p:txBody>
      </p:sp>
      <p:sp>
        <p:nvSpPr>
          <p:cNvPr id="25" name="Text 21"/>
          <p:cNvSpPr/>
          <p:nvPr/>
        </p:nvSpPr>
        <p:spPr>
          <a:xfrm>
            <a:off x="5700908" y="1225153"/>
            <a:ext cx="2587377" cy="142875"/>
          </a:xfrm>
          <a:prstGeom prst="rect">
            <a:avLst/>
          </a:prstGeom>
          <a:noFill/>
          <a:ln/>
        </p:spPr>
        <p:txBody>
          <a:bodyPr wrap="square" lIns="0" tIns="0" rIns="0" bIns="0" rtlCol="0" anchor="ctr">
            <a:spAutoFit/>
          </a:bodyPr>
          <a:lstStyle/>
          <a:p>
            <a:pPr algn="l" indent="0" marL="0">
              <a:buNone/>
            </a:pPr>
            <a:r>
              <a:rPr lang="en-US" sz="1013" dirty="0">
                <a:solidFill>
                  <a:srgbClr val="333333"/>
                </a:solidFill>
                <a:latin typeface="Arial" pitchFamily="34" charset="0"/>
                <a:ea typeface="Arial" pitchFamily="34" charset="-122"/>
                <a:cs typeface="Arial" pitchFamily="34" charset="-120"/>
              </a:rPr>
              <a:t>Party committees embedded in governance</a:t>
            </a:r>
            <a:endParaRPr lang="en-US" sz="1013" dirty="0"/>
          </a:p>
        </p:txBody>
      </p:sp>
      <p:sp>
        <p:nvSpPr>
          <p:cNvPr id="26" name="Text 22"/>
          <p:cNvSpPr/>
          <p:nvPr/>
        </p:nvSpPr>
        <p:spPr>
          <a:xfrm>
            <a:off x="4743450" y="1449456"/>
            <a:ext cx="1221693" cy="142875"/>
          </a:xfrm>
          <a:prstGeom prst="rect">
            <a:avLst/>
          </a:prstGeom>
          <a:noFill/>
          <a:ln/>
        </p:spPr>
        <p:txBody>
          <a:bodyPr wrap="none" lIns="0" tIns="0" rIns="0" bIns="0" rtlCol="0" anchor="ctr">
            <a:spAutoFit/>
          </a:bodyPr>
          <a:lstStyle/>
          <a:p>
            <a:pPr algn="l" indent="0" marL="0">
              <a:buNone/>
            </a:pPr>
            <a:r>
              <a:rPr lang="en-US" sz="1013" b="1" dirty="0">
                <a:solidFill>
                  <a:srgbClr val="333333"/>
                </a:solidFill>
                <a:latin typeface="Arial" pitchFamily="34" charset="0"/>
                <a:ea typeface="Arial" pitchFamily="34" charset="-122"/>
                <a:cs typeface="Arial" pitchFamily="34" charset="-120"/>
              </a:rPr>
              <a:t>Ministerial control:</a:t>
            </a:r>
            <a:endParaRPr lang="en-US" sz="1013" dirty="0"/>
          </a:p>
        </p:txBody>
      </p:sp>
      <p:sp>
        <p:nvSpPr>
          <p:cNvPr id="27" name="Text 23"/>
          <p:cNvSpPr/>
          <p:nvPr/>
        </p:nvSpPr>
        <p:spPr>
          <a:xfrm>
            <a:off x="5893705" y="1449456"/>
            <a:ext cx="2136567" cy="142875"/>
          </a:xfrm>
          <a:prstGeom prst="rect">
            <a:avLst/>
          </a:prstGeom>
          <a:noFill/>
          <a:ln/>
        </p:spPr>
        <p:txBody>
          <a:bodyPr wrap="square" lIns="0" tIns="0" rIns="0" bIns="0" rtlCol="0" anchor="ctr">
            <a:spAutoFit/>
          </a:bodyPr>
          <a:lstStyle/>
          <a:p>
            <a:pPr algn="l" indent="0" marL="0">
              <a:buNone/>
            </a:pPr>
            <a:r>
              <a:rPr lang="en-US" sz="1013" dirty="0">
                <a:solidFill>
                  <a:srgbClr val="333333"/>
                </a:solidFill>
                <a:latin typeface="Arial" pitchFamily="34" charset="0"/>
                <a:ea typeface="Arial" pitchFamily="34" charset="-122"/>
                <a:cs typeface="Arial" pitchFamily="34" charset="-120"/>
              </a:rPr>
              <a:t>Direct oversight by sector ministries</a:t>
            </a:r>
            <a:endParaRPr lang="en-US" sz="1013" dirty="0"/>
          </a:p>
        </p:txBody>
      </p:sp>
      <p:sp>
        <p:nvSpPr>
          <p:cNvPr id="28" name="Text 24"/>
          <p:cNvSpPr/>
          <p:nvPr/>
        </p:nvSpPr>
        <p:spPr>
          <a:xfrm>
            <a:off x="4743450" y="1673758"/>
            <a:ext cx="1486095" cy="142875"/>
          </a:xfrm>
          <a:prstGeom prst="rect">
            <a:avLst/>
          </a:prstGeom>
          <a:noFill/>
          <a:ln/>
        </p:spPr>
        <p:txBody>
          <a:bodyPr wrap="square" lIns="0" tIns="0" rIns="0" bIns="0" rtlCol="0" anchor="ctr">
            <a:spAutoFit/>
          </a:bodyPr>
          <a:lstStyle/>
          <a:p>
            <a:pPr algn="l" indent="0" marL="0">
              <a:buNone/>
            </a:pPr>
            <a:r>
              <a:rPr lang="en-US" sz="1013" b="1" dirty="0">
                <a:solidFill>
                  <a:srgbClr val="333333"/>
                </a:solidFill>
                <a:latin typeface="Arial" pitchFamily="34" charset="0"/>
                <a:ea typeface="Arial" pitchFamily="34" charset="-122"/>
                <a:cs typeface="Arial" pitchFamily="34" charset="-120"/>
              </a:rPr>
              <a:t>Centralized ownership:</a:t>
            </a:r>
            <a:endParaRPr lang="en-US" sz="1013" dirty="0"/>
          </a:p>
        </p:txBody>
      </p:sp>
      <p:sp>
        <p:nvSpPr>
          <p:cNvPr id="29" name="Text 25"/>
          <p:cNvSpPr/>
          <p:nvPr/>
        </p:nvSpPr>
        <p:spPr>
          <a:xfrm>
            <a:off x="6158108" y="1673758"/>
            <a:ext cx="2158473" cy="142875"/>
          </a:xfrm>
          <a:prstGeom prst="rect">
            <a:avLst/>
          </a:prstGeom>
          <a:noFill/>
          <a:ln/>
        </p:spPr>
        <p:txBody>
          <a:bodyPr wrap="square" lIns="0" tIns="0" rIns="0" bIns="0" rtlCol="0" anchor="ctr">
            <a:spAutoFit/>
          </a:bodyPr>
          <a:lstStyle/>
          <a:p>
            <a:pPr algn="l" indent="0" marL="0">
              <a:buNone/>
            </a:pPr>
            <a:r>
              <a:rPr lang="en-US" sz="1013" dirty="0">
                <a:solidFill>
                  <a:srgbClr val="333333"/>
                </a:solidFill>
                <a:latin typeface="Arial" pitchFamily="34" charset="0"/>
                <a:ea typeface="Arial" pitchFamily="34" charset="-122"/>
                <a:cs typeface="Arial" pitchFamily="34" charset="-120"/>
              </a:rPr>
              <a:t>Specialized agencies (e.g., SASAC)</a:t>
            </a:r>
            <a:endParaRPr lang="en-US" sz="1013" dirty="0"/>
          </a:p>
        </p:txBody>
      </p:sp>
      <p:sp>
        <p:nvSpPr>
          <p:cNvPr id="30" name="Text 26"/>
          <p:cNvSpPr/>
          <p:nvPr/>
        </p:nvSpPr>
        <p:spPr>
          <a:xfrm>
            <a:off x="4743450" y="1898061"/>
            <a:ext cx="1007548" cy="142875"/>
          </a:xfrm>
          <a:prstGeom prst="rect">
            <a:avLst/>
          </a:prstGeom>
          <a:noFill/>
          <a:ln/>
        </p:spPr>
        <p:txBody>
          <a:bodyPr wrap="none" lIns="0" tIns="0" rIns="0" bIns="0" rtlCol="0" anchor="ctr">
            <a:spAutoFit/>
          </a:bodyPr>
          <a:lstStyle/>
          <a:p>
            <a:pPr algn="l" indent="0" marL="0">
              <a:buNone/>
            </a:pPr>
            <a:r>
              <a:rPr lang="en-US" sz="1013" b="1" dirty="0">
                <a:solidFill>
                  <a:srgbClr val="333333"/>
                </a:solidFill>
                <a:latin typeface="Arial" pitchFamily="34" charset="0"/>
                <a:ea typeface="Arial" pitchFamily="34" charset="-122"/>
                <a:cs typeface="Arial" pitchFamily="34" charset="-120"/>
              </a:rPr>
              <a:t>Golden shares:</a:t>
            </a:r>
            <a:endParaRPr lang="en-US" sz="1013" dirty="0"/>
          </a:p>
        </p:txBody>
      </p:sp>
      <p:sp>
        <p:nvSpPr>
          <p:cNvPr id="31" name="Text 27"/>
          <p:cNvSpPr/>
          <p:nvPr/>
        </p:nvSpPr>
        <p:spPr>
          <a:xfrm>
            <a:off x="5679560" y="1898061"/>
            <a:ext cx="2815977" cy="142875"/>
          </a:xfrm>
          <a:prstGeom prst="rect">
            <a:avLst/>
          </a:prstGeom>
          <a:noFill/>
          <a:ln/>
        </p:spPr>
        <p:txBody>
          <a:bodyPr wrap="square" lIns="0" tIns="0" rIns="0" bIns="0" rtlCol="0" anchor="ctr">
            <a:spAutoFit/>
          </a:bodyPr>
          <a:lstStyle/>
          <a:p>
            <a:pPr algn="l" indent="0" marL="0">
              <a:buNone/>
            </a:pPr>
            <a:r>
              <a:rPr lang="en-US" sz="1013" dirty="0">
                <a:solidFill>
                  <a:srgbClr val="333333"/>
                </a:solidFill>
                <a:latin typeface="Arial" pitchFamily="34" charset="0"/>
                <a:ea typeface="Arial" pitchFamily="34" charset="-122"/>
                <a:cs typeface="Arial" pitchFamily="34" charset="-120"/>
              </a:rPr>
              <a:t>Special voting rights despite minority ownership</a:t>
            </a:r>
            <a:endParaRPr lang="en-US" sz="1013" dirty="0"/>
          </a:p>
        </p:txBody>
      </p:sp>
      <p:sp>
        <p:nvSpPr>
          <p:cNvPr id="32" name="Text 28"/>
          <p:cNvSpPr/>
          <p:nvPr/>
        </p:nvSpPr>
        <p:spPr>
          <a:xfrm>
            <a:off x="4743450" y="2161654"/>
            <a:ext cx="4186238" cy="257175"/>
          </a:xfrm>
          <a:prstGeom prst="rect">
            <a:avLst/>
          </a:prstGeom>
          <a:noFill/>
          <a:ln/>
        </p:spPr>
        <p:txBody>
          <a:bodyPr wrap="square" lIns="0" tIns="0" rIns="0" bIns="0" rtlCol="0" anchor="ctr">
            <a:spAutoFit/>
          </a:bodyPr>
          <a:lstStyle/>
          <a:p>
            <a:pPr indent="0" marL="0">
              <a:buNone/>
            </a:pPr>
            <a:r>
              <a:rPr lang="en-US" sz="1350" b="1" dirty="0">
                <a:solidFill>
                  <a:srgbClr val="4A90A4"/>
                </a:solidFill>
                <a:latin typeface="Arial" pitchFamily="34" charset="0"/>
                <a:ea typeface="Arial" pitchFamily="34" charset="-122"/>
                <a:cs typeface="Arial" pitchFamily="34" charset="-120"/>
              </a:rPr>
              <a:t>Governance Models</a:t>
            </a:r>
            <a:endParaRPr lang="en-US" sz="1350" dirty="0"/>
          </a:p>
        </p:txBody>
      </p:sp>
      <p:sp>
        <p:nvSpPr>
          <p:cNvPr id="33" name="Shape 29"/>
          <p:cNvSpPr/>
          <p:nvPr/>
        </p:nvSpPr>
        <p:spPr>
          <a:xfrm>
            <a:off x="4743450" y="2490267"/>
            <a:ext cx="357188" cy="357188"/>
          </a:xfrm>
          <a:prstGeom prst="ellipse">
            <a:avLst/>
          </a:prstGeom>
          <a:solidFill>
            <a:srgbClr val="2E5984"/>
          </a:solidFill>
          <a:ln/>
        </p:spPr>
      </p:sp>
      <p:pic>
        <p:nvPicPr>
          <p:cNvPr id="34" name="Image 2" descr="preencoded.png">    </p:cNvPr>
          <p:cNvPicPr>
            <a:picLocks noChangeAspect="1"/>
          </p:cNvPicPr>
          <p:nvPr/>
        </p:nvPicPr>
        <p:blipFill>
          <a:blip r:embed="rId3"/>
          <a:stretch>
            <a:fillRect/>
          </a:stretch>
        </p:blipFill>
        <p:spPr>
          <a:xfrm>
            <a:off x="4879181" y="2611710"/>
            <a:ext cx="85725" cy="114300"/>
          </a:xfrm>
          <a:prstGeom prst="rect">
            <a:avLst/>
          </a:prstGeom>
        </p:spPr>
      </p:pic>
      <p:sp>
        <p:nvSpPr>
          <p:cNvPr id="35" name="Text 30"/>
          <p:cNvSpPr/>
          <p:nvPr/>
        </p:nvSpPr>
        <p:spPr>
          <a:xfrm>
            <a:off x="5207794" y="2490267"/>
            <a:ext cx="3721894" cy="192881"/>
          </a:xfrm>
          <a:prstGeom prst="rect">
            <a:avLst/>
          </a:prstGeom>
          <a:noFill/>
          <a:ln/>
        </p:spPr>
        <p:txBody>
          <a:bodyPr wrap="square" lIns="0" tIns="0" rIns="0" bIns="0" rtlCol="0" anchor="ctr">
            <a:spAutoFit/>
          </a:bodyPr>
          <a:lstStyle/>
          <a:p>
            <a:pPr indent="0" marL="0">
              <a:buNone/>
            </a:pPr>
            <a:r>
              <a:rPr lang="en-US" sz="1013" b="1" dirty="0">
                <a:solidFill>
                  <a:srgbClr val="333333"/>
                </a:solidFill>
                <a:latin typeface="Arial" pitchFamily="34" charset="0"/>
                <a:ea typeface="Arial" pitchFamily="34" charset="-122"/>
                <a:cs typeface="Arial" pitchFamily="34" charset="-120"/>
              </a:rPr>
              <a:t>Centralized Model</a:t>
            </a:r>
            <a:endParaRPr lang="en-US" sz="1013" dirty="0"/>
          </a:p>
        </p:txBody>
      </p:sp>
      <p:sp>
        <p:nvSpPr>
          <p:cNvPr id="36" name="Text 31"/>
          <p:cNvSpPr/>
          <p:nvPr/>
        </p:nvSpPr>
        <p:spPr>
          <a:xfrm>
            <a:off x="5207794" y="2718867"/>
            <a:ext cx="3721894" cy="342900"/>
          </a:xfrm>
          <a:prstGeom prst="rect">
            <a:avLst/>
          </a:prstGeom>
          <a:noFill/>
          <a:ln/>
        </p:spPr>
        <p:txBody>
          <a:bodyPr wrap="square" lIns="0" tIns="0" rIns="0" bIns="0" rtlCol="0" anchor="ctr">
            <a:spAutoFit/>
          </a:bodyPr>
          <a:lstStyle/>
          <a:p>
            <a:pPr indent="0" marL="0">
              <a:buNone/>
            </a:pPr>
            <a:r>
              <a:rPr lang="en-US" sz="900" dirty="0">
                <a:solidFill>
                  <a:srgbClr val="333333"/>
                </a:solidFill>
                <a:latin typeface="Arial" pitchFamily="34" charset="0"/>
                <a:ea typeface="Arial" pitchFamily="34" charset="-122"/>
                <a:cs typeface="Arial" pitchFamily="34" charset="-120"/>
              </a:rPr>
              <a:t>Single ownership entity exercises shareholder rights for all SOEs (e.g., Singapore's Temasek, Hungary's MNV)</a:t>
            </a:r>
            <a:endParaRPr lang="en-US" sz="900" dirty="0"/>
          </a:p>
        </p:txBody>
      </p:sp>
      <p:sp>
        <p:nvSpPr>
          <p:cNvPr id="37" name="Shape 32"/>
          <p:cNvSpPr/>
          <p:nvPr/>
        </p:nvSpPr>
        <p:spPr>
          <a:xfrm>
            <a:off x="4743450" y="3168923"/>
            <a:ext cx="357188" cy="357188"/>
          </a:xfrm>
          <a:prstGeom prst="ellipse">
            <a:avLst/>
          </a:prstGeom>
          <a:solidFill>
            <a:srgbClr val="2E5984"/>
          </a:solidFill>
          <a:ln/>
        </p:spPr>
      </p:sp>
      <p:pic>
        <p:nvPicPr>
          <p:cNvPr id="38" name="Image 3" descr="preencoded.png">    </p:cNvPr>
          <p:cNvPicPr>
            <a:picLocks noChangeAspect="1"/>
          </p:cNvPicPr>
          <p:nvPr/>
        </p:nvPicPr>
        <p:blipFill>
          <a:blip r:embed="rId4"/>
          <a:stretch>
            <a:fillRect/>
          </a:stretch>
        </p:blipFill>
        <p:spPr>
          <a:xfrm>
            <a:off x="4857750" y="3290367"/>
            <a:ext cx="128588" cy="114300"/>
          </a:xfrm>
          <a:prstGeom prst="rect">
            <a:avLst/>
          </a:prstGeom>
        </p:spPr>
      </p:pic>
      <p:sp>
        <p:nvSpPr>
          <p:cNvPr id="39" name="Text 33"/>
          <p:cNvSpPr/>
          <p:nvPr/>
        </p:nvSpPr>
        <p:spPr>
          <a:xfrm>
            <a:off x="5207794" y="3168923"/>
            <a:ext cx="3721894" cy="192881"/>
          </a:xfrm>
          <a:prstGeom prst="rect">
            <a:avLst/>
          </a:prstGeom>
          <a:noFill/>
          <a:ln/>
        </p:spPr>
        <p:txBody>
          <a:bodyPr wrap="square" lIns="0" tIns="0" rIns="0" bIns="0" rtlCol="0" anchor="ctr">
            <a:spAutoFit/>
          </a:bodyPr>
          <a:lstStyle/>
          <a:p>
            <a:pPr indent="0" marL="0">
              <a:buNone/>
            </a:pPr>
            <a:r>
              <a:rPr lang="en-US" sz="1013" b="1" dirty="0">
                <a:solidFill>
                  <a:srgbClr val="333333"/>
                </a:solidFill>
                <a:latin typeface="Arial" pitchFamily="34" charset="0"/>
                <a:ea typeface="Arial" pitchFamily="34" charset="-122"/>
                <a:cs typeface="Arial" pitchFamily="34" charset="-120"/>
              </a:rPr>
              <a:t>Dual Model</a:t>
            </a:r>
            <a:endParaRPr lang="en-US" sz="1013" dirty="0"/>
          </a:p>
        </p:txBody>
      </p:sp>
      <p:sp>
        <p:nvSpPr>
          <p:cNvPr id="40" name="Text 34"/>
          <p:cNvSpPr/>
          <p:nvPr/>
        </p:nvSpPr>
        <p:spPr>
          <a:xfrm>
            <a:off x="5207794" y="3397523"/>
            <a:ext cx="3721894" cy="342900"/>
          </a:xfrm>
          <a:prstGeom prst="rect">
            <a:avLst/>
          </a:prstGeom>
          <a:noFill/>
          <a:ln/>
        </p:spPr>
        <p:txBody>
          <a:bodyPr wrap="square" lIns="0" tIns="0" rIns="0" bIns="0" rtlCol="0" anchor="ctr">
            <a:spAutoFit/>
          </a:bodyPr>
          <a:lstStyle/>
          <a:p>
            <a:pPr indent="0" marL="0">
              <a:buNone/>
            </a:pPr>
            <a:r>
              <a:rPr lang="en-US" sz="900" dirty="0">
                <a:solidFill>
                  <a:srgbClr val="333333"/>
                </a:solidFill>
                <a:latin typeface="Arial" pitchFamily="34" charset="0"/>
                <a:ea typeface="Arial" pitchFamily="34" charset="-122"/>
                <a:cs typeface="Arial" pitchFamily="34" charset="-120"/>
              </a:rPr>
              <a:t>Ownership split between central finance ministry and sector ministries (e.g., France, South Korea)</a:t>
            </a:r>
            <a:endParaRPr lang="en-US" sz="900" dirty="0"/>
          </a:p>
        </p:txBody>
      </p:sp>
      <p:sp>
        <p:nvSpPr>
          <p:cNvPr id="41" name="Shape 35"/>
          <p:cNvSpPr/>
          <p:nvPr/>
        </p:nvSpPr>
        <p:spPr>
          <a:xfrm>
            <a:off x="4743450" y="3847579"/>
            <a:ext cx="357188" cy="357188"/>
          </a:xfrm>
          <a:prstGeom prst="ellipse">
            <a:avLst/>
          </a:prstGeom>
          <a:solidFill>
            <a:srgbClr val="2E5984"/>
          </a:solidFill>
          <a:ln/>
        </p:spPr>
      </p:sp>
      <p:pic>
        <p:nvPicPr>
          <p:cNvPr id="42" name="Image 4" descr="preencoded.png">    </p:cNvPr>
          <p:cNvPicPr>
            <a:picLocks noChangeAspect="1"/>
          </p:cNvPicPr>
          <p:nvPr/>
        </p:nvPicPr>
        <p:blipFill>
          <a:blip r:embed="rId5"/>
          <a:stretch>
            <a:fillRect/>
          </a:stretch>
        </p:blipFill>
        <p:spPr>
          <a:xfrm>
            <a:off x="4857750" y="3969023"/>
            <a:ext cx="128588" cy="114300"/>
          </a:xfrm>
          <a:prstGeom prst="rect">
            <a:avLst/>
          </a:prstGeom>
        </p:spPr>
      </p:pic>
      <p:sp>
        <p:nvSpPr>
          <p:cNvPr id="43" name="Text 36"/>
          <p:cNvSpPr/>
          <p:nvPr/>
        </p:nvSpPr>
        <p:spPr>
          <a:xfrm>
            <a:off x="5207794" y="3847579"/>
            <a:ext cx="3721894" cy="192881"/>
          </a:xfrm>
          <a:prstGeom prst="rect">
            <a:avLst/>
          </a:prstGeom>
          <a:noFill/>
          <a:ln/>
        </p:spPr>
        <p:txBody>
          <a:bodyPr wrap="square" lIns="0" tIns="0" rIns="0" bIns="0" rtlCol="0" anchor="ctr">
            <a:spAutoFit/>
          </a:bodyPr>
          <a:lstStyle/>
          <a:p>
            <a:pPr indent="0" marL="0">
              <a:buNone/>
            </a:pPr>
            <a:r>
              <a:rPr lang="en-US" sz="1013" b="1" dirty="0">
                <a:solidFill>
                  <a:srgbClr val="333333"/>
                </a:solidFill>
                <a:latin typeface="Arial" pitchFamily="34" charset="0"/>
                <a:ea typeface="Arial" pitchFamily="34" charset="-122"/>
                <a:cs typeface="Arial" pitchFamily="34" charset="-120"/>
              </a:rPr>
              <a:t>Decentralized Model</a:t>
            </a:r>
            <a:endParaRPr lang="en-US" sz="1013" dirty="0"/>
          </a:p>
        </p:txBody>
      </p:sp>
      <p:sp>
        <p:nvSpPr>
          <p:cNvPr id="44" name="Text 37"/>
          <p:cNvSpPr/>
          <p:nvPr/>
        </p:nvSpPr>
        <p:spPr>
          <a:xfrm>
            <a:off x="5207794" y="4076179"/>
            <a:ext cx="3721894" cy="342900"/>
          </a:xfrm>
          <a:prstGeom prst="rect">
            <a:avLst/>
          </a:prstGeom>
          <a:noFill/>
          <a:ln/>
        </p:spPr>
        <p:txBody>
          <a:bodyPr wrap="square" lIns="0" tIns="0" rIns="0" bIns="0" rtlCol="0" anchor="ctr">
            <a:spAutoFit/>
          </a:bodyPr>
          <a:lstStyle/>
          <a:p>
            <a:pPr indent="0" marL="0">
              <a:buNone/>
            </a:pPr>
            <a:r>
              <a:rPr lang="en-US" sz="900" dirty="0">
                <a:solidFill>
                  <a:srgbClr val="333333"/>
                </a:solidFill>
                <a:latin typeface="Arial" pitchFamily="34" charset="0"/>
                <a:ea typeface="Arial" pitchFamily="34" charset="-122"/>
                <a:cs typeface="Arial" pitchFamily="34" charset="-120"/>
              </a:rPr>
              <a:t>Multiple ministries or agencies exercise ownership rights (e.g., India, many developing countries)</a:t>
            </a:r>
            <a:endParaRPr lang="en-US" sz="900" dirty="0"/>
          </a:p>
        </p:txBody>
      </p:sp>
      <p:sp>
        <p:nvSpPr>
          <p:cNvPr id="45" name="Shape 38"/>
          <p:cNvSpPr/>
          <p:nvPr/>
        </p:nvSpPr>
        <p:spPr>
          <a:xfrm>
            <a:off x="4743450" y="4526235"/>
            <a:ext cx="357188" cy="357188"/>
          </a:xfrm>
          <a:prstGeom prst="ellipse">
            <a:avLst/>
          </a:prstGeom>
          <a:solidFill>
            <a:srgbClr val="2E5984"/>
          </a:solidFill>
          <a:ln/>
        </p:spPr>
      </p:sp>
      <p:pic>
        <p:nvPicPr>
          <p:cNvPr id="46" name="Image 5" descr="preencoded.png">    </p:cNvPr>
          <p:cNvPicPr>
            <a:picLocks noChangeAspect="1"/>
          </p:cNvPicPr>
          <p:nvPr/>
        </p:nvPicPr>
        <p:blipFill>
          <a:blip r:embed="rId6"/>
          <a:stretch>
            <a:fillRect/>
          </a:stretch>
        </p:blipFill>
        <p:spPr>
          <a:xfrm>
            <a:off x="4850606" y="4647679"/>
            <a:ext cx="142875" cy="114300"/>
          </a:xfrm>
          <a:prstGeom prst="rect">
            <a:avLst/>
          </a:prstGeom>
        </p:spPr>
      </p:pic>
      <p:sp>
        <p:nvSpPr>
          <p:cNvPr id="47" name="Text 39"/>
          <p:cNvSpPr/>
          <p:nvPr/>
        </p:nvSpPr>
        <p:spPr>
          <a:xfrm>
            <a:off x="5207794" y="4526235"/>
            <a:ext cx="3721894" cy="192881"/>
          </a:xfrm>
          <a:prstGeom prst="rect">
            <a:avLst/>
          </a:prstGeom>
          <a:noFill/>
          <a:ln/>
        </p:spPr>
        <p:txBody>
          <a:bodyPr wrap="square" lIns="0" tIns="0" rIns="0" bIns="0" rtlCol="0" anchor="ctr">
            <a:spAutoFit/>
          </a:bodyPr>
          <a:lstStyle/>
          <a:p>
            <a:pPr indent="0" marL="0">
              <a:buNone/>
            </a:pPr>
            <a:r>
              <a:rPr lang="en-US" sz="1013" b="1" dirty="0">
                <a:solidFill>
                  <a:srgbClr val="333333"/>
                </a:solidFill>
                <a:latin typeface="Arial" pitchFamily="34" charset="0"/>
                <a:ea typeface="Arial" pitchFamily="34" charset="-122"/>
                <a:cs typeface="Arial" pitchFamily="34" charset="-120"/>
              </a:rPr>
              <a:t>Hybrid Model</a:t>
            </a:r>
            <a:endParaRPr lang="en-US" sz="1013" dirty="0"/>
          </a:p>
        </p:txBody>
      </p:sp>
      <p:sp>
        <p:nvSpPr>
          <p:cNvPr id="48" name="Text 40"/>
          <p:cNvSpPr/>
          <p:nvPr/>
        </p:nvSpPr>
        <p:spPr>
          <a:xfrm>
            <a:off x="5207794" y="4754835"/>
            <a:ext cx="3721894" cy="342900"/>
          </a:xfrm>
          <a:prstGeom prst="rect">
            <a:avLst/>
          </a:prstGeom>
          <a:noFill/>
          <a:ln/>
        </p:spPr>
        <p:txBody>
          <a:bodyPr wrap="square" lIns="0" tIns="0" rIns="0" bIns="0" rtlCol="0" anchor="ctr">
            <a:spAutoFit/>
          </a:bodyPr>
          <a:lstStyle/>
          <a:p>
            <a:pPr indent="0" marL="0">
              <a:buNone/>
            </a:pPr>
            <a:r>
              <a:rPr lang="en-US" sz="900" dirty="0">
                <a:solidFill>
                  <a:srgbClr val="333333"/>
                </a:solidFill>
                <a:latin typeface="Arial" pitchFamily="34" charset="0"/>
                <a:ea typeface="Arial" pitchFamily="34" charset="-122"/>
                <a:cs typeface="Arial" pitchFamily="34" charset="-120"/>
              </a:rPr>
              <a:t>Combination of centralized coordination and sectoral expertise (e.g., China's SASAC system)</a:t>
            </a:r>
            <a:endParaRPr lang="en-US" sz="9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9144000" cy="7196435"/>
          </a:xfrm>
          <a:prstGeom prst="rect">
            <a:avLst/>
          </a:prstGeom>
        </p:spPr>
      </p:pic>
      <p:sp>
        <p:nvSpPr>
          <p:cNvPr id="3" name="Text 0"/>
          <p:cNvSpPr/>
          <p:nvPr/>
        </p:nvSpPr>
        <p:spPr>
          <a:xfrm>
            <a:off x="285750" y="285750"/>
            <a:ext cx="8643938" cy="385763"/>
          </a:xfrm>
          <a:prstGeom prst="rect">
            <a:avLst/>
          </a:prstGeom>
          <a:noFill/>
          <a:ln/>
        </p:spPr>
        <p:txBody>
          <a:bodyPr wrap="square" lIns="0" tIns="0" rIns="0" bIns="0" rtlCol="0" anchor="ctr">
            <a:spAutoFit/>
          </a:bodyPr>
          <a:lstStyle/>
          <a:p>
            <a:pPr indent="0" marL="0">
              <a:buNone/>
            </a:pPr>
            <a:r>
              <a:rPr lang="en-US" sz="2025" b="1" dirty="0">
                <a:solidFill>
                  <a:srgbClr val="2E5984"/>
                </a:solidFill>
                <a:latin typeface="Arial" pitchFamily="34" charset="0"/>
                <a:ea typeface="Arial" pitchFamily="34" charset="-122"/>
                <a:cs typeface="Arial" pitchFamily="34" charset="-120"/>
              </a:rPr>
              <a:t>SOE Performance and Efficiency</a:t>
            </a:r>
            <a:endParaRPr lang="en-US" sz="2025" dirty="0"/>
          </a:p>
        </p:txBody>
      </p:sp>
      <p:sp>
        <p:nvSpPr>
          <p:cNvPr id="4" name="Text 1"/>
          <p:cNvSpPr/>
          <p:nvPr/>
        </p:nvSpPr>
        <p:spPr>
          <a:xfrm>
            <a:off x="285750" y="885825"/>
            <a:ext cx="4186238" cy="257175"/>
          </a:xfrm>
          <a:prstGeom prst="rect">
            <a:avLst/>
          </a:prstGeom>
          <a:noFill/>
          <a:ln/>
        </p:spPr>
        <p:txBody>
          <a:bodyPr wrap="square" lIns="0" tIns="0" rIns="0" bIns="0" rtlCol="0" anchor="ctr">
            <a:spAutoFit/>
          </a:bodyPr>
          <a:lstStyle/>
          <a:p>
            <a:pPr indent="0" marL="0">
              <a:buNone/>
            </a:pPr>
            <a:r>
              <a:rPr lang="en-US" sz="1350" b="1" dirty="0">
                <a:solidFill>
                  <a:srgbClr val="4A90A4"/>
                </a:solidFill>
                <a:latin typeface="Arial" pitchFamily="34" charset="0"/>
                <a:ea typeface="Arial" pitchFamily="34" charset="-122"/>
                <a:cs typeface="Arial" pitchFamily="34" charset="-120"/>
              </a:rPr>
              <a:t>Productivity Comparisons with Private Firms</a:t>
            </a:r>
            <a:endParaRPr lang="en-US" sz="1350" dirty="0"/>
          </a:p>
        </p:txBody>
      </p:sp>
      <p:sp>
        <p:nvSpPr>
          <p:cNvPr id="5" name="Text 2"/>
          <p:cNvSpPr/>
          <p:nvPr/>
        </p:nvSpPr>
        <p:spPr>
          <a:xfrm>
            <a:off x="285750" y="1225153"/>
            <a:ext cx="986061" cy="142875"/>
          </a:xfrm>
          <a:prstGeom prst="rect">
            <a:avLst/>
          </a:prstGeom>
          <a:noFill/>
          <a:ln/>
        </p:spPr>
        <p:txBody>
          <a:bodyPr wrap="none" lIns="0" tIns="0" rIns="0" bIns="0" rtlCol="0" anchor="ctr">
            <a:spAutoFit/>
          </a:bodyPr>
          <a:lstStyle/>
          <a:p>
            <a:pPr algn="l" indent="0" marL="0">
              <a:buNone/>
            </a:pPr>
            <a:r>
              <a:rPr lang="en-US" sz="1013" b="1" dirty="0">
                <a:solidFill>
                  <a:srgbClr val="333333"/>
                </a:solidFill>
                <a:latin typeface="Arial" pitchFamily="34" charset="0"/>
                <a:ea typeface="Arial" pitchFamily="34" charset="-122"/>
                <a:cs typeface="Arial" pitchFamily="34" charset="-120"/>
              </a:rPr>
              <a:t>Efficiency gap:</a:t>
            </a:r>
            <a:endParaRPr lang="en-US" sz="1013" dirty="0"/>
          </a:p>
        </p:txBody>
      </p:sp>
      <p:sp>
        <p:nvSpPr>
          <p:cNvPr id="6" name="Text 3"/>
          <p:cNvSpPr/>
          <p:nvPr/>
        </p:nvSpPr>
        <p:spPr>
          <a:xfrm>
            <a:off x="285750" y="1225153"/>
            <a:ext cx="3930709" cy="310028"/>
          </a:xfrm>
          <a:prstGeom prst="rect">
            <a:avLst/>
          </a:prstGeom>
          <a:noFill/>
          <a:ln/>
        </p:spPr>
        <p:txBody>
          <a:bodyPr wrap="square" lIns="0" tIns="0" rIns="0" bIns="0" rtlCol="0" anchor="ctr">
            <a:spAutoFit/>
          </a:bodyPr>
          <a:lstStyle/>
          <a:p>
            <a:pPr algn="l" indent="0" marL="0">
              <a:buNone/>
            </a:pPr>
            <a:r>
              <a:rPr lang="en-US" sz="1013" dirty="0">
                <a:solidFill>
                  <a:srgbClr val="333333"/>
                </a:solidFill>
                <a:latin typeface="Arial" pitchFamily="34" charset="0"/>
                <a:ea typeface="Arial" pitchFamily="34" charset="-122"/>
                <a:cs typeface="Arial" pitchFamily="34" charset="-120"/>
              </a:rPr>
              <a:t>SOEs typically 20-40% less productive than private counterparts</a:t>
            </a:r>
            <a:endParaRPr lang="en-US" sz="1013" dirty="0"/>
          </a:p>
        </p:txBody>
      </p:sp>
      <p:sp>
        <p:nvSpPr>
          <p:cNvPr id="7" name="Text 4"/>
          <p:cNvSpPr/>
          <p:nvPr/>
        </p:nvSpPr>
        <p:spPr>
          <a:xfrm>
            <a:off x="285750" y="1616608"/>
            <a:ext cx="1086157" cy="142875"/>
          </a:xfrm>
          <a:prstGeom prst="rect">
            <a:avLst/>
          </a:prstGeom>
          <a:noFill/>
          <a:ln/>
        </p:spPr>
        <p:txBody>
          <a:bodyPr wrap="none" lIns="0" tIns="0" rIns="0" bIns="0" rtlCol="0" anchor="ctr">
            <a:spAutoFit/>
          </a:bodyPr>
          <a:lstStyle/>
          <a:p>
            <a:pPr algn="l" indent="0" marL="0">
              <a:buNone/>
            </a:pPr>
            <a:r>
              <a:rPr lang="en-US" sz="1013" b="1" dirty="0">
                <a:solidFill>
                  <a:srgbClr val="333333"/>
                </a:solidFill>
                <a:latin typeface="Arial" pitchFamily="34" charset="0"/>
                <a:ea typeface="Arial" pitchFamily="34" charset="-122"/>
                <a:cs typeface="Arial" pitchFamily="34" charset="-120"/>
              </a:rPr>
              <a:t>Sector variation:</a:t>
            </a:r>
            <a:endParaRPr lang="en-US" sz="1013" dirty="0"/>
          </a:p>
        </p:txBody>
      </p:sp>
      <p:sp>
        <p:nvSpPr>
          <p:cNvPr id="8" name="Text 5"/>
          <p:cNvSpPr/>
          <p:nvPr/>
        </p:nvSpPr>
        <p:spPr>
          <a:xfrm>
            <a:off x="285750" y="1616608"/>
            <a:ext cx="3666390" cy="310028"/>
          </a:xfrm>
          <a:prstGeom prst="rect">
            <a:avLst/>
          </a:prstGeom>
          <a:noFill/>
          <a:ln/>
        </p:spPr>
        <p:txBody>
          <a:bodyPr wrap="square" lIns="0" tIns="0" rIns="0" bIns="0" rtlCol="0" anchor="ctr">
            <a:spAutoFit/>
          </a:bodyPr>
          <a:lstStyle/>
          <a:p>
            <a:pPr algn="l" indent="0" marL="0">
              <a:buNone/>
            </a:pPr>
            <a:r>
              <a:rPr lang="en-US" sz="1013" dirty="0">
                <a:solidFill>
                  <a:srgbClr val="333333"/>
                </a:solidFill>
                <a:latin typeface="Arial" pitchFamily="34" charset="0"/>
                <a:ea typeface="Arial" pitchFamily="34" charset="-122"/>
                <a:cs typeface="Arial" pitchFamily="34" charset="-120"/>
              </a:rPr>
              <a:t>Smaller gaps in natural monopolies, larger in competitive markets</a:t>
            </a:r>
            <a:endParaRPr lang="en-US" sz="1013" dirty="0"/>
          </a:p>
        </p:txBody>
      </p:sp>
      <p:sp>
        <p:nvSpPr>
          <p:cNvPr id="9" name="Text 6"/>
          <p:cNvSpPr/>
          <p:nvPr/>
        </p:nvSpPr>
        <p:spPr>
          <a:xfrm>
            <a:off x="285750" y="2008063"/>
            <a:ext cx="1014580" cy="142875"/>
          </a:xfrm>
          <a:prstGeom prst="rect">
            <a:avLst/>
          </a:prstGeom>
          <a:noFill/>
          <a:ln/>
        </p:spPr>
        <p:txBody>
          <a:bodyPr wrap="none" lIns="0" tIns="0" rIns="0" bIns="0" rtlCol="0" anchor="ctr">
            <a:spAutoFit/>
          </a:bodyPr>
          <a:lstStyle/>
          <a:p>
            <a:pPr algn="l" indent="0" marL="0">
              <a:buNone/>
            </a:pPr>
            <a:r>
              <a:rPr lang="en-US" sz="1013" b="1" dirty="0">
                <a:solidFill>
                  <a:srgbClr val="333333"/>
                </a:solidFill>
                <a:latin typeface="Arial" pitchFamily="34" charset="0"/>
                <a:ea typeface="Arial" pitchFamily="34" charset="-122"/>
                <a:cs typeface="Arial" pitchFamily="34" charset="-120"/>
              </a:rPr>
              <a:t>Reform impact:</a:t>
            </a:r>
            <a:endParaRPr lang="en-US" sz="1013" dirty="0"/>
          </a:p>
        </p:txBody>
      </p:sp>
      <p:sp>
        <p:nvSpPr>
          <p:cNvPr id="10" name="Text 7"/>
          <p:cNvSpPr/>
          <p:nvPr/>
        </p:nvSpPr>
        <p:spPr>
          <a:xfrm>
            <a:off x="285750" y="2008063"/>
            <a:ext cx="4152305" cy="310028"/>
          </a:xfrm>
          <a:prstGeom prst="rect">
            <a:avLst/>
          </a:prstGeom>
          <a:noFill/>
          <a:ln/>
        </p:spPr>
        <p:txBody>
          <a:bodyPr wrap="square" lIns="0" tIns="0" rIns="0" bIns="0" rtlCol="0" anchor="ctr">
            <a:spAutoFit/>
          </a:bodyPr>
          <a:lstStyle/>
          <a:p>
            <a:pPr algn="l" indent="0" marL="0">
              <a:buNone/>
            </a:pPr>
            <a:r>
              <a:rPr lang="en-US" sz="1013" dirty="0">
                <a:solidFill>
                  <a:srgbClr val="333333"/>
                </a:solidFill>
                <a:latin typeface="Arial" pitchFamily="34" charset="0"/>
                <a:ea typeface="Arial" pitchFamily="34" charset="-122"/>
                <a:cs typeface="Arial" pitchFamily="34" charset="-120"/>
              </a:rPr>
              <a:t>Significant improvements following corporatization and exposure to competition</a:t>
            </a:r>
            <a:endParaRPr lang="en-US" sz="1013" dirty="0"/>
          </a:p>
        </p:txBody>
      </p:sp>
      <p:sp>
        <p:nvSpPr>
          <p:cNvPr id="11" name="Text 8"/>
          <p:cNvSpPr/>
          <p:nvPr/>
        </p:nvSpPr>
        <p:spPr>
          <a:xfrm>
            <a:off x="285750" y="2399519"/>
            <a:ext cx="1643621" cy="142875"/>
          </a:xfrm>
          <a:prstGeom prst="rect">
            <a:avLst/>
          </a:prstGeom>
          <a:noFill/>
          <a:ln/>
        </p:spPr>
        <p:txBody>
          <a:bodyPr wrap="square" lIns="0" tIns="0" rIns="0" bIns="0" rtlCol="0" anchor="ctr">
            <a:spAutoFit/>
          </a:bodyPr>
          <a:lstStyle/>
          <a:p>
            <a:pPr algn="l" indent="0" marL="0">
              <a:buNone/>
            </a:pPr>
            <a:r>
              <a:rPr lang="en-US" sz="1013" b="1" dirty="0">
                <a:solidFill>
                  <a:srgbClr val="333333"/>
                </a:solidFill>
                <a:latin typeface="Arial" pitchFamily="34" charset="0"/>
                <a:ea typeface="Arial" pitchFamily="34" charset="-122"/>
                <a:cs typeface="Arial" pitchFamily="34" charset="-120"/>
              </a:rPr>
              <a:t>Measurement challenges:</a:t>
            </a:r>
            <a:endParaRPr lang="en-US" sz="1013" dirty="0"/>
          </a:p>
        </p:txBody>
      </p:sp>
      <p:sp>
        <p:nvSpPr>
          <p:cNvPr id="12" name="Text 9"/>
          <p:cNvSpPr/>
          <p:nvPr/>
        </p:nvSpPr>
        <p:spPr>
          <a:xfrm>
            <a:off x="285750" y="2399519"/>
            <a:ext cx="3902525" cy="310028"/>
          </a:xfrm>
          <a:prstGeom prst="rect">
            <a:avLst/>
          </a:prstGeom>
          <a:noFill/>
          <a:ln/>
        </p:spPr>
        <p:txBody>
          <a:bodyPr wrap="square" lIns="0" tIns="0" rIns="0" bIns="0" rtlCol="0" anchor="ctr">
            <a:spAutoFit/>
          </a:bodyPr>
          <a:lstStyle/>
          <a:p>
            <a:pPr algn="l" indent="0" marL="0">
              <a:buNone/>
            </a:pPr>
            <a:r>
              <a:rPr lang="en-US" sz="1013" dirty="0">
                <a:solidFill>
                  <a:srgbClr val="333333"/>
                </a:solidFill>
                <a:latin typeface="Arial" pitchFamily="34" charset="0"/>
                <a:ea typeface="Arial" pitchFamily="34" charset="-122"/>
                <a:cs typeface="Arial" pitchFamily="34" charset="-120"/>
              </a:rPr>
              <a:t>Accounting for policy burdens and non-commercial objectives</a:t>
            </a:r>
            <a:endParaRPr lang="en-US" sz="1013" dirty="0"/>
          </a:p>
        </p:txBody>
      </p:sp>
      <p:pic>
        <p:nvPicPr>
          <p:cNvPr id="13" name="Image 1" descr="preencoded.png">    </p:cNvPr>
          <p:cNvPicPr>
            <a:picLocks noChangeAspect="1"/>
          </p:cNvPicPr>
          <p:nvPr/>
        </p:nvPicPr>
        <p:blipFill>
          <a:blip r:embed="rId2"/>
          <a:stretch>
            <a:fillRect/>
          </a:stretch>
        </p:blipFill>
        <p:spPr>
          <a:xfrm>
            <a:off x="285750" y="2830264"/>
            <a:ext cx="4114800" cy="2000250"/>
          </a:xfrm>
          <a:prstGeom prst="rect">
            <a:avLst/>
          </a:prstGeom>
        </p:spPr>
      </p:pic>
      <p:sp>
        <p:nvSpPr>
          <p:cNvPr id="14" name="Text 10"/>
          <p:cNvSpPr/>
          <p:nvPr/>
        </p:nvSpPr>
        <p:spPr>
          <a:xfrm>
            <a:off x="285750" y="4937671"/>
            <a:ext cx="4186238" cy="257175"/>
          </a:xfrm>
          <a:prstGeom prst="rect">
            <a:avLst/>
          </a:prstGeom>
          <a:noFill/>
          <a:ln/>
        </p:spPr>
        <p:txBody>
          <a:bodyPr wrap="square" lIns="0" tIns="0" rIns="0" bIns="0" rtlCol="0" anchor="ctr">
            <a:spAutoFit/>
          </a:bodyPr>
          <a:lstStyle/>
          <a:p>
            <a:pPr indent="0" marL="0">
              <a:buNone/>
            </a:pPr>
            <a:r>
              <a:rPr lang="en-US" sz="1350" b="1" dirty="0">
                <a:solidFill>
                  <a:srgbClr val="4A90A4"/>
                </a:solidFill>
                <a:latin typeface="Arial" pitchFamily="34" charset="0"/>
                <a:ea typeface="Arial" pitchFamily="34" charset="-122"/>
                <a:cs typeface="Arial" pitchFamily="34" charset="-120"/>
              </a:rPr>
              <a:t>Innovation and Competitiveness Issues</a:t>
            </a:r>
            <a:endParaRPr lang="en-US" sz="1350" dirty="0"/>
          </a:p>
        </p:txBody>
      </p:sp>
      <p:sp>
        <p:nvSpPr>
          <p:cNvPr id="15" name="Text 11"/>
          <p:cNvSpPr/>
          <p:nvPr/>
        </p:nvSpPr>
        <p:spPr>
          <a:xfrm>
            <a:off x="285750" y="5276999"/>
            <a:ext cx="1107421" cy="142875"/>
          </a:xfrm>
          <a:prstGeom prst="rect">
            <a:avLst/>
          </a:prstGeom>
          <a:noFill/>
          <a:ln/>
        </p:spPr>
        <p:txBody>
          <a:bodyPr wrap="none" lIns="0" tIns="0" rIns="0" bIns="0" rtlCol="0" anchor="ctr">
            <a:spAutoFit/>
          </a:bodyPr>
          <a:lstStyle/>
          <a:p>
            <a:pPr algn="l" indent="0" marL="0">
              <a:buNone/>
            </a:pPr>
            <a:r>
              <a:rPr lang="en-US" sz="1013" b="1" dirty="0">
                <a:solidFill>
                  <a:srgbClr val="333333"/>
                </a:solidFill>
                <a:latin typeface="Arial" pitchFamily="34" charset="0"/>
                <a:ea typeface="Arial" pitchFamily="34" charset="-122"/>
                <a:cs typeface="Arial" pitchFamily="34" charset="-120"/>
              </a:rPr>
              <a:t>R&amp;D investment:</a:t>
            </a:r>
            <a:endParaRPr lang="en-US" sz="1013" dirty="0"/>
          </a:p>
        </p:txBody>
      </p:sp>
      <p:sp>
        <p:nvSpPr>
          <p:cNvPr id="16" name="Text 12"/>
          <p:cNvSpPr/>
          <p:nvPr/>
        </p:nvSpPr>
        <p:spPr>
          <a:xfrm>
            <a:off x="285750" y="5276999"/>
            <a:ext cx="3864099" cy="310028"/>
          </a:xfrm>
          <a:prstGeom prst="rect">
            <a:avLst/>
          </a:prstGeom>
          <a:noFill/>
          <a:ln/>
        </p:spPr>
        <p:txBody>
          <a:bodyPr wrap="square" lIns="0" tIns="0" rIns="0" bIns="0" rtlCol="0" anchor="ctr">
            <a:spAutoFit/>
          </a:bodyPr>
          <a:lstStyle/>
          <a:p>
            <a:pPr algn="l" indent="0" marL="0">
              <a:buNone/>
            </a:pPr>
            <a:r>
              <a:rPr lang="en-US" sz="1013" dirty="0">
                <a:solidFill>
                  <a:srgbClr val="333333"/>
                </a:solidFill>
                <a:latin typeface="Arial" pitchFamily="34" charset="0"/>
                <a:ea typeface="Arial" pitchFamily="34" charset="-122"/>
                <a:cs typeface="Arial" pitchFamily="34" charset="-120"/>
              </a:rPr>
              <a:t>Often substantial but less efficient conversion to innovation</a:t>
            </a:r>
            <a:endParaRPr lang="en-US" sz="1013" dirty="0"/>
          </a:p>
        </p:txBody>
      </p:sp>
      <p:sp>
        <p:nvSpPr>
          <p:cNvPr id="17" name="Text 13"/>
          <p:cNvSpPr/>
          <p:nvPr/>
        </p:nvSpPr>
        <p:spPr>
          <a:xfrm>
            <a:off x="285750" y="5668454"/>
            <a:ext cx="950537" cy="142875"/>
          </a:xfrm>
          <a:prstGeom prst="rect">
            <a:avLst/>
          </a:prstGeom>
          <a:noFill/>
          <a:ln/>
        </p:spPr>
        <p:txBody>
          <a:bodyPr wrap="none" lIns="0" tIns="0" rIns="0" bIns="0" rtlCol="0" anchor="ctr">
            <a:spAutoFit/>
          </a:bodyPr>
          <a:lstStyle/>
          <a:p>
            <a:pPr algn="l" indent="0" marL="0">
              <a:buNone/>
            </a:pPr>
            <a:r>
              <a:rPr lang="en-US" sz="1013" b="1" dirty="0">
                <a:solidFill>
                  <a:srgbClr val="333333"/>
                </a:solidFill>
                <a:latin typeface="Arial" pitchFamily="34" charset="0"/>
                <a:ea typeface="Arial" pitchFamily="34" charset="-122"/>
                <a:cs typeface="Arial" pitchFamily="34" charset="-120"/>
              </a:rPr>
              <a:t>Risk aversion:</a:t>
            </a:r>
            <a:endParaRPr lang="en-US" sz="1013" dirty="0"/>
          </a:p>
        </p:txBody>
      </p:sp>
      <p:sp>
        <p:nvSpPr>
          <p:cNvPr id="18" name="Text 14"/>
          <p:cNvSpPr/>
          <p:nvPr/>
        </p:nvSpPr>
        <p:spPr>
          <a:xfrm>
            <a:off x="285750" y="5668454"/>
            <a:ext cx="3802261" cy="310028"/>
          </a:xfrm>
          <a:prstGeom prst="rect">
            <a:avLst/>
          </a:prstGeom>
          <a:noFill/>
          <a:ln/>
        </p:spPr>
        <p:txBody>
          <a:bodyPr wrap="square" lIns="0" tIns="0" rIns="0" bIns="0" rtlCol="0" anchor="ctr">
            <a:spAutoFit/>
          </a:bodyPr>
          <a:lstStyle/>
          <a:p>
            <a:pPr algn="l" indent="0" marL="0">
              <a:buNone/>
            </a:pPr>
            <a:r>
              <a:rPr lang="en-US" sz="1013" dirty="0">
                <a:solidFill>
                  <a:srgbClr val="333333"/>
                </a:solidFill>
                <a:latin typeface="Arial" pitchFamily="34" charset="0"/>
                <a:ea typeface="Arial" pitchFamily="34" charset="-122"/>
                <a:cs typeface="Arial" pitchFamily="34" charset="-120"/>
              </a:rPr>
              <a:t>Bureaucratic processes and fear of failure limiting innovation</a:t>
            </a:r>
            <a:endParaRPr lang="en-US" sz="1013" dirty="0"/>
          </a:p>
        </p:txBody>
      </p:sp>
      <p:sp>
        <p:nvSpPr>
          <p:cNvPr id="19" name="Text 15"/>
          <p:cNvSpPr/>
          <p:nvPr/>
        </p:nvSpPr>
        <p:spPr>
          <a:xfrm>
            <a:off x="285750" y="6059909"/>
            <a:ext cx="1104993" cy="142875"/>
          </a:xfrm>
          <a:prstGeom prst="rect">
            <a:avLst/>
          </a:prstGeom>
          <a:noFill/>
          <a:ln/>
        </p:spPr>
        <p:txBody>
          <a:bodyPr wrap="none" lIns="0" tIns="0" rIns="0" bIns="0" rtlCol="0" anchor="ctr">
            <a:spAutoFit/>
          </a:bodyPr>
          <a:lstStyle/>
          <a:p>
            <a:pPr algn="l" indent="0" marL="0">
              <a:buNone/>
            </a:pPr>
            <a:r>
              <a:rPr lang="en-US" sz="1013" b="1" dirty="0">
                <a:solidFill>
                  <a:srgbClr val="333333"/>
                </a:solidFill>
                <a:latin typeface="Arial" pitchFamily="34" charset="0"/>
                <a:ea typeface="Arial" pitchFamily="34" charset="-122"/>
                <a:cs typeface="Arial" pitchFamily="34" charset="-120"/>
              </a:rPr>
              <a:t>Talent attraction:</a:t>
            </a:r>
            <a:endParaRPr lang="en-US" sz="1013" dirty="0"/>
          </a:p>
        </p:txBody>
      </p:sp>
      <p:sp>
        <p:nvSpPr>
          <p:cNvPr id="20" name="Text 16"/>
          <p:cNvSpPr/>
          <p:nvPr/>
        </p:nvSpPr>
        <p:spPr>
          <a:xfrm>
            <a:off x="285750" y="6059909"/>
            <a:ext cx="3885335" cy="310028"/>
          </a:xfrm>
          <a:prstGeom prst="rect">
            <a:avLst/>
          </a:prstGeom>
          <a:noFill/>
          <a:ln/>
        </p:spPr>
        <p:txBody>
          <a:bodyPr wrap="square" lIns="0" tIns="0" rIns="0" bIns="0" rtlCol="0" anchor="ctr">
            <a:spAutoFit/>
          </a:bodyPr>
          <a:lstStyle/>
          <a:p>
            <a:pPr algn="l" indent="0" marL="0">
              <a:buNone/>
            </a:pPr>
            <a:r>
              <a:rPr lang="en-US" sz="1013" dirty="0">
                <a:solidFill>
                  <a:srgbClr val="333333"/>
                </a:solidFill>
                <a:latin typeface="Arial" pitchFamily="34" charset="0"/>
                <a:ea typeface="Arial" pitchFamily="34" charset="-122"/>
                <a:cs typeface="Arial" pitchFamily="34" charset="-120"/>
              </a:rPr>
              <a:t>Challenges competing with private sector for top talent</a:t>
            </a:r>
            <a:endParaRPr lang="en-US" sz="1013" dirty="0"/>
          </a:p>
        </p:txBody>
      </p:sp>
      <p:sp>
        <p:nvSpPr>
          <p:cNvPr id="21" name="Text 17"/>
          <p:cNvSpPr/>
          <p:nvPr/>
        </p:nvSpPr>
        <p:spPr>
          <a:xfrm>
            <a:off x="285750" y="6451364"/>
            <a:ext cx="800267" cy="142875"/>
          </a:xfrm>
          <a:prstGeom prst="rect">
            <a:avLst/>
          </a:prstGeom>
          <a:noFill/>
          <a:ln/>
        </p:spPr>
        <p:txBody>
          <a:bodyPr wrap="none" lIns="0" tIns="0" rIns="0" bIns="0" rtlCol="0" anchor="ctr">
            <a:spAutoFit/>
          </a:bodyPr>
          <a:lstStyle/>
          <a:p>
            <a:pPr algn="l" indent="0" marL="0">
              <a:buNone/>
            </a:pPr>
            <a:r>
              <a:rPr lang="en-US" sz="1013" b="1" dirty="0">
                <a:solidFill>
                  <a:srgbClr val="333333"/>
                </a:solidFill>
                <a:latin typeface="Arial" pitchFamily="34" charset="0"/>
                <a:ea typeface="Arial" pitchFamily="34" charset="-122"/>
                <a:cs typeface="Arial" pitchFamily="34" charset="-120"/>
              </a:rPr>
              <a:t>Exceptions:</a:t>
            </a:r>
            <a:endParaRPr lang="en-US" sz="1013" dirty="0"/>
          </a:p>
        </p:txBody>
      </p:sp>
      <p:sp>
        <p:nvSpPr>
          <p:cNvPr id="22" name="Text 18"/>
          <p:cNvSpPr/>
          <p:nvPr/>
        </p:nvSpPr>
        <p:spPr>
          <a:xfrm>
            <a:off x="285750" y="6451364"/>
            <a:ext cx="4124092" cy="310028"/>
          </a:xfrm>
          <a:prstGeom prst="rect">
            <a:avLst/>
          </a:prstGeom>
          <a:noFill/>
          <a:ln/>
        </p:spPr>
        <p:txBody>
          <a:bodyPr wrap="square" lIns="0" tIns="0" rIns="0" bIns="0" rtlCol="0" anchor="ctr">
            <a:spAutoFit/>
          </a:bodyPr>
          <a:lstStyle/>
          <a:p>
            <a:pPr algn="l" indent="0" marL="0">
              <a:buNone/>
            </a:pPr>
            <a:r>
              <a:rPr lang="en-US" sz="1013" dirty="0">
                <a:solidFill>
                  <a:srgbClr val="333333"/>
                </a:solidFill>
                <a:latin typeface="Arial" pitchFamily="34" charset="0"/>
                <a:ea typeface="Arial" pitchFamily="34" charset="-122"/>
                <a:cs typeface="Arial" pitchFamily="34" charset="-120"/>
              </a:rPr>
              <a:t>Some SOEs as global innovation leaders (e.g., Singapore Airlines, Statoil/Equinor)</a:t>
            </a:r>
            <a:endParaRPr lang="en-US" sz="1013" dirty="0"/>
          </a:p>
        </p:txBody>
      </p:sp>
      <p:sp>
        <p:nvSpPr>
          <p:cNvPr id="23" name="Text 19"/>
          <p:cNvSpPr/>
          <p:nvPr/>
        </p:nvSpPr>
        <p:spPr>
          <a:xfrm>
            <a:off x="4743450" y="885825"/>
            <a:ext cx="4186238" cy="257175"/>
          </a:xfrm>
          <a:prstGeom prst="rect">
            <a:avLst/>
          </a:prstGeom>
          <a:noFill/>
          <a:ln/>
        </p:spPr>
        <p:txBody>
          <a:bodyPr wrap="square" lIns="0" tIns="0" rIns="0" bIns="0" rtlCol="0" anchor="ctr">
            <a:spAutoFit/>
          </a:bodyPr>
          <a:lstStyle/>
          <a:p>
            <a:pPr indent="0" marL="0">
              <a:buNone/>
            </a:pPr>
            <a:r>
              <a:rPr lang="en-US" sz="1350" b="1" dirty="0">
                <a:solidFill>
                  <a:srgbClr val="4A90A4"/>
                </a:solidFill>
                <a:latin typeface="Arial" pitchFamily="34" charset="0"/>
                <a:ea typeface="Arial" pitchFamily="34" charset="-122"/>
                <a:cs typeface="Arial" pitchFamily="34" charset="-120"/>
              </a:rPr>
              <a:t>Soft Budget Constraints</a:t>
            </a:r>
            <a:endParaRPr lang="en-US" sz="1350" dirty="0"/>
          </a:p>
        </p:txBody>
      </p:sp>
      <p:sp>
        <p:nvSpPr>
          <p:cNvPr id="24" name="Text 20"/>
          <p:cNvSpPr/>
          <p:nvPr/>
        </p:nvSpPr>
        <p:spPr>
          <a:xfrm>
            <a:off x="4743450" y="1225153"/>
            <a:ext cx="628622" cy="142875"/>
          </a:xfrm>
          <a:prstGeom prst="rect">
            <a:avLst/>
          </a:prstGeom>
          <a:noFill/>
          <a:ln/>
        </p:spPr>
        <p:txBody>
          <a:bodyPr wrap="none" lIns="0" tIns="0" rIns="0" bIns="0" rtlCol="0" anchor="ctr">
            <a:spAutoFit/>
          </a:bodyPr>
          <a:lstStyle/>
          <a:p>
            <a:pPr algn="l" indent="0" marL="0">
              <a:buNone/>
            </a:pPr>
            <a:r>
              <a:rPr lang="en-US" sz="1013" b="1" dirty="0">
                <a:solidFill>
                  <a:srgbClr val="333333"/>
                </a:solidFill>
                <a:latin typeface="Arial" pitchFamily="34" charset="0"/>
                <a:ea typeface="Arial" pitchFamily="34" charset="-122"/>
                <a:cs typeface="Arial" pitchFamily="34" charset="-120"/>
              </a:rPr>
              <a:t>Concept:</a:t>
            </a:r>
            <a:endParaRPr lang="en-US" sz="1013" dirty="0"/>
          </a:p>
        </p:txBody>
      </p:sp>
      <p:sp>
        <p:nvSpPr>
          <p:cNvPr id="25" name="Text 21"/>
          <p:cNvSpPr/>
          <p:nvPr/>
        </p:nvSpPr>
        <p:spPr>
          <a:xfrm>
            <a:off x="4743450" y="1225153"/>
            <a:ext cx="3709448" cy="310028"/>
          </a:xfrm>
          <a:prstGeom prst="rect">
            <a:avLst/>
          </a:prstGeom>
          <a:noFill/>
          <a:ln/>
        </p:spPr>
        <p:txBody>
          <a:bodyPr wrap="square" lIns="0" tIns="0" rIns="0" bIns="0" rtlCol="0" anchor="ctr">
            <a:spAutoFit/>
          </a:bodyPr>
          <a:lstStyle/>
          <a:p>
            <a:pPr algn="l" indent="0" marL="0">
              <a:buNone/>
            </a:pPr>
            <a:r>
              <a:rPr lang="en-US" sz="1013" dirty="0">
                <a:solidFill>
                  <a:srgbClr val="333333"/>
                </a:solidFill>
                <a:latin typeface="Arial" pitchFamily="34" charset="0"/>
                <a:ea typeface="Arial" pitchFamily="34" charset="-122"/>
                <a:cs typeface="Arial" pitchFamily="34" charset="-120"/>
              </a:rPr>
              <a:t>Expectation of government bailouts reducing financial discipline</a:t>
            </a:r>
            <a:endParaRPr lang="en-US" sz="1013" dirty="0"/>
          </a:p>
        </p:txBody>
      </p:sp>
      <p:sp>
        <p:nvSpPr>
          <p:cNvPr id="26" name="Text 22"/>
          <p:cNvSpPr/>
          <p:nvPr/>
        </p:nvSpPr>
        <p:spPr>
          <a:xfrm>
            <a:off x="4743450" y="1616608"/>
            <a:ext cx="1014496" cy="142875"/>
          </a:xfrm>
          <a:prstGeom prst="rect">
            <a:avLst/>
          </a:prstGeom>
          <a:noFill/>
          <a:ln/>
        </p:spPr>
        <p:txBody>
          <a:bodyPr wrap="none" lIns="0" tIns="0" rIns="0" bIns="0" rtlCol="0" anchor="ctr">
            <a:spAutoFit/>
          </a:bodyPr>
          <a:lstStyle/>
          <a:p>
            <a:pPr algn="l" indent="0" marL="0">
              <a:buNone/>
            </a:pPr>
            <a:r>
              <a:rPr lang="en-US" sz="1013" b="1" dirty="0">
                <a:solidFill>
                  <a:srgbClr val="333333"/>
                </a:solidFill>
                <a:latin typeface="Arial" pitchFamily="34" charset="0"/>
                <a:ea typeface="Arial" pitchFamily="34" charset="-122"/>
                <a:cs typeface="Arial" pitchFamily="34" charset="-120"/>
              </a:rPr>
              <a:t>Manifestations:</a:t>
            </a:r>
            <a:endParaRPr lang="en-US" sz="1013" dirty="0"/>
          </a:p>
        </p:txBody>
      </p:sp>
      <p:sp>
        <p:nvSpPr>
          <p:cNvPr id="27" name="Text 23"/>
          <p:cNvSpPr/>
          <p:nvPr/>
        </p:nvSpPr>
        <p:spPr>
          <a:xfrm>
            <a:off x="4743450" y="1616608"/>
            <a:ext cx="3709253" cy="310028"/>
          </a:xfrm>
          <a:prstGeom prst="rect">
            <a:avLst/>
          </a:prstGeom>
          <a:noFill/>
          <a:ln/>
        </p:spPr>
        <p:txBody>
          <a:bodyPr wrap="square" lIns="0" tIns="0" rIns="0" bIns="0" rtlCol="0" anchor="ctr">
            <a:spAutoFit/>
          </a:bodyPr>
          <a:lstStyle/>
          <a:p>
            <a:pPr algn="l" indent="0" marL="0">
              <a:buNone/>
            </a:pPr>
            <a:r>
              <a:rPr lang="en-US" sz="1013" dirty="0">
                <a:solidFill>
                  <a:srgbClr val="333333"/>
                </a:solidFill>
                <a:latin typeface="Arial" pitchFamily="34" charset="0"/>
                <a:ea typeface="Arial" pitchFamily="34" charset="-122"/>
                <a:cs typeface="Arial" pitchFamily="34" charset="-120"/>
              </a:rPr>
              <a:t>Preferential loans, subsidies, tax benefits, debt forgiveness</a:t>
            </a:r>
            <a:endParaRPr lang="en-US" sz="1013" dirty="0"/>
          </a:p>
        </p:txBody>
      </p:sp>
      <p:sp>
        <p:nvSpPr>
          <p:cNvPr id="28" name="Text 24"/>
          <p:cNvSpPr/>
          <p:nvPr/>
        </p:nvSpPr>
        <p:spPr>
          <a:xfrm>
            <a:off x="4743450" y="2008063"/>
            <a:ext cx="1028951" cy="142875"/>
          </a:xfrm>
          <a:prstGeom prst="rect">
            <a:avLst/>
          </a:prstGeom>
          <a:noFill/>
          <a:ln/>
        </p:spPr>
        <p:txBody>
          <a:bodyPr wrap="none" lIns="0" tIns="0" rIns="0" bIns="0" rtlCol="0" anchor="ctr">
            <a:spAutoFit/>
          </a:bodyPr>
          <a:lstStyle/>
          <a:p>
            <a:pPr algn="l" indent="0" marL="0">
              <a:buNone/>
            </a:pPr>
            <a:r>
              <a:rPr lang="en-US" sz="1013" b="1" dirty="0">
                <a:solidFill>
                  <a:srgbClr val="333333"/>
                </a:solidFill>
                <a:latin typeface="Arial" pitchFamily="34" charset="0"/>
                <a:ea typeface="Arial" pitchFamily="34" charset="-122"/>
                <a:cs typeface="Arial" pitchFamily="34" charset="-120"/>
              </a:rPr>
              <a:t>Consequences:</a:t>
            </a:r>
            <a:endParaRPr lang="en-US" sz="1013" dirty="0"/>
          </a:p>
        </p:txBody>
      </p:sp>
      <p:sp>
        <p:nvSpPr>
          <p:cNvPr id="29" name="Text 25"/>
          <p:cNvSpPr/>
          <p:nvPr/>
        </p:nvSpPr>
        <p:spPr>
          <a:xfrm>
            <a:off x="4743450" y="2008063"/>
            <a:ext cx="3835161" cy="310028"/>
          </a:xfrm>
          <a:prstGeom prst="rect">
            <a:avLst/>
          </a:prstGeom>
          <a:noFill/>
          <a:ln/>
        </p:spPr>
        <p:txBody>
          <a:bodyPr wrap="square" lIns="0" tIns="0" rIns="0" bIns="0" rtlCol="0" anchor="ctr">
            <a:spAutoFit/>
          </a:bodyPr>
          <a:lstStyle/>
          <a:p>
            <a:pPr algn="l" indent="0" marL="0">
              <a:buNone/>
            </a:pPr>
            <a:r>
              <a:rPr lang="en-US" sz="1013" dirty="0">
                <a:solidFill>
                  <a:srgbClr val="333333"/>
                </a:solidFill>
                <a:latin typeface="Arial" pitchFamily="34" charset="0"/>
                <a:ea typeface="Arial" pitchFamily="34" charset="-122"/>
                <a:cs typeface="Arial" pitchFamily="34" charset="-120"/>
              </a:rPr>
              <a:t>Overinvestment, excessive risk-taking, inefficient operations</a:t>
            </a:r>
            <a:endParaRPr lang="en-US" sz="1013" dirty="0"/>
          </a:p>
        </p:txBody>
      </p:sp>
      <p:sp>
        <p:nvSpPr>
          <p:cNvPr id="30" name="Text 26"/>
          <p:cNvSpPr/>
          <p:nvPr/>
        </p:nvSpPr>
        <p:spPr>
          <a:xfrm>
            <a:off x="4743450" y="2399519"/>
            <a:ext cx="1185918" cy="142875"/>
          </a:xfrm>
          <a:prstGeom prst="rect">
            <a:avLst/>
          </a:prstGeom>
          <a:noFill/>
          <a:ln/>
        </p:spPr>
        <p:txBody>
          <a:bodyPr wrap="none" lIns="0" tIns="0" rIns="0" bIns="0" rtlCol="0" anchor="ctr">
            <a:spAutoFit/>
          </a:bodyPr>
          <a:lstStyle/>
          <a:p>
            <a:pPr algn="l" indent="0" marL="0">
              <a:buNone/>
            </a:pPr>
            <a:r>
              <a:rPr lang="en-US" sz="1013" b="1" dirty="0">
                <a:solidFill>
                  <a:srgbClr val="333333"/>
                </a:solidFill>
                <a:latin typeface="Arial" pitchFamily="34" charset="0"/>
                <a:ea typeface="Arial" pitchFamily="34" charset="-122"/>
                <a:cs typeface="Arial" pitchFamily="34" charset="-120"/>
              </a:rPr>
              <a:t>Hardening efforts:</a:t>
            </a:r>
            <a:endParaRPr lang="en-US" sz="1013" dirty="0"/>
          </a:p>
        </p:txBody>
      </p:sp>
      <p:sp>
        <p:nvSpPr>
          <p:cNvPr id="31" name="Text 27"/>
          <p:cNvSpPr/>
          <p:nvPr/>
        </p:nvSpPr>
        <p:spPr>
          <a:xfrm>
            <a:off x="4743450" y="2399519"/>
            <a:ext cx="4166229" cy="310028"/>
          </a:xfrm>
          <a:prstGeom prst="rect">
            <a:avLst/>
          </a:prstGeom>
          <a:noFill/>
          <a:ln/>
        </p:spPr>
        <p:txBody>
          <a:bodyPr wrap="square" lIns="0" tIns="0" rIns="0" bIns="0" rtlCol="0" anchor="ctr">
            <a:spAutoFit/>
          </a:bodyPr>
          <a:lstStyle/>
          <a:p>
            <a:pPr algn="l" indent="0" marL="0">
              <a:buNone/>
            </a:pPr>
            <a:r>
              <a:rPr lang="en-US" sz="1013" dirty="0">
                <a:solidFill>
                  <a:srgbClr val="333333"/>
                </a:solidFill>
                <a:latin typeface="Arial" pitchFamily="34" charset="0"/>
                <a:ea typeface="Arial" pitchFamily="34" charset="-122"/>
                <a:cs typeface="Arial" pitchFamily="34" charset="-120"/>
              </a:rPr>
              <a:t>Dividend policies, commercial financing, bankruptcy threat</a:t>
            </a:r>
            <a:endParaRPr lang="en-US" sz="1013" dirty="0"/>
          </a:p>
        </p:txBody>
      </p:sp>
      <p:sp>
        <p:nvSpPr>
          <p:cNvPr id="32" name="Text 28"/>
          <p:cNvSpPr/>
          <p:nvPr/>
        </p:nvSpPr>
        <p:spPr>
          <a:xfrm>
            <a:off x="4743450" y="2830264"/>
            <a:ext cx="4186238" cy="257175"/>
          </a:xfrm>
          <a:prstGeom prst="rect">
            <a:avLst/>
          </a:prstGeom>
          <a:noFill/>
          <a:ln/>
        </p:spPr>
        <p:txBody>
          <a:bodyPr wrap="square" lIns="0" tIns="0" rIns="0" bIns="0" rtlCol="0" anchor="ctr">
            <a:spAutoFit/>
          </a:bodyPr>
          <a:lstStyle/>
          <a:p>
            <a:pPr indent="0" marL="0">
              <a:buNone/>
            </a:pPr>
            <a:r>
              <a:rPr lang="en-US" sz="1350" b="1" dirty="0">
                <a:solidFill>
                  <a:srgbClr val="4A90A4"/>
                </a:solidFill>
                <a:latin typeface="Arial" pitchFamily="34" charset="0"/>
                <a:ea typeface="Arial" pitchFamily="34" charset="-122"/>
                <a:cs typeface="Arial" pitchFamily="34" charset="-120"/>
              </a:rPr>
              <a:t>Key Performance Factors</a:t>
            </a:r>
            <a:endParaRPr lang="en-US" sz="1350" dirty="0"/>
          </a:p>
        </p:txBody>
      </p:sp>
      <p:sp>
        <p:nvSpPr>
          <p:cNvPr id="33" name="Shape 29"/>
          <p:cNvSpPr/>
          <p:nvPr/>
        </p:nvSpPr>
        <p:spPr>
          <a:xfrm>
            <a:off x="4743450" y="3158877"/>
            <a:ext cx="4114800" cy="557213"/>
          </a:xfrm>
          <a:prstGeom prst="rect">
            <a:avLst/>
          </a:prstGeom>
          <a:solidFill>
            <a:srgbClr val="FFFFFF"/>
          </a:solidFill>
          <a:ln/>
        </p:spPr>
      </p:sp>
      <p:sp>
        <p:nvSpPr>
          <p:cNvPr id="34" name="Shape 30"/>
          <p:cNvSpPr/>
          <p:nvPr/>
        </p:nvSpPr>
        <p:spPr>
          <a:xfrm>
            <a:off x="4850606" y="3294608"/>
            <a:ext cx="285750" cy="285750"/>
          </a:xfrm>
          <a:prstGeom prst="rect">
            <a:avLst/>
          </a:prstGeom>
          <a:solidFill>
            <a:srgbClr val="4A90A4"/>
          </a:solidFill>
          <a:ln/>
        </p:spPr>
      </p:sp>
      <p:pic>
        <p:nvPicPr>
          <p:cNvPr id="35" name="Image 2" descr="preencoded.png">    </p:cNvPr>
          <p:cNvPicPr>
            <a:picLocks noChangeAspect="1"/>
          </p:cNvPicPr>
          <p:nvPr/>
        </p:nvPicPr>
        <p:blipFill>
          <a:blip r:embed="rId3"/>
          <a:stretch>
            <a:fillRect/>
          </a:stretch>
        </p:blipFill>
        <p:spPr>
          <a:xfrm>
            <a:off x="4922044" y="3380333"/>
            <a:ext cx="142875" cy="114300"/>
          </a:xfrm>
          <a:prstGeom prst="rect">
            <a:avLst/>
          </a:prstGeom>
        </p:spPr>
      </p:pic>
      <p:sp>
        <p:nvSpPr>
          <p:cNvPr id="36" name="Text 31"/>
          <p:cNvSpPr/>
          <p:nvPr/>
        </p:nvSpPr>
        <p:spPr>
          <a:xfrm>
            <a:off x="5243513" y="3244602"/>
            <a:ext cx="3579019" cy="192881"/>
          </a:xfrm>
          <a:prstGeom prst="rect">
            <a:avLst/>
          </a:prstGeom>
          <a:noFill/>
          <a:ln/>
        </p:spPr>
        <p:txBody>
          <a:bodyPr wrap="square" lIns="0" tIns="0" rIns="0" bIns="0" rtlCol="0" anchor="ctr">
            <a:spAutoFit/>
          </a:bodyPr>
          <a:lstStyle/>
          <a:p>
            <a:pPr indent="0" marL="0">
              <a:buNone/>
            </a:pPr>
            <a:r>
              <a:rPr lang="en-US" sz="1013" b="1" dirty="0">
                <a:solidFill>
                  <a:srgbClr val="333333"/>
                </a:solidFill>
                <a:latin typeface="Arial" pitchFamily="34" charset="0"/>
                <a:ea typeface="Arial" pitchFamily="34" charset="-122"/>
                <a:cs typeface="Arial" pitchFamily="34" charset="-120"/>
              </a:rPr>
              <a:t>Competitive Environment</a:t>
            </a:r>
            <a:endParaRPr lang="en-US" sz="1013" dirty="0"/>
          </a:p>
        </p:txBody>
      </p:sp>
      <p:sp>
        <p:nvSpPr>
          <p:cNvPr id="37" name="Text 32"/>
          <p:cNvSpPr/>
          <p:nvPr/>
        </p:nvSpPr>
        <p:spPr>
          <a:xfrm>
            <a:off x="5243513" y="3458914"/>
            <a:ext cx="3579019" cy="171450"/>
          </a:xfrm>
          <a:prstGeom prst="rect">
            <a:avLst/>
          </a:prstGeom>
          <a:noFill/>
          <a:ln/>
        </p:spPr>
        <p:txBody>
          <a:bodyPr wrap="square" lIns="0" tIns="0" rIns="0" bIns="0" rtlCol="0" anchor="ctr">
            <a:spAutoFit/>
          </a:bodyPr>
          <a:lstStyle/>
          <a:p>
            <a:pPr indent="0" marL="0">
              <a:buNone/>
            </a:pPr>
            <a:r>
              <a:rPr lang="en-US" sz="900" dirty="0">
                <a:solidFill>
                  <a:srgbClr val="333333"/>
                </a:solidFill>
                <a:latin typeface="Arial" pitchFamily="34" charset="0"/>
                <a:ea typeface="Arial" pitchFamily="34" charset="-122"/>
                <a:cs typeface="Arial" pitchFamily="34" charset="-120"/>
              </a:rPr>
              <a:t>Market competition drives efficiency improvements and innovation</a:t>
            </a:r>
            <a:endParaRPr lang="en-US" sz="900" dirty="0"/>
          </a:p>
        </p:txBody>
      </p:sp>
      <p:sp>
        <p:nvSpPr>
          <p:cNvPr id="38" name="Shape 33"/>
          <p:cNvSpPr/>
          <p:nvPr/>
        </p:nvSpPr>
        <p:spPr>
          <a:xfrm>
            <a:off x="4743450" y="3801814"/>
            <a:ext cx="4114800" cy="557213"/>
          </a:xfrm>
          <a:prstGeom prst="rect">
            <a:avLst/>
          </a:prstGeom>
          <a:solidFill>
            <a:srgbClr val="FFFFFF"/>
          </a:solidFill>
          <a:ln/>
        </p:spPr>
      </p:sp>
      <p:sp>
        <p:nvSpPr>
          <p:cNvPr id="39" name="Shape 34"/>
          <p:cNvSpPr/>
          <p:nvPr/>
        </p:nvSpPr>
        <p:spPr>
          <a:xfrm>
            <a:off x="4850606" y="3937546"/>
            <a:ext cx="285750" cy="285750"/>
          </a:xfrm>
          <a:prstGeom prst="rect">
            <a:avLst/>
          </a:prstGeom>
          <a:solidFill>
            <a:srgbClr val="4A90A4"/>
          </a:solidFill>
          <a:ln/>
        </p:spPr>
      </p:sp>
      <p:pic>
        <p:nvPicPr>
          <p:cNvPr id="40" name="Image 3" descr="preencoded.png">    </p:cNvPr>
          <p:cNvPicPr>
            <a:picLocks noChangeAspect="1"/>
          </p:cNvPicPr>
          <p:nvPr/>
        </p:nvPicPr>
        <p:blipFill>
          <a:blip r:embed="rId4"/>
          <a:stretch>
            <a:fillRect/>
          </a:stretch>
        </p:blipFill>
        <p:spPr>
          <a:xfrm>
            <a:off x="4936331" y="4023271"/>
            <a:ext cx="114300" cy="114300"/>
          </a:xfrm>
          <a:prstGeom prst="rect">
            <a:avLst/>
          </a:prstGeom>
        </p:spPr>
      </p:pic>
      <p:sp>
        <p:nvSpPr>
          <p:cNvPr id="41" name="Text 35"/>
          <p:cNvSpPr/>
          <p:nvPr/>
        </p:nvSpPr>
        <p:spPr>
          <a:xfrm>
            <a:off x="5243513" y="3887539"/>
            <a:ext cx="3579019" cy="192881"/>
          </a:xfrm>
          <a:prstGeom prst="rect">
            <a:avLst/>
          </a:prstGeom>
          <a:noFill/>
          <a:ln/>
        </p:spPr>
        <p:txBody>
          <a:bodyPr wrap="square" lIns="0" tIns="0" rIns="0" bIns="0" rtlCol="0" anchor="ctr">
            <a:spAutoFit/>
          </a:bodyPr>
          <a:lstStyle/>
          <a:p>
            <a:pPr indent="0" marL="0">
              <a:buNone/>
            </a:pPr>
            <a:r>
              <a:rPr lang="en-US" sz="1013" b="1" dirty="0">
                <a:solidFill>
                  <a:srgbClr val="333333"/>
                </a:solidFill>
                <a:latin typeface="Arial" pitchFamily="34" charset="0"/>
                <a:ea typeface="Arial" pitchFamily="34" charset="-122"/>
                <a:cs typeface="Arial" pitchFamily="34" charset="-120"/>
              </a:rPr>
              <a:t>Clear Objectives</a:t>
            </a:r>
            <a:endParaRPr lang="en-US" sz="1013" dirty="0"/>
          </a:p>
        </p:txBody>
      </p:sp>
      <p:sp>
        <p:nvSpPr>
          <p:cNvPr id="42" name="Text 36"/>
          <p:cNvSpPr/>
          <p:nvPr/>
        </p:nvSpPr>
        <p:spPr>
          <a:xfrm>
            <a:off x="5243513" y="4101852"/>
            <a:ext cx="3579019" cy="171450"/>
          </a:xfrm>
          <a:prstGeom prst="rect">
            <a:avLst/>
          </a:prstGeom>
          <a:noFill/>
          <a:ln/>
        </p:spPr>
        <p:txBody>
          <a:bodyPr wrap="square" lIns="0" tIns="0" rIns="0" bIns="0" rtlCol="0" anchor="ctr">
            <a:spAutoFit/>
          </a:bodyPr>
          <a:lstStyle/>
          <a:p>
            <a:pPr indent="0" marL="0">
              <a:buNone/>
            </a:pPr>
            <a:r>
              <a:rPr lang="en-US" sz="900" dirty="0">
                <a:solidFill>
                  <a:srgbClr val="333333"/>
                </a:solidFill>
                <a:latin typeface="Arial" pitchFamily="34" charset="0"/>
                <a:ea typeface="Arial" pitchFamily="34" charset="-122"/>
                <a:cs typeface="Arial" pitchFamily="34" charset="-120"/>
              </a:rPr>
              <a:t>Explicit commercial and policy goals with performance metrics</a:t>
            </a:r>
            <a:endParaRPr lang="en-US" sz="900" dirty="0"/>
          </a:p>
        </p:txBody>
      </p:sp>
      <p:sp>
        <p:nvSpPr>
          <p:cNvPr id="43" name="Shape 37"/>
          <p:cNvSpPr/>
          <p:nvPr/>
        </p:nvSpPr>
        <p:spPr>
          <a:xfrm>
            <a:off x="4743450" y="4444752"/>
            <a:ext cx="4114800" cy="557213"/>
          </a:xfrm>
          <a:prstGeom prst="rect">
            <a:avLst/>
          </a:prstGeom>
          <a:solidFill>
            <a:srgbClr val="FFFFFF"/>
          </a:solidFill>
          <a:ln/>
        </p:spPr>
      </p:sp>
      <p:sp>
        <p:nvSpPr>
          <p:cNvPr id="44" name="Shape 38"/>
          <p:cNvSpPr/>
          <p:nvPr/>
        </p:nvSpPr>
        <p:spPr>
          <a:xfrm>
            <a:off x="4850606" y="4580483"/>
            <a:ext cx="285750" cy="285750"/>
          </a:xfrm>
          <a:prstGeom prst="rect">
            <a:avLst/>
          </a:prstGeom>
          <a:solidFill>
            <a:srgbClr val="4A90A4"/>
          </a:solidFill>
          <a:ln/>
        </p:spPr>
      </p:sp>
      <p:pic>
        <p:nvPicPr>
          <p:cNvPr id="45" name="Image 4" descr="preencoded.png">    </p:cNvPr>
          <p:cNvPicPr>
            <a:picLocks noChangeAspect="1"/>
          </p:cNvPicPr>
          <p:nvPr/>
        </p:nvPicPr>
        <p:blipFill>
          <a:blip r:embed="rId5"/>
          <a:stretch>
            <a:fillRect/>
          </a:stretch>
        </p:blipFill>
        <p:spPr>
          <a:xfrm>
            <a:off x="4922044" y="4666208"/>
            <a:ext cx="142875" cy="114300"/>
          </a:xfrm>
          <a:prstGeom prst="rect">
            <a:avLst/>
          </a:prstGeom>
        </p:spPr>
      </p:pic>
      <p:sp>
        <p:nvSpPr>
          <p:cNvPr id="46" name="Text 39"/>
          <p:cNvSpPr/>
          <p:nvPr/>
        </p:nvSpPr>
        <p:spPr>
          <a:xfrm>
            <a:off x="5243513" y="4530477"/>
            <a:ext cx="3579019" cy="192881"/>
          </a:xfrm>
          <a:prstGeom prst="rect">
            <a:avLst/>
          </a:prstGeom>
          <a:noFill/>
          <a:ln/>
        </p:spPr>
        <p:txBody>
          <a:bodyPr wrap="square" lIns="0" tIns="0" rIns="0" bIns="0" rtlCol="0" anchor="ctr">
            <a:spAutoFit/>
          </a:bodyPr>
          <a:lstStyle/>
          <a:p>
            <a:pPr indent="0" marL="0">
              <a:buNone/>
            </a:pPr>
            <a:r>
              <a:rPr lang="en-US" sz="1013" b="1" dirty="0">
                <a:solidFill>
                  <a:srgbClr val="333333"/>
                </a:solidFill>
                <a:latin typeface="Arial" pitchFamily="34" charset="0"/>
                <a:ea typeface="Arial" pitchFamily="34" charset="-122"/>
                <a:cs typeface="Arial" pitchFamily="34" charset="-120"/>
              </a:rPr>
              <a:t>Professional Management</a:t>
            </a:r>
            <a:endParaRPr lang="en-US" sz="1013" dirty="0"/>
          </a:p>
        </p:txBody>
      </p:sp>
      <p:sp>
        <p:nvSpPr>
          <p:cNvPr id="47" name="Text 40"/>
          <p:cNvSpPr/>
          <p:nvPr/>
        </p:nvSpPr>
        <p:spPr>
          <a:xfrm>
            <a:off x="5243513" y="4744789"/>
            <a:ext cx="3579019" cy="171450"/>
          </a:xfrm>
          <a:prstGeom prst="rect">
            <a:avLst/>
          </a:prstGeom>
          <a:noFill/>
          <a:ln/>
        </p:spPr>
        <p:txBody>
          <a:bodyPr wrap="square" lIns="0" tIns="0" rIns="0" bIns="0" rtlCol="0" anchor="ctr">
            <a:spAutoFit/>
          </a:bodyPr>
          <a:lstStyle/>
          <a:p>
            <a:pPr indent="0" marL="0">
              <a:buNone/>
            </a:pPr>
            <a:r>
              <a:rPr lang="en-US" sz="900" dirty="0">
                <a:solidFill>
                  <a:srgbClr val="333333"/>
                </a:solidFill>
                <a:latin typeface="Arial" pitchFamily="34" charset="0"/>
                <a:ea typeface="Arial" pitchFamily="34" charset="-122"/>
                <a:cs typeface="Arial" pitchFamily="34" charset="-120"/>
              </a:rPr>
              <a:t>Merit-based selection and performance incentives</a:t>
            </a:r>
            <a:endParaRPr lang="en-US" sz="900" dirty="0"/>
          </a:p>
        </p:txBody>
      </p:sp>
      <p:sp>
        <p:nvSpPr>
          <p:cNvPr id="48" name="Shape 41"/>
          <p:cNvSpPr/>
          <p:nvPr/>
        </p:nvSpPr>
        <p:spPr>
          <a:xfrm>
            <a:off x="4743450" y="5087689"/>
            <a:ext cx="4114800" cy="557213"/>
          </a:xfrm>
          <a:prstGeom prst="rect">
            <a:avLst/>
          </a:prstGeom>
          <a:solidFill>
            <a:srgbClr val="FFFFFF"/>
          </a:solidFill>
          <a:ln/>
        </p:spPr>
      </p:sp>
      <p:sp>
        <p:nvSpPr>
          <p:cNvPr id="49" name="Shape 42"/>
          <p:cNvSpPr/>
          <p:nvPr/>
        </p:nvSpPr>
        <p:spPr>
          <a:xfrm>
            <a:off x="4850606" y="5223421"/>
            <a:ext cx="285750" cy="285750"/>
          </a:xfrm>
          <a:prstGeom prst="rect">
            <a:avLst/>
          </a:prstGeom>
          <a:solidFill>
            <a:srgbClr val="4A90A4"/>
          </a:solidFill>
          <a:ln/>
        </p:spPr>
      </p:sp>
      <p:pic>
        <p:nvPicPr>
          <p:cNvPr id="50" name="Image 5" descr="preencoded.png">    </p:cNvPr>
          <p:cNvPicPr>
            <a:picLocks noChangeAspect="1"/>
          </p:cNvPicPr>
          <p:nvPr/>
        </p:nvPicPr>
        <p:blipFill>
          <a:blip r:embed="rId6"/>
          <a:stretch>
            <a:fillRect/>
          </a:stretch>
        </p:blipFill>
        <p:spPr>
          <a:xfrm>
            <a:off x="4936331" y="5309146"/>
            <a:ext cx="114300" cy="114300"/>
          </a:xfrm>
          <a:prstGeom prst="rect">
            <a:avLst/>
          </a:prstGeom>
        </p:spPr>
      </p:pic>
      <p:sp>
        <p:nvSpPr>
          <p:cNvPr id="51" name="Text 43"/>
          <p:cNvSpPr/>
          <p:nvPr/>
        </p:nvSpPr>
        <p:spPr>
          <a:xfrm>
            <a:off x="5243513" y="5173414"/>
            <a:ext cx="3579019" cy="192881"/>
          </a:xfrm>
          <a:prstGeom prst="rect">
            <a:avLst/>
          </a:prstGeom>
          <a:noFill/>
          <a:ln/>
        </p:spPr>
        <p:txBody>
          <a:bodyPr wrap="square" lIns="0" tIns="0" rIns="0" bIns="0" rtlCol="0" anchor="ctr">
            <a:spAutoFit/>
          </a:bodyPr>
          <a:lstStyle/>
          <a:p>
            <a:pPr indent="0" marL="0">
              <a:buNone/>
            </a:pPr>
            <a:r>
              <a:rPr lang="en-US" sz="1013" b="1" dirty="0">
                <a:solidFill>
                  <a:srgbClr val="333333"/>
                </a:solidFill>
                <a:latin typeface="Arial" pitchFamily="34" charset="0"/>
                <a:ea typeface="Arial" pitchFamily="34" charset="-122"/>
                <a:cs typeface="Arial" pitchFamily="34" charset="-120"/>
              </a:rPr>
              <a:t>Transparency and Disclosure</a:t>
            </a:r>
            <a:endParaRPr lang="en-US" sz="1013" dirty="0"/>
          </a:p>
        </p:txBody>
      </p:sp>
      <p:sp>
        <p:nvSpPr>
          <p:cNvPr id="52" name="Text 44"/>
          <p:cNvSpPr/>
          <p:nvPr/>
        </p:nvSpPr>
        <p:spPr>
          <a:xfrm>
            <a:off x="5243513" y="5387727"/>
            <a:ext cx="3579019" cy="171450"/>
          </a:xfrm>
          <a:prstGeom prst="rect">
            <a:avLst/>
          </a:prstGeom>
          <a:noFill/>
          <a:ln/>
        </p:spPr>
        <p:txBody>
          <a:bodyPr wrap="square" lIns="0" tIns="0" rIns="0" bIns="0" rtlCol="0" anchor="ctr">
            <a:spAutoFit/>
          </a:bodyPr>
          <a:lstStyle/>
          <a:p>
            <a:pPr indent="0" marL="0">
              <a:buNone/>
            </a:pPr>
            <a:r>
              <a:rPr lang="en-US" sz="900" dirty="0">
                <a:solidFill>
                  <a:srgbClr val="333333"/>
                </a:solidFill>
                <a:latin typeface="Arial" pitchFamily="34" charset="0"/>
                <a:ea typeface="Arial" pitchFamily="34" charset="-122"/>
                <a:cs typeface="Arial" pitchFamily="34" charset="-120"/>
              </a:rPr>
              <a:t>Financial reporting and accountability mechanisms</a:t>
            </a:r>
            <a:endParaRPr lang="en-US" sz="9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9144000" cy="6186488"/>
          </a:xfrm>
          <a:prstGeom prst="rect">
            <a:avLst/>
          </a:prstGeom>
        </p:spPr>
      </p:pic>
      <p:sp>
        <p:nvSpPr>
          <p:cNvPr id="3" name="Text 0"/>
          <p:cNvSpPr/>
          <p:nvPr/>
        </p:nvSpPr>
        <p:spPr>
          <a:xfrm>
            <a:off x="285750" y="285750"/>
            <a:ext cx="8643938" cy="385763"/>
          </a:xfrm>
          <a:prstGeom prst="rect">
            <a:avLst/>
          </a:prstGeom>
          <a:noFill/>
          <a:ln/>
        </p:spPr>
        <p:txBody>
          <a:bodyPr wrap="square" lIns="0" tIns="0" rIns="0" bIns="0" rtlCol="0" anchor="ctr">
            <a:spAutoFit/>
          </a:bodyPr>
          <a:lstStyle/>
          <a:p>
            <a:pPr indent="0" marL="0">
              <a:buNone/>
            </a:pPr>
            <a:r>
              <a:rPr lang="en-US" sz="2025" b="1" dirty="0">
                <a:solidFill>
                  <a:srgbClr val="2E5984"/>
                </a:solidFill>
                <a:latin typeface="Arial" pitchFamily="34" charset="0"/>
                <a:ea typeface="Arial" pitchFamily="34" charset="-122"/>
                <a:cs typeface="Arial" pitchFamily="34" charset="-120"/>
              </a:rPr>
              <a:t>SOE Employment and Social Functions</a:t>
            </a:r>
            <a:endParaRPr lang="en-US" sz="2025" dirty="0"/>
          </a:p>
        </p:txBody>
      </p:sp>
      <p:sp>
        <p:nvSpPr>
          <p:cNvPr id="4" name="Text 1"/>
          <p:cNvSpPr/>
          <p:nvPr/>
        </p:nvSpPr>
        <p:spPr>
          <a:xfrm>
            <a:off x="285750" y="885825"/>
            <a:ext cx="4186238" cy="257175"/>
          </a:xfrm>
          <a:prstGeom prst="rect">
            <a:avLst/>
          </a:prstGeom>
          <a:noFill/>
          <a:ln/>
        </p:spPr>
        <p:txBody>
          <a:bodyPr wrap="square" lIns="0" tIns="0" rIns="0" bIns="0" rtlCol="0" anchor="ctr">
            <a:spAutoFit/>
          </a:bodyPr>
          <a:lstStyle/>
          <a:p>
            <a:pPr indent="0" marL="0">
              <a:buNone/>
            </a:pPr>
            <a:r>
              <a:rPr lang="en-US" sz="1350" b="1" dirty="0">
                <a:solidFill>
                  <a:srgbClr val="4A90A4"/>
                </a:solidFill>
                <a:latin typeface="Arial" pitchFamily="34" charset="0"/>
                <a:ea typeface="Arial" pitchFamily="34" charset="-122"/>
                <a:cs typeface="Arial" pitchFamily="34" charset="-120"/>
              </a:rPr>
              <a:t>Job Security and Social Stability</a:t>
            </a:r>
            <a:endParaRPr lang="en-US" sz="1350" dirty="0"/>
          </a:p>
        </p:txBody>
      </p:sp>
      <p:sp>
        <p:nvSpPr>
          <p:cNvPr id="5" name="Text 2"/>
          <p:cNvSpPr/>
          <p:nvPr/>
        </p:nvSpPr>
        <p:spPr>
          <a:xfrm>
            <a:off x="285750" y="1225153"/>
            <a:ext cx="1536213" cy="142875"/>
          </a:xfrm>
          <a:prstGeom prst="rect">
            <a:avLst/>
          </a:prstGeom>
          <a:noFill/>
          <a:ln/>
        </p:spPr>
        <p:txBody>
          <a:bodyPr wrap="square" lIns="0" tIns="0" rIns="0" bIns="0" rtlCol="0" anchor="ctr">
            <a:spAutoFit/>
          </a:bodyPr>
          <a:lstStyle/>
          <a:p>
            <a:pPr algn="l" indent="0" marL="0">
              <a:buNone/>
            </a:pPr>
            <a:r>
              <a:rPr lang="en-US" sz="1013" b="1" dirty="0">
                <a:solidFill>
                  <a:srgbClr val="333333"/>
                </a:solidFill>
                <a:latin typeface="Arial" pitchFamily="34" charset="0"/>
                <a:ea typeface="Arial" pitchFamily="34" charset="-122"/>
                <a:cs typeface="Arial" pitchFamily="34" charset="-120"/>
              </a:rPr>
              <a:t>Employment guarantee:</a:t>
            </a:r>
            <a:endParaRPr lang="en-US" sz="1013" dirty="0"/>
          </a:p>
        </p:txBody>
      </p:sp>
      <p:sp>
        <p:nvSpPr>
          <p:cNvPr id="6" name="Text 3"/>
          <p:cNvSpPr/>
          <p:nvPr/>
        </p:nvSpPr>
        <p:spPr>
          <a:xfrm>
            <a:off x="1750526" y="1225153"/>
            <a:ext cx="2271071" cy="142875"/>
          </a:xfrm>
          <a:prstGeom prst="rect">
            <a:avLst/>
          </a:prstGeom>
          <a:noFill/>
          <a:ln/>
        </p:spPr>
        <p:txBody>
          <a:bodyPr wrap="square" lIns="0" tIns="0" rIns="0" bIns="0" rtlCol="0" anchor="ctr">
            <a:spAutoFit/>
          </a:bodyPr>
          <a:lstStyle/>
          <a:p>
            <a:pPr algn="l" indent="0" marL="0">
              <a:buNone/>
            </a:pPr>
            <a:r>
              <a:rPr lang="en-US" sz="1013" dirty="0">
                <a:solidFill>
                  <a:srgbClr val="333333"/>
                </a:solidFill>
                <a:latin typeface="Arial" pitchFamily="34" charset="0"/>
                <a:ea typeface="Arial" pitchFamily="34" charset="-122"/>
                <a:cs typeface="Arial" pitchFamily="34" charset="-120"/>
              </a:rPr>
              <a:t>Traditional "iron rice bowl" job security</a:t>
            </a:r>
            <a:endParaRPr lang="en-US" sz="1013" dirty="0"/>
          </a:p>
        </p:txBody>
      </p:sp>
      <p:sp>
        <p:nvSpPr>
          <p:cNvPr id="7" name="Text 4"/>
          <p:cNvSpPr/>
          <p:nvPr/>
        </p:nvSpPr>
        <p:spPr>
          <a:xfrm>
            <a:off x="285750" y="1449456"/>
            <a:ext cx="1336160" cy="142875"/>
          </a:xfrm>
          <a:prstGeom prst="rect">
            <a:avLst/>
          </a:prstGeom>
          <a:noFill/>
          <a:ln/>
        </p:spPr>
        <p:txBody>
          <a:bodyPr wrap="square" lIns="0" tIns="0" rIns="0" bIns="0" rtlCol="0" anchor="ctr">
            <a:spAutoFit/>
          </a:bodyPr>
          <a:lstStyle/>
          <a:p>
            <a:pPr algn="l" indent="0" marL="0">
              <a:buNone/>
            </a:pPr>
            <a:r>
              <a:rPr lang="en-US" sz="1013" b="1" dirty="0">
                <a:solidFill>
                  <a:srgbClr val="333333"/>
                </a:solidFill>
                <a:latin typeface="Arial" pitchFamily="34" charset="0"/>
                <a:ea typeface="Arial" pitchFamily="34" charset="-122"/>
                <a:cs typeface="Arial" pitchFamily="34" charset="-120"/>
              </a:rPr>
              <a:t>Political importance:</a:t>
            </a:r>
            <a:endParaRPr lang="en-US" sz="1013" dirty="0"/>
          </a:p>
        </p:txBody>
      </p:sp>
      <p:sp>
        <p:nvSpPr>
          <p:cNvPr id="8" name="Text 5"/>
          <p:cNvSpPr/>
          <p:nvPr/>
        </p:nvSpPr>
        <p:spPr>
          <a:xfrm>
            <a:off x="1550473" y="1449456"/>
            <a:ext cx="2022435" cy="142875"/>
          </a:xfrm>
          <a:prstGeom prst="rect">
            <a:avLst/>
          </a:prstGeom>
          <a:noFill/>
          <a:ln/>
        </p:spPr>
        <p:txBody>
          <a:bodyPr wrap="square" lIns="0" tIns="0" rIns="0" bIns="0" rtlCol="0" anchor="ctr">
            <a:spAutoFit/>
          </a:bodyPr>
          <a:lstStyle/>
          <a:p>
            <a:pPr algn="l" indent="0" marL="0">
              <a:buNone/>
            </a:pPr>
            <a:r>
              <a:rPr lang="en-US" sz="1013" dirty="0">
                <a:solidFill>
                  <a:srgbClr val="333333"/>
                </a:solidFill>
                <a:latin typeface="Arial" pitchFamily="34" charset="0"/>
                <a:ea typeface="Arial" pitchFamily="34" charset="-122"/>
                <a:cs typeface="Arial" pitchFamily="34" charset="-120"/>
              </a:rPr>
              <a:t>SOE workers as key constituency</a:t>
            </a:r>
            <a:endParaRPr lang="en-US" sz="1013" dirty="0"/>
          </a:p>
        </p:txBody>
      </p:sp>
      <p:sp>
        <p:nvSpPr>
          <p:cNvPr id="9" name="Text 6"/>
          <p:cNvSpPr/>
          <p:nvPr/>
        </p:nvSpPr>
        <p:spPr>
          <a:xfrm>
            <a:off x="285750" y="1673758"/>
            <a:ext cx="1264779" cy="142875"/>
          </a:xfrm>
          <a:prstGeom prst="rect">
            <a:avLst/>
          </a:prstGeom>
          <a:noFill/>
          <a:ln/>
        </p:spPr>
        <p:txBody>
          <a:bodyPr wrap="none" lIns="0" tIns="0" rIns="0" bIns="0" rtlCol="0" anchor="ctr">
            <a:spAutoFit/>
          </a:bodyPr>
          <a:lstStyle/>
          <a:p>
            <a:pPr algn="l" indent="0" marL="0">
              <a:buNone/>
            </a:pPr>
            <a:r>
              <a:rPr lang="en-US" sz="1013" b="1" dirty="0">
                <a:solidFill>
                  <a:srgbClr val="333333"/>
                </a:solidFill>
                <a:latin typeface="Arial" pitchFamily="34" charset="0"/>
                <a:ea typeface="Arial" pitchFamily="34" charset="-122"/>
                <a:cs typeface="Arial" pitchFamily="34" charset="-120"/>
              </a:rPr>
              <a:t>Reform challenges:</a:t>
            </a:r>
            <a:endParaRPr lang="en-US" sz="1013" dirty="0"/>
          </a:p>
        </p:txBody>
      </p:sp>
      <p:sp>
        <p:nvSpPr>
          <p:cNvPr id="10" name="Text 7"/>
          <p:cNvSpPr/>
          <p:nvPr/>
        </p:nvSpPr>
        <p:spPr>
          <a:xfrm>
            <a:off x="1479091" y="1673758"/>
            <a:ext cx="2334723" cy="142875"/>
          </a:xfrm>
          <a:prstGeom prst="rect">
            <a:avLst/>
          </a:prstGeom>
          <a:noFill/>
          <a:ln/>
        </p:spPr>
        <p:txBody>
          <a:bodyPr wrap="square" lIns="0" tIns="0" rIns="0" bIns="0" rtlCol="0" anchor="ctr">
            <a:spAutoFit/>
          </a:bodyPr>
          <a:lstStyle/>
          <a:p>
            <a:pPr algn="l" indent="0" marL="0">
              <a:buNone/>
            </a:pPr>
            <a:r>
              <a:rPr lang="en-US" sz="1013" dirty="0">
                <a:solidFill>
                  <a:srgbClr val="333333"/>
                </a:solidFill>
                <a:latin typeface="Arial" pitchFamily="34" charset="0"/>
                <a:ea typeface="Arial" pitchFamily="34" charset="-122"/>
                <a:cs typeface="Arial" pitchFamily="34" charset="-120"/>
              </a:rPr>
              <a:t>Balancing efficiency with social stability</a:t>
            </a:r>
            <a:endParaRPr lang="en-US" sz="1013" dirty="0"/>
          </a:p>
        </p:txBody>
      </p:sp>
      <p:sp>
        <p:nvSpPr>
          <p:cNvPr id="11" name="Text 8"/>
          <p:cNvSpPr/>
          <p:nvPr/>
        </p:nvSpPr>
        <p:spPr>
          <a:xfrm>
            <a:off x="285750" y="1898061"/>
            <a:ext cx="1107421" cy="142875"/>
          </a:xfrm>
          <a:prstGeom prst="rect">
            <a:avLst/>
          </a:prstGeom>
          <a:noFill/>
          <a:ln/>
        </p:spPr>
        <p:txBody>
          <a:bodyPr wrap="none" lIns="0" tIns="0" rIns="0" bIns="0" rtlCol="0" anchor="ctr">
            <a:spAutoFit/>
          </a:bodyPr>
          <a:lstStyle/>
          <a:p>
            <a:pPr algn="l" indent="0" marL="0">
              <a:buNone/>
            </a:pPr>
            <a:r>
              <a:rPr lang="en-US" sz="1013" b="1" dirty="0">
                <a:solidFill>
                  <a:srgbClr val="333333"/>
                </a:solidFill>
                <a:latin typeface="Arial" pitchFamily="34" charset="0"/>
                <a:ea typeface="Arial" pitchFamily="34" charset="-122"/>
                <a:cs typeface="Arial" pitchFamily="34" charset="-120"/>
              </a:rPr>
              <a:t>Regional impact:</a:t>
            </a:r>
            <a:endParaRPr lang="en-US" sz="1013" dirty="0"/>
          </a:p>
        </p:txBody>
      </p:sp>
      <p:sp>
        <p:nvSpPr>
          <p:cNvPr id="12" name="Text 9"/>
          <p:cNvSpPr/>
          <p:nvPr/>
        </p:nvSpPr>
        <p:spPr>
          <a:xfrm>
            <a:off x="1321733" y="1898061"/>
            <a:ext cx="2601692" cy="142875"/>
          </a:xfrm>
          <a:prstGeom prst="rect">
            <a:avLst/>
          </a:prstGeom>
          <a:noFill/>
          <a:ln/>
        </p:spPr>
        <p:txBody>
          <a:bodyPr wrap="square" lIns="0" tIns="0" rIns="0" bIns="0" rtlCol="0" anchor="ctr">
            <a:spAutoFit/>
          </a:bodyPr>
          <a:lstStyle/>
          <a:p>
            <a:pPr algn="l" indent="0" marL="0">
              <a:buNone/>
            </a:pPr>
            <a:r>
              <a:rPr lang="en-US" sz="1013" dirty="0">
                <a:solidFill>
                  <a:srgbClr val="333333"/>
                </a:solidFill>
                <a:latin typeface="Arial" pitchFamily="34" charset="0"/>
                <a:ea typeface="Arial" pitchFamily="34" charset="-122"/>
                <a:cs typeface="Arial" pitchFamily="34" charset="-120"/>
              </a:rPr>
              <a:t>SOEs as anchors in less-developed regions</a:t>
            </a:r>
            <a:endParaRPr lang="en-US" sz="1013" dirty="0"/>
          </a:p>
        </p:txBody>
      </p:sp>
      <p:pic>
        <p:nvPicPr>
          <p:cNvPr id="13" name="Image 1" descr="preencoded.png">    </p:cNvPr>
          <p:cNvPicPr>
            <a:picLocks noChangeAspect="1"/>
          </p:cNvPicPr>
          <p:nvPr/>
        </p:nvPicPr>
        <p:blipFill>
          <a:blip r:embed="rId2"/>
          <a:stretch>
            <a:fillRect/>
          </a:stretch>
        </p:blipFill>
        <p:spPr>
          <a:xfrm>
            <a:off x="285750" y="2161654"/>
            <a:ext cx="4114800" cy="2000250"/>
          </a:xfrm>
          <a:prstGeom prst="rect">
            <a:avLst/>
          </a:prstGeom>
        </p:spPr>
      </p:pic>
      <p:sp>
        <p:nvSpPr>
          <p:cNvPr id="14" name="Text 10"/>
          <p:cNvSpPr/>
          <p:nvPr/>
        </p:nvSpPr>
        <p:spPr>
          <a:xfrm>
            <a:off x="285750" y="4269060"/>
            <a:ext cx="4186238" cy="257175"/>
          </a:xfrm>
          <a:prstGeom prst="rect">
            <a:avLst/>
          </a:prstGeom>
          <a:noFill/>
          <a:ln/>
        </p:spPr>
        <p:txBody>
          <a:bodyPr wrap="square" lIns="0" tIns="0" rIns="0" bIns="0" rtlCol="0" anchor="ctr">
            <a:spAutoFit/>
          </a:bodyPr>
          <a:lstStyle/>
          <a:p>
            <a:pPr indent="0" marL="0">
              <a:buNone/>
            </a:pPr>
            <a:r>
              <a:rPr lang="en-US" sz="1350" b="1" dirty="0">
                <a:solidFill>
                  <a:srgbClr val="4A90A4"/>
                </a:solidFill>
                <a:latin typeface="Arial" pitchFamily="34" charset="0"/>
                <a:ea typeface="Arial" pitchFamily="34" charset="-122"/>
                <a:cs typeface="Arial" pitchFamily="34" charset="-120"/>
              </a:rPr>
              <a:t>Labor Market Implications</a:t>
            </a:r>
            <a:endParaRPr lang="en-US" sz="1350" dirty="0"/>
          </a:p>
        </p:txBody>
      </p:sp>
      <p:sp>
        <p:nvSpPr>
          <p:cNvPr id="15" name="Text 11"/>
          <p:cNvSpPr/>
          <p:nvPr/>
        </p:nvSpPr>
        <p:spPr>
          <a:xfrm>
            <a:off x="285750" y="4608388"/>
            <a:ext cx="1102733" cy="142875"/>
          </a:xfrm>
          <a:prstGeom prst="rect">
            <a:avLst/>
          </a:prstGeom>
          <a:noFill/>
          <a:ln/>
        </p:spPr>
        <p:txBody>
          <a:bodyPr wrap="none" lIns="0" tIns="0" rIns="0" bIns="0" rtlCol="0" anchor="ctr">
            <a:spAutoFit/>
          </a:bodyPr>
          <a:lstStyle/>
          <a:p>
            <a:pPr algn="l" indent="0" marL="0">
              <a:buNone/>
            </a:pPr>
            <a:r>
              <a:rPr lang="en-US" sz="1013" b="1" dirty="0">
                <a:solidFill>
                  <a:srgbClr val="333333"/>
                </a:solidFill>
                <a:latin typeface="Arial" pitchFamily="34" charset="0"/>
                <a:ea typeface="Arial" pitchFamily="34" charset="-122"/>
                <a:cs typeface="Arial" pitchFamily="34" charset="-120"/>
              </a:rPr>
              <a:t>Wage premiums:</a:t>
            </a:r>
            <a:endParaRPr lang="en-US" sz="1013" dirty="0"/>
          </a:p>
        </p:txBody>
      </p:sp>
      <p:sp>
        <p:nvSpPr>
          <p:cNvPr id="16" name="Text 12"/>
          <p:cNvSpPr/>
          <p:nvPr/>
        </p:nvSpPr>
        <p:spPr>
          <a:xfrm>
            <a:off x="285750" y="4608388"/>
            <a:ext cx="4025978" cy="310028"/>
          </a:xfrm>
          <a:prstGeom prst="rect">
            <a:avLst/>
          </a:prstGeom>
          <a:noFill/>
          <a:ln/>
        </p:spPr>
        <p:txBody>
          <a:bodyPr wrap="square" lIns="0" tIns="0" rIns="0" bIns="0" rtlCol="0" anchor="ctr">
            <a:spAutoFit/>
          </a:bodyPr>
          <a:lstStyle/>
          <a:p>
            <a:pPr algn="l" indent="0" marL="0">
              <a:buNone/>
            </a:pPr>
            <a:r>
              <a:rPr lang="en-US" sz="1013" dirty="0">
                <a:solidFill>
                  <a:srgbClr val="333333"/>
                </a:solidFill>
                <a:latin typeface="Arial" pitchFamily="34" charset="0"/>
                <a:ea typeface="Arial" pitchFamily="34" charset="-122"/>
                <a:cs typeface="Arial" pitchFamily="34" charset="-120"/>
              </a:rPr>
              <a:t>SOE workers often earn 10-30% more than private sector</a:t>
            </a:r>
            <a:endParaRPr lang="en-US" sz="1013" dirty="0"/>
          </a:p>
        </p:txBody>
      </p:sp>
      <p:sp>
        <p:nvSpPr>
          <p:cNvPr id="17" name="Text 13"/>
          <p:cNvSpPr/>
          <p:nvPr/>
        </p:nvSpPr>
        <p:spPr>
          <a:xfrm>
            <a:off x="285750" y="4999844"/>
            <a:ext cx="1000125" cy="142875"/>
          </a:xfrm>
          <a:prstGeom prst="rect">
            <a:avLst/>
          </a:prstGeom>
          <a:noFill/>
          <a:ln/>
        </p:spPr>
        <p:txBody>
          <a:bodyPr wrap="none" lIns="0" tIns="0" rIns="0" bIns="0" rtlCol="0" anchor="ctr">
            <a:spAutoFit/>
          </a:bodyPr>
          <a:lstStyle/>
          <a:p>
            <a:pPr algn="l" indent="0" marL="0">
              <a:buNone/>
            </a:pPr>
            <a:r>
              <a:rPr lang="en-US" sz="1013" b="1" dirty="0">
                <a:solidFill>
                  <a:srgbClr val="333333"/>
                </a:solidFill>
                <a:latin typeface="Arial" pitchFamily="34" charset="0"/>
                <a:ea typeface="Arial" pitchFamily="34" charset="-122"/>
                <a:cs typeface="Arial" pitchFamily="34" charset="-120"/>
              </a:rPr>
              <a:t>Labor mobility:</a:t>
            </a:r>
            <a:endParaRPr lang="en-US" sz="1013" dirty="0"/>
          </a:p>
        </p:txBody>
      </p:sp>
      <p:sp>
        <p:nvSpPr>
          <p:cNvPr id="18" name="Text 14"/>
          <p:cNvSpPr/>
          <p:nvPr/>
        </p:nvSpPr>
        <p:spPr>
          <a:xfrm>
            <a:off x="1214438" y="4999844"/>
            <a:ext cx="2630072" cy="142875"/>
          </a:xfrm>
          <a:prstGeom prst="rect">
            <a:avLst/>
          </a:prstGeom>
          <a:noFill/>
          <a:ln/>
        </p:spPr>
        <p:txBody>
          <a:bodyPr wrap="square" lIns="0" tIns="0" rIns="0" bIns="0" rtlCol="0" anchor="ctr">
            <a:spAutoFit/>
          </a:bodyPr>
          <a:lstStyle/>
          <a:p>
            <a:pPr algn="l" indent="0" marL="0">
              <a:buNone/>
            </a:pPr>
            <a:r>
              <a:rPr lang="en-US" sz="1013" dirty="0">
                <a:solidFill>
                  <a:srgbClr val="333333"/>
                </a:solidFill>
                <a:latin typeface="Arial" pitchFamily="34" charset="0"/>
                <a:ea typeface="Arial" pitchFamily="34" charset="-122"/>
                <a:cs typeface="Arial" pitchFamily="34" charset="-120"/>
              </a:rPr>
              <a:t>Lower turnover but reduced market flexibility</a:t>
            </a:r>
            <a:endParaRPr lang="en-US" sz="1013" dirty="0"/>
          </a:p>
        </p:txBody>
      </p:sp>
      <p:sp>
        <p:nvSpPr>
          <p:cNvPr id="19" name="Text 15"/>
          <p:cNvSpPr/>
          <p:nvPr/>
        </p:nvSpPr>
        <p:spPr>
          <a:xfrm>
            <a:off x="285750" y="5224146"/>
            <a:ext cx="1207573" cy="142875"/>
          </a:xfrm>
          <a:prstGeom prst="rect">
            <a:avLst/>
          </a:prstGeom>
          <a:noFill/>
          <a:ln/>
        </p:spPr>
        <p:txBody>
          <a:bodyPr wrap="none" lIns="0" tIns="0" rIns="0" bIns="0" rtlCol="0" anchor="ctr">
            <a:spAutoFit/>
          </a:bodyPr>
          <a:lstStyle/>
          <a:p>
            <a:pPr algn="l" indent="0" marL="0">
              <a:buNone/>
            </a:pPr>
            <a:r>
              <a:rPr lang="en-US" sz="1013" b="1" dirty="0">
                <a:solidFill>
                  <a:srgbClr val="333333"/>
                </a:solidFill>
                <a:latin typeface="Arial" pitchFamily="34" charset="0"/>
                <a:ea typeface="Arial" pitchFamily="34" charset="-122"/>
                <a:cs typeface="Arial" pitchFamily="34" charset="-120"/>
              </a:rPr>
              <a:t>Skill development:</a:t>
            </a:r>
            <a:endParaRPr lang="en-US" sz="1013" dirty="0"/>
          </a:p>
        </p:txBody>
      </p:sp>
      <p:sp>
        <p:nvSpPr>
          <p:cNvPr id="20" name="Text 16"/>
          <p:cNvSpPr/>
          <p:nvPr/>
        </p:nvSpPr>
        <p:spPr>
          <a:xfrm>
            <a:off x="1421885" y="5224146"/>
            <a:ext cx="2994487" cy="142875"/>
          </a:xfrm>
          <a:prstGeom prst="rect">
            <a:avLst/>
          </a:prstGeom>
          <a:noFill/>
          <a:ln/>
        </p:spPr>
        <p:txBody>
          <a:bodyPr wrap="square" lIns="0" tIns="0" rIns="0" bIns="0" rtlCol="0" anchor="ctr">
            <a:spAutoFit/>
          </a:bodyPr>
          <a:lstStyle/>
          <a:p>
            <a:pPr algn="l" indent="0" marL="0">
              <a:buNone/>
            </a:pPr>
            <a:r>
              <a:rPr lang="en-US" sz="1013" dirty="0">
                <a:solidFill>
                  <a:srgbClr val="333333"/>
                </a:solidFill>
                <a:latin typeface="Arial" pitchFamily="34" charset="0"/>
                <a:ea typeface="Arial" pitchFamily="34" charset="-122"/>
                <a:cs typeface="Arial" pitchFamily="34" charset="-120"/>
              </a:rPr>
              <a:t>Training investments but potential skill mismatches</a:t>
            </a:r>
            <a:endParaRPr lang="en-US" sz="1013" dirty="0"/>
          </a:p>
        </p:txBody>
      </p:sp>
      <p:sp>
        <p:nvSpPr>
          <p:cNvPr id="21" name="Text 17"/>
          <p:cNvSpPr/>
          <p:nvPr/>
        </p:nvSpPr>
        <p:spPr>
          <a:xfrm>
            <a:off x="285750" y="5448449"/>
            <a:ext cx="1636337" cy="142875"/>
          </a:xfrm>
          <a:prstGeom prst="rect">
            <a:avLst/>
          </a:prstGeom>
          <a:noFill/>
          <a:ln/>
        </p:spPr>
        <p:txBody>
          <a:bodyPr wrap="square" lIns="0" tIns="0" rIns="0" bIns="0" rtlCol="0" anchor="ctr">
            <a:spAutoFit/>
          </a:bodyPr>
          <a:lstStyle/>
          <a:p>
            <a:pPr algn="l" indent="0" marL="0">
              <a:buNone/>
            </a:pPr>
            <a:r>
              <a:rPr lang="en-US" sz="1013" b="1" dirty="0">
                <a:solidFill>
                  <a:srgbClr val="333333"/>
                </a:solidFill>
                <a:latin typeface="Arial" pitchFamily="34" charset="0"/>
                <a:ea typeface="Arial" pitchFamily="34" charset="-122"/>
                <a:cs typeface="Arial" pitchFamily="34" charset="-120"/>
              </a:rPr>
              <a:t>Demographic challenges:</a:t>
            </a:r>
            <a:endParaRPr lang="en-US" sz="1013" dirty="0"/>
          </a:p>
        </p:txBody>
      </p:sp>
      <p:sp>
        <p:nvSpPr>
          <p:cNvPr id="22" name="Text 18"/>
          <p:cNvSpPr/>
          <p:nvPr/>
        </p:nvSpPr>
        <p:spPr>
          <a:xfrm>
            <a:off x="1850650" y="5448449"/>
            <a:ext cx="2409006" cy="142875"/>
          </a:xfrm>
          <a:prstGeom prst="rect">
            <a:avLst/>
          </a:prstGeom>
          <a:noFill/>
          <a:ln/>
        </p:spPr>
        <p:txBody>
          <a:bodyPr wrap="square" lIns="0" tIns="0" rIns="0" bIns="0" rtlCol="0" anchor="ctr">
            <a:spAutoFit/>
          </a:bodyPr>
          <a:lstStyle/>
          <a:p>
            <a:pPr algn="l" indent="0" marL="0">
              <a:buNone/>
            </a:pPr>
            <a:r>
              <a:rPr lang="en-US" sz="1013" dirty="0">
                <a:solidFill>
                  <a:srgbClr val="333333"/>
                </a:solidFill>
                <a:latin typeface="Arial" pitchFamily="34" charset="0"/>
                <a:ea typeface="Arial" pitchFamily="34" charset="-122"/>
                <a:cs typeface="Arial" pitchFamily="34" charset="-120"/>
              </a:rPr>
              <a:t>Aging workforce and pension obligations</a:t>
            </a:r>
            <a:endParaRPr lang="en-US" sz="1013" dirty="0"/>
          </a:p>
        </p:txBody>
      </p:sp>
      <p:sp>
        <p:nvSpPr>
          <p:cNvPr id="23" name="Text 19"/>
          <p:cNvSpPr/>
          <p:nvPr/>
        </p:nvSpPr>
        <p:spPr>
          <a:xfrm>
            <a:off x="4743450" y="885825"/>
            <a:ext cx="4186238" cy="257175"/>
          </a:xfrm>
          <a:prstGeom prst="rect">
            <a:avLst/>
          </a:prstGeom>
          <a:noFill/>
          <a:ln/>
        </p:spPr>
        <p:txBody>
          <a:bodyPr wrap="square" lIns="0" tIns="0" rIns="0" bIns="0" rtlCol="0" anchor="ctr">
            <a:spAutoFit/>
          </a:bodyPr>
          <a:lstStyle/>
          <a:p>
            <a:pPr indent="0" marL="0">
              <a:buNone/>
            </a:pPr>
            <a:r>
              <a:rPr lang="en-US" sz="1350" b="1" dirty="0">
                <a:solidFill>
                  <a:srgbClr val="4A90A4"/>
                </a:solidFill>
                <a:latin typeface="Arial" pitchFamily="34" charset="0"/>
                <a:ea typeface="Arial" pitchFamily="34" charset="-122"/>
                <a:cs typeface="Arial" pitchFamily="34" charset="-120"/>
              </a:rPr>
              <a:t>Welfare Provision and Social Services</a:t>
            </a:r>
            <a:endParaRPr lang="en-US" sz="1350" dirty="0"/>
          </a:p>
        </p:txBody>
      </p:sp>
      <p:sp>
        <p:nvSpPr>
          <p:cNvPr id="24" name="Shape 20"/>
          <p:cNvSpPr/>
          <p:nvPr/>
        </p:nvSpPr>
        <p:spPr>
          <a:xfrm>
            <a:off x="4743450" y="1214438"/>
            <a:ext cx="4114800" cy="742950"/>
          </a:xfrm>
          <a:prstGeom prst="rect">
            <a:avLst/>
          </a:prstGeom>
          <a:solidFill>
            <a:srgbClr val="FFFFFF"/>
          </a:solidFill>
          <a:ln/>
        </p:spPr>
      </p:sp>
      <p:sp>
        <p:nvSpPr>
          <p:cNvPr id="25" name="Shape 21"/>
          <p:cNvSpPr/>
          <p:nvPr/>
        </p:nvSpPr>
        <p:spPr>
          <a:xfrm>
            <a:off x="4743450" y="1214438"/>
            <a:ext cx="28575" cy="742950"/>
          </a:xfrm>
          <a:prstGeom prst="rect">
            <a:avLst/>
          </a:prstGeom>
          <a:solidFill>
            <a:srgbClr val="4A90A4"/>
          </a:solidFill>
          <a:ln/>
        </p:spPr>
      </p:sp>
      <p:sp>
        <p:nvSpPr>
          <p:cNvPr id="26" name="Text 22"/>
          <p:cNvSpPr/>
          <p:nvPr/>
        </p:nvSpPr>
        <p:spPr>
          <a:xfrm>
            <a:off x="4850606" y="1300163"/>
            <a:ext cx="3971925" cy="192881"/>
          </a:xfrm>
          <a:prstGeom prst="rect">
            <a:avLst/>
          </a:prstGeom>
          <a:noFill/>
          <a:ln/>
        </p:spPr>
        <p:txBody>
          <a:bodyPr wrap="square" lIns="0" tIns="0" rIns="0" bIns="0" rtlCol="0" anchor="ctr">
            <a:spAutoFit/>
          </a:bodyPr>
          <a:lstStyle/>
          <a:p>
            <a:pPr indent="0" marL="0">
              <a:buNone/>
            </a:pPr>
            <a:r>
              <a:rPr lang="en-US" sz="1013" b="1" dirty="0">
                <a:solidFill>
                  <a:srgbClr val="2E5984"/>
                </a:solidFill>
                <a:latin typeface="Arial" pitchFamily="34" charset="0"/>
                <a:ea typeface="Arial" pitchFamily="34" charset="-122"/>
                <a:cs typeface="Arial" pitchFamily="34" charset="-120"/>
              </a:rPr>
              <a:t>Enterprise-Based Welfare</a:t>
            </a:r>
            <a:endParaRPr lang="en-US" sz="1013" dirty="0"/>
          </a:p>
        </p:txBody>
      </p:sp>
      <p:sp>
        <p:nvSpPr>
          <p:cNvPr id="27" name="Text 23"/>
          <p:cNvSpPr/>
          <p:nvPr/>
        </p:nvSpPr>
        <p:spPr>
          <a:xfrm>
            <a:off x="4850606" y="1528763"/>
            <a:ext cx="3971925" cy="342900"/>
          </a:xfrm>
          <a:prstGeom prst="rect">
            <a:avLst/>
          </a:prstGeom>
          <a:noFill/>
          <a:ln/>
        </p:spPr>
        <p:txBody>
          <a:bodyPr wrap="square" lIns="0" tIns="0" rIns="0" bIns="0" rtlCol="0" anchor="ctr">
            <a:spAutoFit/>
          </a:bodyPr>
          <a:lstStyle/>
          <a:p>
            <a:pPr indent="0" marL="0">
              <a:buNone/>
            </a:pPr>
            <a:r>
              <a:rPr lang="en-US" sz="900" dirty="0">
                <a:solidFill>
                  <a:srgbClr val="333333"/>
                </a:solidFill>
                <a:latin typeface="Arial" pitchFamily="34" charset="0"/>
                <a:ea typeface="Arial" pitchFamily="34" charset="-122"/>
                <a:cs typeface="Arial" pitchFamily="34" charset="-120"/>
              </a:rPr>
              <a:t>Housing, healthcare, education, and pensions provided directly by SOEs, especially in transition economies</a:t>
            </a:r>
            <a:endParaRPr lang="en-US" sz="900" dirty="0"/>
          </a:p>
        </p:txBody>
      </p:sp>
      <p:sp>
        <p:nvSpPr>
          <p:cNvPr id="28" name="Shape 24"/>
          <p:cNvSpPr/>
          <p:nvPr/>
        </p:nvSpPr>
        <p:spPr>
          <a:xfrm>
            <a:off x="4743450" y="2043113"/>
            <a:ext cx="4114800" cy="742950"/>
          </a:xfrm>
          <a:prstGeom prst="rect">
            <a:avLst/>
          </a:prstGeom>
          <a:solidFill>
            <a:srgbClr val="FFFFFF"/>
          </a:solidFill>
          <a:ln/>
        </p:spPr>
      </p:sp>
      <p:sp>
        <p:nvSpPr>
          <p:cNvPr id="29" name="Shape 25"/>
          <p:cNvSpPr/>
          <p:nvPr/>
        </p:nvSpPr>
        <p:spPr>
          <a:xfrm>
            <a:off x="4743450" y="2043113"/>
            <a:ext cx="28575" cy="742950"/>
          </a:xfrm>
          <a:prstGeom prst="rect">
            <a:avLst/>
          </a:prstGeom>
          <a:solidFill>
            <a:srgbClr val="4A90A4"/>
          </a:solidFill>
          <a:ln/>
        </p:spPr>
      </p:sp>
      <p:sp>
        <p:nvSpPr>
          <p:cNvPr id="30" name="Text 26"/>
          <p:cNvSpPr/>
          <p:nvPr/>
        </p:nvSpPr>
        <p:spPr>
          <a:xfrm>
            <a:off x="4850606" y="2128838"/>
            <a:ext cx="3971925" cy="192881"/>
          </a:xfrm>
          <a:prstGeom prst="rect">
            <a:avLst/>
          </a:prstGeom>
          <a:noFill/>
          <a:ln/>
        </p:spPr>
        <p:txBody>
          <a:bodyPr wrap="square" lIns="0" tIns="0" rIns="0" bIns="0" rtlCol="0" anchor="ctr">
            <a:spAutoFit/>
          </a:bodyPr>
          <a:lstStyle/>
          <a:p>
            <a:pPr indent="0" marL="0">
              <a:buNone/>
            </a:pPr>
            <a:r>
              <a:rPr lang="en-US" sz="1013" b="1" dirty="0">
                <a:solidFill>
                  <a:srgbClr val="2E5984"/>
                </a:solidFill>
                <a:latin typeface="Arial" pitchFamily="34" charset="0"/>
                <a:ea typeface="Arial" pitchFamily="34" charset="-122"/>
                <a:cs typeface="Arial" pitchFamily="34" charset="-120"/>
              </a:rPr>
              <a:t>Universal Service Obligations</a:t>
            </a:r>
            <a:endParaRPr lang="en-US" sz="1013" dirty="0"/>
          </a:p>
        </p:txBody>
      </p:sp>
      <p:sp>
        <p:nvSpPr>
          <p:cNvPr id="31" name="Text 27"/>
          <p:cNvSpPr/>
          <p:nvPr/>
        </p:nvSpPr>
        <p:spPr>
          <a:xfrm>
            <a:off x="4850606" y="2357438"/>
            <a:ext cx="3971925" cy="342900"/>
          </a:xfrm>
          <a:prstGeom prst="rect">
            <a:avLst/>
          </a:prstGeom>
          <a:noFill/>
          <a:ln/>
        </p:spPr>
        <p:txBody>
          <a:bodyPr wrap="square" lIns="0" tIns="0" rIns="0" bIns="0" rtlCol="0" anchor="ctr">
            <a:spAutoFit/>
          </a:bodyPr>
          <a:lstStyle/>
          <a:p>
            <a:pPr indent="0" marL="0">
              <a:buNone/>
            </a:pPr>
            <a:r>
              <a:rPr lang="en-US" sz="900" dirty="0">
                <a:solidFill>
                  <a:srgbClr val="333333"/>
                </a:solidFill>
                <a:latin typeface="Arial" pitchFamily="34" charset="0"/>
                <a:ea typeface="Arial" pitchFamily="34" charset="-122"/>
                <a:cs typeface="Arial" pitchFamily="34" charset="-120"/>
              </a:rPr>
              <a:t>Ensuring access to essential services in unprofitable areas (rural electrification, postal service, telecommunications)</a:t>
            </a:r>
            <a:endParaRPr lang="en-US" sz="900" dirty="0"/>
          </a:p>
        </p:txBody>
      </p:sp>
      <p:sp>
        <p:nvSpPr>
          <p:cNvPr id="32" name="Shape 28"/>
          <p:cNvSpPr/>
          <p:nvPr/>
        </p:nvSpPr>
        <p:spPr>
          <a:xfrm>
            <a:off x="4743450" y="2871788"/>
            <a:ext cx="4114800" cy="742950"/>
          </a:xfrm>
          <a:prstGeom prst="rect">
            <a:avLst/>
          </a:prstGeom>
          <a:solidFill>
            <a:srgbClr val="FFFFFF"/>
          </a:solidFill>
          <a:ln/>
        </p:spPr>
      </p:sp>
      <p:sp>
        <p:nvSpPr>
          <p:cNvPr id="33" name="Shape 29"/>
          <p:cNvSpPr/>
          <p:nvPr/>
        </p:nvSpPr>
        <p:spPr>
          <a:xfrm>
            <a:off x="4743450" y="2871788"/>
            <a:ext cx="28575" cy="742950"/>
          </a:xfrm>
          <a:prstGeom prst="rect">
            <a:avLst/>
          </a:prstGeom>
          <a:solidFill>
            <a:srgbClr val="4A90A4"/>
          </a:solidFill>
          <a:ln/>
        </p:spPr>
      </p:sp>
      <p:sp>
        <p:nvSpPr>
          <p:cNvPr id="34" name="Text 30"/>
          <p:cNvSpPr/>
          <p:nvPr/>
        </p:nvSpPr>
        <p:spPr>
          <a:xfrm>
            <a:off x="4850606" y="2957513"/>
            <a:ext cx="3971925" cy="192881"/>
          </a:xfrm>
          <a:prstGeom prst="rect">
            <a:avLst/>
          </a:prstGeom>
          <a:noFill/>
          <a:ln/>
        </p:spPr>
        <p:txBody>
          <a:bodyPr wrap="square" lIns="0" tIns="0" rIns="0" bIns="0" rtlCol="0" anchor="ctr">
            <a:spAutoFit/>
          </a:bodyPr>
          <a:lstStyle/>
          <a:p>
            <a:pPr indent="0" marL="0">
              <a:buNone/>
            </a:pPr>
            <a:r>
              <a:rPr lang="en-US" sz="1013" b="1" dirty="0">
                <a:solidFill>
                  <a:srgbClr val="2E5984"/>
                </a:solidFill>
                <a:latin typeface="Arial" pitchFamily="34" charset="0"/>
                <a:ea typeface="Arial" pitchFamily="34" charset="-122"/>
                <a:cs typeface="Arial" pitchFamily="34" charset="-120"/>
              </a:rPr>
              <a:t>Price Controls and Subsidies</a:t>
            </a:r>
            <a:endParaRPr lang="en-US" sz="1013" dirty="0"/>
          </a:p>
        </p:txBody>
      </p:sp>
      <p:sp>
        <p:nvSpPr>
          <p:cNvPr id="35" name="Text 31"/>
          <p:cNvSpPr/>
          <p:nvPr/>
        </p:nvSpPr>
        <p:spPr>
          <a:xfrm>
            <a:off x="4850606" y="3186113"/>
            <a:ext cx="3971925" cy="342900"/>
          </a:xfrm>
          <a:prstGeom prst="rect">
            <a:avLst/>
          </a:prstGeom>
          <a:noFill/>
          <a:ln/>
        </p:spPr>
        <p:txBody>
          <a:bodyPr wrap="square" lIns="0" tIns="0" rIns="0" bIns="0" rtlCol="0" anchor="ctr">
            <a:spAutoFit/>
          </a:bodyPr>
          <a:lstStyle/>
          <a:p>
            <a:pPr indent="0" marL="0">
              <a:buNone/>
            </a:pPr>
            <a:r>
              <a:rPr lang="en-US" sz="900" dirty="0">
                <a:solidFill>
                  <a:srgbClr val="333333"/>
                </a:solidFill>
                <a:latin typeface="Arial" pitchFamily="34" charset="0"/>
                <a:ea typeface="Arial" pitchFamily="34" charset="-122"/>
                <a:cs typeface="Arial" pitchFamily="34" charset="-120"/>
              </a:rPr>
              <a:t>Keeping prices below market levels for essential goods and services (energy, water, transportation)</a:t>
            </a:r>
            <a:endParaRPr lang="en-US" sz="900" dirty="0"/>
          </a:p>
        </p:txBody>
      </p:sp>
      <p:sp>
        <p:nvSpPr>
          <p:cNvPr id="36" name="Shape 32"/>
          <p:cNvSpPr/>
          <p:nvPr/>
        </p:nvSpPr>
        <p:spPr>
          <a:xfrm>
            <a:off x="4743450" y="3700463"/>
            <a:ext cx="4114800" cy="742950"/>
          </a:xfrm>
          <a:prstGeom prst="rect">
            <a:avLst/>
          </a:prstGeom>
          <a:solidFill>
            <a:srgbClr val="FFFFFF"/>
          </a:solidFill>
          <a:ln/>
        </p:spPr>
      </p:sp>
      <p:sp>
        <p:nvSpPr>
          <p:cNvPr id="37" name="Shape 33"/>
          <p:cNvSpPr/>
          <p:nvPr/>
        </p:nvSpPr>
        <p:spPr>
          <a:xfrm>
            <a:off x="4743450" y="3700463"/>
            <a:ext cx="28575" cy="742950"/>
          </a:xfrm>
          <a:prstGeom prst="rect">
            <a:avLst/>
          </a:prstGeom>
          <a:solidFill>
            <a:srgbClr val="4A90A4"/>
          </a:solidFill>
          <a:ln/>
        </p:spPr>
      </p:sp>
      <p:sp>
        <p:nvSpPr>
          <p:cNvPr id="38" name="Text 34"/>
          <p:cNvSpPr/>
          <p:nvPr/>
        </p:nvSpPr>
        <p:spPr>
          <a:xfrm>
            <a:off x="4850606" y="3786188"/>
            <a:ext cx="3971925" cy="192881"/>
          </a:xfrm>
          <a:prstGeom prst="rect">
            <a:avLst/>
          </a:prstGeom>
          <a:noFill/>
          <a:ln/>
        </p:spPr>
        <p:txBody>
          <a:bodyPr wrap="square" lIns="0" tIns="0" rIns="0" bIns="0" rtlCol="0" anchor="ctr">
            <a:spAutoFit/>
          </a:bodyPr>
          <a:lstStyle/>
          <a:p>
            <a:pPr indent="0" marL="0">
              <a:buNone/>
            </a:pPr>
            <a:r>
              <a:rPr lang="en-US" sz="1013" b="1" dirty="0">
                <a:solidFill>
                  <a:srgbClr val="2E5984"/>
                </a:solidFill>
                <a:latin typeface="Arial" pitchFamily="34" charset="0"/>
                <a:ea typeface="Arial" pitchFamily="34" charset="-122"/>
                <a:cs typeface="Arial" pitchFamily="34" charset="-120"/>
              </a:rPr>
              <a:t>Community Development</a:t>
            </a:r>
            <a:endParaRPr lang="en-US" sz="1013" dirty="0"/>
          </a:p>
        </p:txBody>
      </p:sp>
      <p:sp>
        <p:nvSpPr>
          <p:cNvPr id="39" name="Text 35"/>
          <p:cNvSpPr/>
          <p:nvPr/>
        </p:nvSpPr>
        <p:spPr>
          <a:xfrm>
            <a:off x="4850606" y="4014788"/>
            <a:ext cx="3971925" cy="342900"/>
          </a:xfrm>
          <a:prstGeom prst="rect">
            <a:avLst/>
          </a:prstGeom>
          <a:noFill/>
          <a:ln/>
        </p:spPr>
        <p:txBody>
          <a:bodyPr wrap="square" lIns="0" tIns="0" rIns="0" bIns="0" rtlCol="0" anchor="ctr">
            <a:spAutoFit/>
          </a:bodyPr>
          <a:lstStyle/>
          <a:p>
            <a:pPr indent="0" marL="0">
              <a:buNone/>
            </a:pPr>
            <a:r>
              <a:rPr lang="en-US" sz="900" dirty="0">
                <a:solidFill>
                  <a:srgbClr val="333333"/>
                </a:solidFill>
                <a:latin typeface="Arial" pitchFamily="34" charset="0"/>
                <a:ea typeface="Arial" pitchFamily="34" charset="-122"/>
                <a:cs typeface="Arial" pitchFamily="34" charset="-120"/>
              </a:rPr>
              <a:t>Supporting local infrastructure, education, and social services in communities where SOEs operate</a:t>
            </a:r>
            <a:endParaRPr lang="en-US" sz="900" dirty="0"/>
          </a:p>
        </p:txBody>
      </p:sp>
      <p:sp>
        <p:nvSpPr>
          <p:cNvPr id="40" name="Shape 36"/>
          <p:cNvSpPr/>
          <p:nvPr/>
        </p:nvSpPr>
        <p:spPr>
          <a:xfrm>
            <a:off x="4743450" y="4550569"/>
            <a:ext cx="4114800" cy="1321594"/>
          </a:xfrm>
          <a:prstGeom prst="rect">
            <a:avLst/>
          </a:prstGeom>
          <a:solidFill>
            <a:srgbClr val="7FB3D3"/>
          </a:solidFill>
          <a:ln/>
        </p:spPr>
      </p:sp>
      <p:sp>
        <p:nvSpPr>
          <p:cNvPr id="41" name="Text 37"/>
          <p:cNvSpPr/>
          <p:nvPr/>
        </p:nvSpPr>
        <p:spPr>
          <a:xfrm>
            <a:off x="4850606" y="4657725"/>
            <a:ext cx="3971925" cy="192881"/>
          </a:xfrm>
          <a:prstGeom prst="rect">
            <a:avLst/>
          </a:prstGeom>
          <a:noFill/>
          <a:ln/>
        </p:spPr>
        <p:txBody>
          <a:bodyPr wrap="square" lIns="0" tIns="0" rIns="0" bIns="0" rtlCol="0" anchor="ctr">
            <a:spAutoFit/>
          </a:bodyPr>
          <a:lstStyle/>
          <a:p>
            <a:pPr indent="0" marL="0">
              <a:buNone/>
            </a:pPr>
            <a:r>
              <a:rPr lang="en-US" sz="1013" b="1" dirty="0">
                <a:solidFill>
                  <a:srgbClr val="FFFFFF"/>
                </a:solidFill>
                <a:latin typeface="Arial" pitchFamily="34" charset="0"/>
                <a:ea typeface="Arial" pitchFamily="34" charset="-122"/>
                <a:cs typeface="Arial" pitchFamily="34" charset="-120"/>
              </a:rPr>
              <a:t>Case Study: Chinese SOE Restructuring</a:t>
            </a:r>
            <a:endParaRPr lang="en-US" sz="1013" dirty="0"/>
          </a:p>
        </p:txBody>
      </p:sp>
      <p:sp>
        <p:nvSpPr>
          <p:cNvPr id="42" name="Text 38"/>
          <p:cNvSpPr/>
          <p:nvPr/>
        </p:nvSpPr>
        <p:spPr>
          <a:xfrm>
            <a:off x="4850606" y="4907756"/>
            <a:ext cx="3971925" cy="857250"/>
          </a:xfrm>
          <a:prstGeom prst="rect">
            <a:avLst/>
          </a:prstGeom>
          <a:noFill/>
          <a:ln/>
        </p:spPr>
        <p:txBody>
          <a:bodyPr wrap="square" lIns="0" tIns="0" rIns="0" bIns="0" rtlCol="0" anchor="ctr">
            <a:spAutoFit/>
          </a:bodyPr>
          <a:lstStyle/>
          <a:p>
            <a:pPr indent="0" marL="0">
              <a:buNone/>
            </a:pPr>
            <a:r>
              <a:rPr lang="en-US" sz="900" dirty="0">
                <a:solidFill>
                  <a:srgbClr val="FFFFFF"/>
                </a:solidFill>
                <a:latin typeface="Arial" pitchFamily="34" charset="0"/>
                <a:ea typeface="Arial" pitchFamily="34" charset="-122"/>
                <a:cs typeface="Arial" pitchFamily="34" charset="-120"/>
              </a:rPr>
              <a:t>China's SOE reforms in the late 1990s led to over 40 million layoffs. To manage social impact, the government created re-employment centers, expanded unemployment insurance, and developed targeted poverty alleviation programs. Despite these efforts, the reforms created significant hardship in industrial cities and contributed to rising inequality.</a:t>
            </a:r>
            <a:endParaRPr lang="en-US" sz="9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9144000" cy="7229475"/>
          </a:xfrm>
          <a:prstGeom prst="rect">
            <a:avLst/>
          </a:prstGeom>
        </p:spPr>
      </p:pic>
      <p:sp>
        <p:nvSpPr>
          <p:cNvPr id="3" name="Text 0"/>
          <p:cNvSpPr/>
          <p:nvPr/>
        </p:nvSpPr>
        <p:spPr>
          <a:xfrm>
            <a:off x="285750" y="285750"/>
            <a:ext cx="8643938" cy="385763"/>
          </a:xfrm>
          <a:prstGeom prst="rect">
            <a:avLst/>
          </a:prstGeom>
          <a:noFill/>
          <a:ln/>
        </p:spPr>
        <p:txBody>
          <a:bodyPr wrap="square" lIns="0" tIns="0" rIns="0" bIns="0" rtlCol="0" anchor="ctr">
            <a:spAutoFit/>
          </a:bodyPr>
          <a:lstStyle/>
          <a:p>
            <a:pPr indent="0" marL="0">
              <a:buNone/>
            </a:pPr>
            <a:r>
              <a:rPr lang="en-US" sz="2025" b="1" dirty="0">
                <a:solidFill>
                  <a:srgbClr val="2E5984"/>
                </a:solidFill>
                <a:latin typeface="Arial" pitchFamily="34" charset="0"/>
                <a:ea typeface="Arial" pitchFamily="34" charset="-122"/>
                <a:cs typeface="Arial" pitchFamily="34" charset="-120"/>
              </a:rPr>
              <a:t>SOE Financing and Capital Structure</a:t>
            </a:r>
            <a:endParaRPr lang="en-US" sz="2025" dirty="0"/>
          </a:p>
        </p:txBody>
      </p:sp>
      <p:sp>
        <p:nvSpPr>
          <p:cNvPr id="4" name="Text 1"/>
          <p:cNvSpPr/>
          <p:nvPr/>
        </p:nvSpPr>
        <p:spPr>
          <a:xfrm>
            <a:off x="285750" y="885825"/>
            <a:ext cx="4186238" cy="257175"/>
          </a:xfrm>
          <a:prstGeom prst="rect">
            <a:avLst/>
          </a:prstGeom>
          <a:noFill/>
          <a:ln/>
        </p:spPr>
        <p:txBody>
          <a:bodyPr wrap="square" lIns="0" tIns="0" rIns="0" bIns="0" rtlCol="0" anchor="ctr">
            <a:spAutoFit/>
          </a:bodyPr>
          <a:lstStyle/>
          <a:p>
            <a:pPr indent="0" marL="0">
              <a:buNone/>
            </a:pPr>
            <a:r>
              <a:rPr lang="en-US" sz="1350" b="1" dirty="0">
                <a:solidFill>
                  <a:srgbClr val="4A90A4"/>
                </a:solidFill>
                <a:latin typeface="Arial" pitchFamily="34" charset="0"/>
                <a:ea typeface="Arial" pitchFamily="34" charset="-122"/>
                <a:cs typeface="Arial" pitchFamily="34" charset="-120"/>
              </a:rPr>
              <a:t>State Budget Allocations</a:t>
            </a:r>
            <a:endParaRPr lang="en-US" sz="1350" dirty="0"/>
          </a:p>
        </p:txBody>
      </p:sp>
      <p:sp>
        <p:nvSpPr>
          <p:cNvPr id="5" name="Text 2"/>
          <p:cNvSpPr/>
          <p:nvPr/>
        </p:nvSpPr>
        <p:spPr>
          <a:xfrm>
            <a:off x="285750" y="1225153"/>
            <a:ext cx="1300302" cy="142875"/>
          </a:xfrm>
          <a:prstGeom prst="rect">
            <a:avLst/>
          </a:prstGeom>
          <a:noFill/>
          <a:ln/>
        </p:spPr>
        <p:txBody>
          <a:bodyPr wrap="square" lIns="0" tIns="0" rIns="0" bIns="0" rtlCol="0" anchor="ctr">
            <a:spAutoFit/>
          </a:bodyPr>
          <a:lstStyle/>
          <a:p>
            <a:pPr algn="l" indent="0" marL="0">
              <a:buNone/>
            </a:pPr>
            <a:r>
              <a:rPr lang="en-US" sz="1013" b="1" dirty="0">
                <a:solidFill>
                  <a:srgbClr val="333333"/>
                </a:solidFill>
                <a:latin typeface="Arial" pitchFamily="34" charset="0"/>
                <a:ea typeface="Arial" pitchFamily="34" charset="-122"/>
                <a:cs typeface="Arial" pitchFamily="34" charset="-120"/>
              </a:rPr>
              <a:t>Initial capitalization:</a:t>
            </a:r>
            <a:endParaRPr lang="en-US" sz="1013" dirty="0"/>
          </a:p>
        </p:txBody>
      </p:sp>
      <p:sp>
        <p:nvSpPr>
          <p:cNvPr id="6" name="Text 3"/>
          <p:cNvSpPr/>
          <p:nvPr/>
        </p:nvSpPr>
        <p:spPr>
          <a:xfrm>
            <a:off x="1514615" y="1225153"/>
            <a:ext cx="2008426" cy="142875"/>
          </a:xfrm>
          <a:prstGeom prst="rect">
            <a:avLst/>
          </a:prstGeom>
          <a:noFill/>
          <a:ln/>
        </p:spPr>
        <p:txBody>
          <a:bodyPr wrap="square" lIns="0" tIns="0" rIns="0" bIns="0" rtlCol="0" anchor="ctr">
            <a:spAutoFit/>
          </a:bodyPr>
          <a:lstStyle/>
          <a:p>
            <a:pPr algn="l" indent="0" marL="0">
              <a:buNone/>
            </a:pPr>
            <a:r>
              <a:rPr lang="en-US" sz="1013" dirty="0">
                <a:solidFill>
                  <a:srgbClr val="333333"/>
                </a:solidFill>
                <a:latin typeface="Arial" pitchFamily="34" charset="0"/>
                <a:ea typeface="Arial" pitchFamily="34" charset="-122"/>
                <a:cs typeface="Arial" pitchFamily="34" charset="-120"/>
              </a:rPr>
              <a:t>Equity injections at establishment</a:t>
            </a:r>
            <a:endParaRPr lang="en-US" sz="1013" dirty="0"/>
          </a:p>
        </p:txBody>
      </p:sp>
      <p:sp>
        <p:nvSpPr>
          <p:cNvPr id="7" name="Text 4"/>
          <p:cNvSpPr/>
          <p:nvPr/>
        </p:nvSpPr>
        <p:spPr>
          <a:xfrm>
            <a:off x="285750" y="1449456"/>
            <a:ext cx="1457660" cy="142875"/>
          </a:xfrm>
          <a:prstGeom prst="rect">
            <a:avLst/>
          </a:prstGeom>
          <a:noFill/>
          <a:ln/>
        </p:spPr>
        <p:txBody>
          <a:bodyPr wrap="square" lIns="0" tIns="0" rIns="0" bIns="0" rtlCol="0" anchor="ctr">
            <a:spAutoFit/>
          </a:bodyPr>
          <a:lstStyle/>
          <a:p>
            <a:pPr algn="l" indent="0" marL="0">
              <a:buNone/>
            </a:pPr>
            <a:r>
              <a:rPr lang="en-US" sz="1013" b="1" dirty="0">
                <a:solidFill>
                  <a:srgbClr val="333333"/>
                </a:solidFill>
                <a:latin typeface="Arial" pitchFamily="34" charset="0"/>
                <a:ea typeface="Arial" pitchFamily="34" charset="-122"/>
                <a:cs typeface="Arial" pitchFamily="34" charset="-120"/>
              </a:rPr>
              <a:t>Operational subsidies:</a:t>
            </a:r>
            <a:endParaRPr lang="en-US" sz="1013" dirty="0"/>
          </a:p>
        </p:txBody>
      </p:sp>
      <p:sp>
        <p:nvSpPr>
          <p:cNvPr id="8" name="Text 5"/>
          <p:cNvSpPr/>
          <p:nvPr/>
        </p:nvSpPr>
        <p:spPr>
          <a:xfrm>
            <a:off x="1671972" y="1449456"/>
            <a:ext cx="2215735" cy="142875"/>
          </a:xfrm>
          <a:prstGeom prst="rect">
            <a:avLst/>
          </a:prstGeom>
          <a:noFill/>
          <a:ln/>
        </p:spPr>
        <p:txBody>
          <a:bodyPr wrap="square" lIns="0" tIns="0" rIns="0" bIns="0" rtlCol="0" anchor="ctr">
            <a:spAutoFit/>
          </a:bodyPr>
          <a:lstStyle/>
          <a:p>
            <a:pPr algn="l" indent="0" marL="0">
              <a:buNone/>
            </a:pPr>
            <a:r>
              <a:rPr lang="en-US" sz="1013" dirty="0">
                <a:solidFill>
                  <a:srgbClr val="333333"/>
                </a:solidFill>
                <a:latin typeface="Arial" pitchFamily="34" charset="0"/>
                <a:ea typeface="Arial" pitchFamily="34" charset="-122"/>
                <a:cs typeface="Arial" pitchFamily="34" charset="-120"/>
              </a:rPr>
              <a:t>Ongoing support for policy objectives</a:t>
            </a:r>
            <a:endParaRPr lang="en-US" sz="1013" dirty="0"/>
          </a:p>
        </p:txBody>
      </p:sp>
      <p:sp>
        <p:nvSpPr>
          <p:cNvPr id="9" name="Text 6"/>
          <p:cNvSpPr/>
          <p:nvPr/>
        </p:nvSpPr>
        <p:spPr>
          <a:xfrm>
            <a:off x="285750" y="1673758"/>
            <a:ext cx="1221832" cy="142875"/>
          </a:xfrm>
          <a:prstGeom prst="rect">
            <a:avLst/>
          </a:prstGeom>
          <a:noFill/>
          <a:ln/>
        </p:spPr>
        <p:txBody>
          <a:bodyPr wrap="none" lIns="0" tIns="0" rIns="0" bIns="0" rtlCol="0" anchor="ctr">
            <a:spAutoFit/>
          </a:bodyPr>
          <a:lstStyle/>
          <a:p>
            <a:pPr algn="l" indent="0" marL="0">
              <a:buNone/>
            </a:pPr>
            <a:r>
              <a:rPr lang="en-US" sz="1013" b="1" dirty="0">
                <a:solidFill>
                  <a:srgbClr val="333333"/>
                </a:solidFill>
                <a:latin typeface="Arial" pitchFamily="34" charset="0"/>
                <a:ea typeface="Arial" pitchFamily="34" charset="-122"/>
                <a:cs typeface="Arial" pitchFamily="34" charset="-120"/>
              </a:rPr>
              <a:t>Investment grants:</a:t>
            </a:r>
            <a:endParaRPr lang="en-US" sz="1013" dirty="0"/>
          </a:p>
        </p:txBody>
      </p:sp>
      <p:sp>
        <p:nvSpPr>
          <p:cNvPr id="10" name="Text 7"/>
          <p:cNvSpPr/>
          <p:nvPr/>
        </p:nvSpPr>
        <p:spPr>
          <a:xfrm>
            <a:off x="1436145" y="1673758"/>
            <a:ext cx="1708110" cy="142875"/>
          </a:xfrm>
          <a:prstGeom prst="rect">
            <a:avLst/>
          </a:prstGeom>
          <a:noFill/>
          <a:ln/>
        </p:spPr>
        <p:txBody>
          <a:bodyPr wrap="square" lIns="0" tIns="0" rIns="0" bIns="0" rtlCol="0" anchor="ctr">
            <a:spAutoFit/>
          </a:bodyPr>
          <a:lstStyle/>
          <a:p>
            <a:pPr algn="l" indent="0" marL="0">
              <a:buNone/>
            </a:pPr>
            <a:r>
              <a:rPr lang="en-US" sz="1013" dirty="0">
                <a:solidFill>
                  <a:srgbClr val="333333"/>
                </a:solidFill>
                <a:latin typeface="Arial" pitchFamily="34" charset="0"/>
                <a:ea typeface="Arial" pitchFamily="34" charset="-122"/>
                <a:cs typeface="Arial" pitchFamily="34" charset="-120"/>
              </a:rPr>
              <a:t>Funding for specific projects</a:t>
            </a:r>
            <a:endParaRPr lang="en-US" sz="1013" dirty="0"/>
          </a:p>
        </p:txBody>
      </p:sp>
      <p:sp>
        <p:nvSpPr>
          <p:cNvPr id="11" name="Text 8"/>
          <p:cNvSpPr/>
          <p:nvPr/>
        </p:nvSpPr>
        <p:spPr>
          <a:xfrm>
            <a:off x="285750" y="1898061"/>
            <a:ext cx="1207629" cy="142875"/>
          </a:xfrm>
          <a:prstGeom prst="rect">
            <a:avLst/>
          </a:prstGeom>
          <a:noFill/>
          <a:ln/>
        </p:spPr>
        <p:txBody>
          <a:bodyPr wrap="none" lIns="0" tIns="0" rIns="0" bIns="0" rtlCol="0" anchor="ctr">
            <a:spAutoFit/>
          </a:bodyPr>
          <a:lstStyle/>
          <a:p>
            <a:pPr algn="l" indent="0" marL="0">
              <a:buNone/>
            </a:pPr>
            <a:r>
              <a:rPr lang="en-US" sz="1013" b="1" dirty="0">
                <a:solidFill>
                  <a:srgbClr val="333333"/>
                </a:solidFill>
                <a:latin typeface="Arial" pitchFamily="34" charset="0"/>
                <a:ea typeface="Arial" pitchFamily="34" charset="-122"/>
                <a:cs typeface="Arial" pitchFamily="34" charset="-120"/>
              </a:rPr>
              <a:t>Fiscal constraints:</a:t>
            </a:r>
            <a:endParaRPr lang="en-US" sz="1013" dirty="0"/>
          </a:p>
        </p:txBody>
      </p:sp>
      <p:sp>
        <p:nvSpPr>
          <p:cNvPr id="12" name="Text 9"/>
          <p:cNvSpPr/>
          <p:nvPr/>
        </p:nvSpPr>
        <p:spPr>
          <a:xfrm>
            <a:off x="1421941" y="1898061"/>
            <a:ext cx="2537343" cy="142875"/>
          </a:xfrm>
          <a:prstGeom prst="rect">
            <a:avLst/>
          </a:prstGeom>
          <a:noFill/>
          <a:ln/>
        </p:spPr>
        <p:txBody>
          <a:bodyPr wrap="square" lIns="0" tIns="0" rIns="0" bIns="0" rtlCol="0" anchor="ctr">
            <a:spAutoFit/>
          </a:bodyPr>
          <a:lstStyle/>
          <a:p>
            <a:pPr algn="l" indent="0" marL="0">
              <a:buNone/>
            </a:pPr>
            <a:r>
              <a:rPr lang="en-US" sz="1013" dirty="0">
                <a:solidFill>
                  <a:srgbClr val="333333"/>
                </a:solidFill>
                <a:latin typeface="Arial" pitchFamily="34" charset="0"/>
                <a:ea typeface="Arial" pitchFamily="34" charset="-122"/>
                <a:cs typeface="Arial" pitchFamily="34" charset="-120"/>
              </a:rPr>
              <a:t>Competing demands limiting direct funding</a:t>
            </a:r>
            <a:endParaRPr lang="en-US" sz="1013" dirty="0"/>
          </a:p>
        </p:txBody>
      </p:sp>
      <p:pic>
        <p:nvPicPr>
          <p:cNvPr id="13" name="Image 1" descr="preencoded.png">    </p:cNvPr>
          <p:cNvPicPr>
            <a:picLocks noChangeAspect="1"/>
          </p:cNvPicPr>
          <p:nvPr/>
        </p:nvPicPr>
        <p:blipFill>
          <a:blip r:embed="rId2"/>
          <a:stretch>
            <a:fillRect/>
          </a:stretch>
        </p:blipFill>
        <p:spPr>
          <a:xfrm>
            <a:off x="285750" y="2161654"/>
            <a:ext cx="4114800" cy="2000250"/>
          </a:xfrm>
          <a:prstGeom prst="rect">
            <a:avLst/>
          </a:prstGeom>
        </p:spPr>
      </p:pic>
      <p:sp>
        <p:nvSpPr>
          <p:cNvPr id="14" name="Text 10"/>
          <p:cNvSpPr/>
          <p:nvPr/>
        </p:nvSpPr>
        <p:spPr>
          <a:xfrm>
            <a:off x="285750" y="4269060"/>
            <a:ext cx="4186238" cy="257175"/>
          </a:xfrm>
          <a:prstGeom prst="rect">
            <a:avLst/>
          </a:prstGeom>
          <a:noFill/>
          <a:ln/>
        </p:spPr>
        <p:txBody>
          <a:bodyPr wrap="square" lIns="0" tIns="0" rIns="0" bIns="0" rtlCol="0" anchor="ctr">
            <a:spAutoFit/>
          </a:bodyPr>
          <a:lstStyle/>
          <a:p>
            <a:pPr indent="0" marL="0">
              <a:buNone/>
            </a:pPr>
            <a:r>
              <a:rPr lang="en-US" sz="1350" b="1" dirty="0">
                <a:solidFill>
                  <a:srgbClr val="4A90A4"/>
                </a:solidFill>
                <a:latin typeface="Arial" pitchFamily="34" charset="0"/>
                <a:ea typeface="Arial" pitchFamily="34" charset="-122"/>
                <a:cs typeface="Arial" pitchFamily="34" charset="-120"/>
              </a:rPr>
              <a:t>Capital Market Financing</a:t>
            </a:r>
            <a:endParaRPr lang="en-US" sz="1350" dirty="0"/>
          </a:p>
        </p:txBody>
      </p:sp>
      <p:sp>
        <p:nvSpPr>
          <p:cNvPr id="15" name="Text 11"/>
          <p:cNvSpPr/>
          <p:nvPr/>
        </p:nvSpPr>
        <p:spPr>
          <a:xfrm>
            <a:off x="285750" y="4608388"/>
            <a:ext cx="836126" cy="142875"/>
          </a:xfrm>
          <a:prstGeom prst="rect">
            <a:avLst/>
          </a:prstGeom>
          <a:noFill/>
          <a:ln/>
        </p:spPr>
        <p:txBody>
          <a:bodyPr wrap="none" lIns="0" tIns="0" rIns="0" bIns="0" rtlCol="0" anchor="ctr">
            <a:spAutoFit/>
          </a:bodyPr>
          <a:lstStyle/>
          <a:p>
            <a:pPr algn="l" indent="0" marL="0">
              <a:buNone/>
            </a:pPr>
            <a:r>
              <a:rPr lang="en-US" sz="1013" b="1" dirty="0">
                <a:solidFill>
                  <a:srgbClr val="333333"/>
                </a:solidFill>
                <a:latin typeface="Arial" pitchFamily="34" charset="0"/>
                <a:ea typeface="Arial" pitchFamily="34" charset="-122"/>
                <a:cs typeface="Arial" pitchFamily="34" charset="-120"/>
              </a:rPr>
              <a:t>Partial IPOs:</a:t>
            </a:r>
            <a:endParaRPr lang="en-US" sz="1013" dirty="0"/>
          </a:p>
        </p:txBody>
      </p:sp>
      <p:sp>
        <p:nvSpPr>
          <p:cNvPr id="16" name="Text 12"/>
          <p:cNvSpPr/>
          <p:nvPr/>
        </p:nvSpPr>
        <p:spPr>
          <a:xfrm>
            <a:off x="1050438" y="4608388"/>
            <a:ext cx="2815865" cy="142875"/>
          </a:xfrm>
          <a:prstGeom prst="rect">
            <a:avLst/>
          </a:prstGeom>
          <a:noFill/>
          <a:ln/>
        </p:spPr>
        <p:txBody>
          <a:bodyPr wrap="square" lIns="0" tIns="0" rIns="0" bIns="0" rtlCol="0" anchor="ctr">
            <a:spAutoFit/>
          </a:bodyPr>
          <a:lstStyle/>
          <a:p>
            <a:pPr algn="l" indent="0" marL="0">
              <a:buNone/>
            </a:pPr>
            <a:r>
              <a:rPr lang="en-US" sz="1013" dirty="0">
                <a:solidFill>
                  <a:srgbClr val="333333"/>
                </a:solidFill>
                <a:latin typeface="Arial" pitchFamily="34" charset="0"/>
                <a:ea typeface="Arial" pitchFamily="34" charset="-122"/>
                <a:cs typeface="Arial" pitchFamily="34" charset="-120"/>
              </a:rPr>
              <a:t>Listing minority stakes while maintaining control</a:t>
            </a:r>
            <a:endParaRPr lang="en-US" sz="1013" dirty="0"/>
          </a:p>
        </p:txBody>
      </p:sp>
      <p:sp>
        <p:nvSpPr>
          <p:cNvPr id="17" name="Text 13"/>
          <p:cNvSpPr/>
          <p:nvPr/>
        </p:nvSpPr>
        <p:spPr>
          <a:xfrm>
            <a:off x="285750" y="4832691"/>
            <a:ext cx="1150116" cy="142875"/>
          </a:xfrm>
          <a:prstGeom prst="rect">
            <a:avLst/>
          </a:prstGeom>
          <a:noFill/>
          <a:ln/>
        </p:spPr>
        <p:txBody>
          <a:bodyPr wrap="none" lIns="0" tIns="0" rIns="0" bIns="0" rtlCol="0" anchor="ctr">
            <a:spAutoFit/>
          </a:bodyPr>
          <a:lstStyle/>
          <a:p>
            <a:pPr algn="l" indent="0" marL="0">
              <a:buNone/>
            </a:pPr>
            <a:r>
              <a:rPr lang="en-US" sz="1013" b="1" dirty="0">
                <a:solidFill>
                  <a:srgbClr val="333333"/>
                </a:solidFill>
                <a:latin typeface="Arial" pitchFamily="34" charset="0"/>
                <a:ea typeface="Arial" pitchFamily="34" charset="-122"/>
                <a:cs typeface="Arial" pitchFamily="34" charset="-120"/>
              </a:rPr>
              <a:t>Corporate bonds:</a:t>
            </a:r>
            <a:endParaRPr lang="en-US" sz="1013" dirty="0"/>
          </a:p>
        </p:txBody>
      </p:sp>
      <p:sp>
        <p:nvSpPr>
          <p:cNvPr id="18" name="Text 14"/>
          <p:cNvSpPr/>
          <p:nvPr/>
        </p:nvSpPr>
        <p:spPr>
          <a:xfrm>
            <a:off x="1364428" y="4832691"/>
            <a:ext cx="2608724" cy="142875"/>
          </a:xfrm>
          <a:prstGeom prst="rect">
            <a:avLst/>
          </a:prstGeom>
          <a:noFill/>
          <a:ln/>
        </p:spPr>
        <p:txBody>
          <a:bodyPr wrap="square" lIns="0" tIns="0" rIns="0" bIns="0" rtlCol="0" anchor="ctr">
            <a:spAutoFit/>
          </a:bodyPr>
          <a:lstStyle/>
          <a:p>
            <a:pPr algn="l" indent="0" marL="0">
              <a:buNone/>
            </a:pPr>
            <a:r>
              <a:rPr lang="en-US" sz="1013" dirty="0">
                <a:solidFill>
                  <a:srgbClr val="333333"/>
                </a:solidFill>
                <a:latin typeface="Arial" pitchFamily="34" charset="0"/>
                <a:ea typeface="Arial" pitchFamily="34" charset="-122"/>
                <a:cs typeface="Arial" pitchFamily="34" charset="-120"/>
              </a:rPr>
              <a:t>Debt issuance with implicit state guarantees</a:t>
            </a:r>
            <a:endParaRPr lang="en-US" sz="1013" dirty="0"/>
          </a:p>
        </p:txBody>
      </p:sp>
      <p:sp>
        <p:nvSpPr>
          <p:cNvPr id="19" name="Text 15"/>
          <p:cNvSpPr/>
          <p:nvPr/>
        </p:nvSpPr>
        <p:spPr>
          <a:xfrm>
            <a:off x="285750" y="5056994"/>
            <a:ext cx="1286433" cy="142875"/>
          </a:xfrm>
          <a:prstGeom prst="rect">
            <a:avLst/>
          </a:prstGeom>
          <a:noFill/>
          <a:ln/>
        </p:spPr>
        <p:txBody>
          <a:bodyPr wrap="square" lIns="0" tIns="0" rIns="0" bIns="0" rtlCol="0" anchor="ctr">
            <a:spAutoFit/>
          </a:bodyPr>
          <a:lstStyle/>
          <a:p>
            <a:pPr algn="l" indent="0" marL="0">
              <a:buNone/>
            </a:pPr>
            <a:r>
              <a:rPr lang="en-US" sz="1013" b="1" dirty="0">
                <a:solidFill>
                  <a:srgbClr val="333333"/>
                </a:solidFill>
                <a:latin typeface="Arial" pitchFamily="34" charset="0"/>
                <a:ea typeface="Arial" pitchFamily="34" charset="-122"/>
                <a:cs typeface="Arial" pitchFamily="34" charset="-120"/>
              </a:rPr>
              <a:t>Private placements:</a:t>
            </a:r>
            <a:endParaRPr lang="en-US" sz="1013" dirty="0"/>
          </a:p>
        </p:txBody>
      </p:sp>
      <p:sp>
        <p:nvSpPr>
          <p:cNvPr id="20" name="Text 16"/>
          <p:cNvSpPr/>
          <p:nvPr/>
        </p:nvSpPr>
        <p:spPr>
          <a:xfrm>
            <a:off x="1500746" y="5056994"/>
            <a:ext cx="2501624" cy="142875"/>
          </a:xfrm>
          <a:prstGeom prst="rect">
            <a:avLst/>
          </a:prstGeom>
          <a:noFill/>
          <a:ln/>
        </p:spPr>
        <p:txBody>
          <a:bodyPr wrap="square" lIns="0" tIns="0" rIns="0" bIns="0" rtlCol="0" anchor="ctr">
            <a:spAutoFit/>
          </a:bodyPr>
          <a:lstStyle/>
          <a:p>
            <a:pPr algn="l" indent="0" marL="0">
              <a:buNone/>
            </a:pPr>
            <a:r>
              <a:rPr lang="en-US" sz="1013" dirty="0">
                <a:solidFill>
                  <a:srgbClr val="333333"/>
                </a:solidFill>
                <a:latin typeface="Arial" pitchFamily="34" charset="0"/>
                <a:ea typeface="Arial" pitchFamily="34" charset="-122"/>
                <a:cs typeface="Arial" pitchFamily="34" charset="-120"/>
              </a:rPr>
              <a:t>Strategic investors and institutional capital</a:t>
            </a:r>
            <a:endParaRPr lang="en-US" sz="1013" dirty="0"/>
          </a:p>
        </p:txBody>
      </p:sp>
      <p:sp>
        <p:nvSpPr>
          <p:cNvPr id="21" name="Text 17"/>
          <p:cNvSpPr/>
          <p:nvPr/>
        </p:nvSpPr>
        <p:spPr>
          <a:xfrm>
            <a:off x="285750" y="5281296"/>
            <a:ext cx="1371712" cy="142875"/>
          </a:xfrm>
          <a:prstGeom prst="rect">
            <a:avLst/>
          </a:prstGeom>
          <a:noFill/>
          <a:ln/>
        </p:spPr>
        <p:txBody>
          <a:bodyPr wrap="square" lIns="0" tIns="0" rIns="0" bIns="0" rtlCol="0" anchor="ctr">
            <a:spAutoFit/>
          </a:bodyPr>
          <a:lstStyle/>
          <a:p>
            <a:pPr algn="l" indent="0" marL="0">
              <a:buNone/>
            </a:pPr>
            <a:r>
              <a:rPr lang="en-US" sz="1013" b="1" dirty="0">
                <a:solidFill>
                  <a:srgbClr val="333333"/>
                </a:solidFill>
                <a:latin typeface="Arial" pitchFamily="34" charset="0"/>
                <a:ea typeface="Arial" pitchFamily="34" charset="-122"/>
                <a:cs typeface="Arial" pitchFamily="34" charset="-120"/>
              </a:rPr>
              <a:t>International listings:</a:t>
            </a:r>
            <a:endParaRPr lang="en-US" sz="1013" dirty="0"/>
          </a:p>
        </p:txBody>
      </p:sp>
      <p:sp>
        <p:nvSpPr>
          <p:cNvPr id="22" name="Text 18"/>
          <p:cNvSpPr/>
          <p:nvPr/>
        </p:nvSpPr>
        <p:spPr>
          <a:xfrm>
            <a:off x="1586024" y="5281296"/>
            <a:ext cx="2265797" cy="142875"/>
          </a:xfrm>
          <a:prstGeom prst="rect">
            <a:avLst/>
          </a:prstGeom>
          <a:noFill/>
          <a:ln/>
        </p:spPr>
        <p:txBody>
          <a:bodyPr wrap="square" lIns="0" tIns="0" rIns="0" bIns="0" rtlCol="0" anchor="ctr">
            <a:spAutoFit/>
          </a:bodyPr>
          <a:lstStyle/>
          <a:p>
            <a:pPr algn="l" indent="0" marL="0">
              <a:buNone/>
            </a:pPr>
            <a:r>
              <a:rPr lang="en-US" sz="1013" dirty="0">
                <a:solidFill>
                  <a:srgbClr val="333333"/>
                </a:solidFill>
                <a:latin typeface="Arial" pitchFamily="34" charset="0"/>
                <a:ea typeface="Arial" pitchFamily="34" charset="-122"/>
                <a:cs typeface="Arial" pitchFamily="34" charset="-120"/>
              </a:rPr>
              <a:t>Access to global capital and credibility</a:t>
            </a:r>
            <a:endParaRPr lang="en-US" sz="1013" dirty="0"/>
          </a:p>
        </p:txBody>
      </p:sp>
      <p:sp>
        <p:nvSpPr>
          <p:cNvPr id="23" name="Text 19"/>
          <p:cNvSpPr/>
          <p:nvPr/>
        </p:nvSpPr>
        <p:spPr>
          <a:xfrm>
            <a:off x="4743450" y="885825"/>
            <a:ext cx="4186238" cy="257175"/>
          </a:xfrm>
          <a:prstGeom prst="rect">
            <a:avLst/>
          </a:prstGeom>
          <a:noFill/>
          <a:ln/>
        </p:spPr>
        <p:txBody>
          <a:bodyPr wrap="square" lIns="0" tIns="0" rIns="0" bIns="0" rtlCol="0" anchor="ctr">
            <a:spAutoFit/>
          </a:bodyPr>
          <a:lstStyle/>
          <a:p>
            <a:pPr indent="0" marL="0">
              <a:buNone/>
            </a:pPr>
            <a:r>
              <a:rPr lang="en-US" sz="1350" b="1" dirty="0">
                <a:solidFill>
                  <a:srgbClr val="4A90A4"/>
                </a:solidFill>
                <a:latin typeface="Arial" pitchFamily="34" charset="0"/>
                <a:ea typeface="Arial" pitchFamily="34" charset="-122"/>
                <a:cs typeface="Arial" pitchFamily="34" charset="-120"/>
              </a:rPr>
              <a:t>Bank Lending and Credit Access</a:t>
            </a:r>
            <a:endParaRPr lang="en-US" sz="1350" dirty="0"/>
          </a:p>
        </p:txBody>
      </p:sp>
      <p:sp>
        <p:nvSpPr>
          <p:cNvPr id="24" name="Shape 20"/>
          <p:cNvSpPr/>
          <p:nvPr/>
        </p:nvSpPr>
        <p:spPr>
          <a:xfrm>
            <a:off x="4743450" y="1214438"/>
            <a:ext cx="4114800" cy="742950"/>
          </a:xfrm>
          <a:prstGeom prst="rect">
            <a:avLst/>
          </a:prstGeom>
          <a:solidFill>
            <a:srgbClr val="FFFFFF"/>
          </a:solidFill>
          <a:ln/>
        </p:spPr>
      </p:sp>
      <p:sp>
        <p:nvSpPr>
          <p:cNvPr id="25" name="Shape 21"/>
          <p:cNvSpPr/>
          <p:nvPr/>
        </p:nvSpPr>
        <p:spPr>
          <a:xfrm>
            <a:off x="4829175" y="1407319"/>
            <a:ext cx="357188" cy="357188"/>
          </a:xfrm>
          <a:prstGeom prst="rect">
            <a:avLst/>
          </a:prstGeom>
          <a:solidFill>
            <a:srgbClr val="2E5984"/>
          </a:solidFill>
          <a:ln/>
        </p:spPr>
      </p:sp>
      <p:pic>
        <p:nvPicPr>
          <p:cNvPr id="26" name="Image 2" descr="preencoded.png">    </p:cNvPr>
          <p:cNvPicPr>
            <a:picLocks noChangeAspect="1"/>
          </p:cNvPicPr>
          <p:nvPr/>
        </p:nvPicPr>
        <p:blipFill>
          <a:blip r:embed="rId3"/>
          <a:stretch>
            <a:fillRect/>
          </a:stretch>
        </p:blipFill>
        <p:spPr>
          <a:xfrm>
            <a:off x="4936331" y="1582341"/>
            <a:ext cx="142875" cy="7144"/>
          </a:xfrm>
          <a:prstGeom prst="rect">
            <a:avLst/>
          </a:prstGeom>
        </p:spPr>
      </p:pic>
      <p:sp>
        <p:nvSpPr>
          <p:cNvPr id="27" name="Text 22"/>
          <p:cNvSpPr/>
          <p:nvPr/>
        </p:nvSpPr>
        <p:spPr>
          <a:xfrm>
            <a:off x="5293519" y="1300163"/>
            <a:ext cx="3550444" cy="192881"/>
          </a:xfrm>
          <a:prstGeom prst="rect">
            <a:avLst/>
          </a:prstGeom>
          <a:noFill/>
          <a:ln/>
        </p:spPr>
        <p:txBody>
          <a:bodyPr wrap="square" lIns="0" tIns="0" rIns="0" bIns="0" rtlCol="0" anchor="ctr">
            <a:spAutoFit/>
          </a:bodyPr>
          <a:lstStyle/>
          <a:p>
            <a:pPr indent="0" marL="0">
              <a:buNone/>
            </a:pPr>
            <a:r>
              <a:rPr lang="en-US" sz="1013" b="1" dirty="0">
                <a:solidFill>
                  <a:srgbClr val="333333"/>
                </a:solidFill>
                <a:latin typeface="Arial" pitchFamily="34" charset="0"/>
                <a:ea typeface="Arial" pitchFamily="34" charset="-122"/>
                <a:cs typeface="Arial" pitchFamily="34" charset="-120"/>
              </a:rPr>
              <a:t>State-Owned Banks</a:t>
            </a:r>
            <a:endParaRPr lang="en-US" sz="1013" dirty="0"/>
          </a:p>
        </p:txBody>
      </p:sp>
      <p:sp>
        <p:nvSpPr>
          <p:cNvPr id="28" name="Text 23"/>
          <p:cNvSpPr/>
          <p:nvPr/>
        </p:nvSpPr>
        <p:spPr>
          <a:xfrm>
            <a:off x="5293519" y="1528763"/>
            <a:ext cx="3550444" cy="342900"/>
          </a:xfrm>
          <a:prstGeom prst="rect">
            <a:avLst/>
          </a:prstGeom>
          <a:noFill/>
          <a:ln/>
        </p:spPr>
        <p:txBody>
          <a:bodyPr wrap="square" lIns="0" tIns="0" rIns="0" bIns="0" rtlCol="0" anchor="ctr">
            <a:spAutoFit/>
          </a:bodyPr>
          <a:lstStyle/>
          <a:p>
            <a:pPr indent="0" marL="0">
              <a:buNone/>
            </a:pPr>
            <a:r>
              <a:rPr lang="en-US" sz="900" dirty="0">
                <a:solidFill>
                  <a:srgbClr val="333333"/>
                </a:solidFill>
                <a:latin typeface="Arial" pitchFamily="34" charset="0"/>
                <a:ea typeface="Arial" pitchFamily="34" charset="-122"/>
                <a:cs typeface="Arial" pitchFamily="34" charset="-120"/>
              </a:rPr>
              <a:t>Preferential lending to SOEs, often with implicit government guarantees and policy direction</a:t>
            </a:r>
            <a:endParaRPr lang="en-US" sz="900" dirty="0"/>
          </a:p>
        </p:txBody>
      </p:sp>
      <p:sp>
        <p:nvSpPr>
          <p:cNvPr id="29" name="Shape 24"/>
          <p:cNvSpPr/>
          <p:nvPr/>
        </p:nvSpPr>
        <p:spPr>
          <a:xfrm>
            <a:off x="4743450" y="2064544"/>
            <a:ext cx="4114800" cy="742950"/>
          </a:xfrm>
          <a:prstGeom prst="rect">
            <a:avLst/>
          </a:prstGeom>
          <a:solidFill>
            <a:srgbClr val="FFFFFF"/>
          </a:solidFill>
          <a:ln/>
        </p:spPr>
      </p:sp>
      <p:sp>
        <p:nvSpPr>
          <p:cNvPr id="30" name="Shape 25"/>
          <p:cNvSpPr/>
          <p:nvPr/>
        </p:nvSpPr>
        <p:spPr>
          <a:xfrm>
            <a:off x="4829175" y="2257425"/>
            <a:ext cx="357188" cy="357188"/>
          </a:xfrm>
          <a:prstGeom prst="rect">
            <a:avLst/>
          </a:prstGeom>
          <a:solidFill>
            <a:srgbClr val="4A90A4"/>
          </a:solidFill>
          <a:ln/>
        </p:spPr>
      </p:sp>
      <p:pic>
        <p:nvPicPr>
          <p:cNvPr id="31" name="Image 3" descr="preencoded.png">    </p:cNvPr>
          <p:cNvPicPr>
            <a:picLocks noChangeAspect="1"/>
          </p:cNvPicPr>
          <p:nvPr/>
        </p:nvPicPr>
        <p:blipFill>
          <a:blip r:embed="rId4"/>
          <a:stretch>
            <a:fillRect/>
          </a:stretch>
        </p:blipFill>
        <p:spPr>
          <a:xfrm>
            <a:off x="4936331" y="2432447"/>
            <a:ext cx="142875" cy="7144"/>
          </a:xfrm>
          <a:prstGeom prst="rect">
            <a:avLst/>
          </a:prstGeom>
        </p:spPr>
      </p:pic>
      <p:sp>
        <p:nvSpPr>
          <p:cNvPr id="32" name="Text 26"/>
          <p:cNvSpPr/>
          <p:nvPr/>
        </p:nvSpPr>
        <p:spPr>
          <a:xfrm>
            <a:off x="5293519" y="2150269"/>
            <a:ext cx="3550444" cy="192881"/>
          </a:xfrm>
          <a:prstGeom prst="rect">
            <a:avLst/>
          </a:prstGeom>
          <a:noFill/>
          <a:ln/>
        </p:spPr>
        <p:txBody>
          <a:bodyPr wrap="square" lIns="0" tIns="0" rIns="0" bIns="0" rtlCol="0" anchor="ctr">
            <a:spAutoFit/>
          </a:bodyPr>
          <a:lstStyle/>
          <a:p>
            <a:pPr indent="0" marL="0">
              <a:buNone/>
            </a:pPr>
            <a:r>
              <a:rPr lang="en-US" sz="1013" b="1" dirty="0">
                <a:solidFill>
                  <a:srgbClr val="333333"/>
                </a:solidFill>
                <a:latin typeface="Arial" pitchFamily="34" charset="0"/>
                <a:ea typeface="Arial" pitchFamily="34" charset="-122"/>
                <a:cs typeface="Arial" pitchFamily="34" charset="-120"/>
              </a:rPr>
              <a:t>Development Banks</a:t>
            </a:r>
            <a:endParaRPr lang="en-US" sz="1013" dirty="0"/>
          </a:p>
        </p:txBody>
      </p:sp>
      <p:sp>
        <p:nvSpPr>
          <p:cNvPr id="33" name="Text 27"/>
          <p:cNvSpPr/>
          <p:nvPr/>
        </p:nvSpPr>
        <p:spPr>
          <a:xfrm>
            <a:off x="5293519" y="2378869"/>
            <a:ext cx="3550444" cy="342900"/>
          </a:xfrm>
          <a:prstGeom prst="rect">
            <a:avLst/>
          </a:prstGeom>
          <a:noFill/>
          <a:ln/>
        </p:spPr>
        <p:txBody>
          <a:bodyPr wrap="square" lIns="0" tIns="0" rIns="0" bIns="0" rtlCol="0" anchor="ctr">
            <a:spAutoFit/>
          </a:bodyPr>
          <a:lstStyle/>
          <a:p>
            <a:pPr indent="0" marL="0">
              <a:buNone/>
            </a:pPr>
            <a:r>
              <a:rPr lang="en-US" sz="900" dirty="0">
                <a:solidFill>
                  <a:srgbClr val="333333"/>
                </a:solidFill>
                <a:latin typeface="Arial" pitchFamily="34" charset="0"/>
                <a:ea typeface="Arial" pitchFamily="34" charset="-122"/>
                <a:cs typeface="Arial" pitchFamily="34" charset="-120"/>
              </a:rPr>
              <a:t>Long-term financing for infrastructure and strategic projects at below-market rates</a:t>
            </a:r>
            <a:endParaRPr lang="en-US" sz="900" dirty="0"/>
          </a:p>
        </p:txBody>
      </p:sp>
      <p:sp>
        <p:nvSpPr>
          <p:cNvPr id="34" name="Shape 28"/>
          <p:cNvSpPr/>
          <p:nvPr/>
        </p:nvSpPr>
        <p:spPr>
          <a:xfrm>
            <a:off x="4743450" y="2914650"/>
            <a:ext cx="4114800" cy="742950"/>
          </a:xfrm>
          <a:prstGeom prst="rect">
            <a:avLst/>
          </a:prstGeom>
          <a:solidFill>
            <a:srgbClr val="FFFFFF"/>
          </a:solidFill>
          <a:ln/>
        </p:spPr>
      </p:sp>
      <p:sp>
        <p:nvSpPr>
          <p:cNvPr id="35" name="Shape 29"/>
          <p:cNvSpPr/>
          <p:nvPr/>
        </p:nvSpPr>
        <p:spPr>
          <a:xfrm>
            <a:off x="4829175" y="3107531"/>
            <a:ext cx="357188" cy="357188"/>
          </a:xfrm>
          <a:prstGeom prst="rect">
            <a:avLst/>
          </a:prstGeom>
          <a:solidFill>
            <a:srgbClr val="7FB3D3"/>
          </a:solidFill>
          <a:ln/>
        </p:spPr>
      </p:sp>
      <p:pic>
        <p:nvPicPr>
          <p:cNvPr id="36" name="Image 4" descr="preencoded.png">    </p:cNvPr>
          <p:cNvPicPr>
            <a:picLocks noChangeAspect="1"/>
          </p:cNvPicPr>
          <p:nvPr/>
        </p:nvPicPr>
        <p:blipFill>
          <a:blip r:embed="rId5"/>
          <a:stretch>
            <a:fillRect/>
          </a:stretch>
        </p:blipFill>
        <p:spPr>
          <a:xfrm>
            <a:off x="4936331" y="3282553"/>
            <a:ext cx="142875" cy="7144"/>
          </a:xfrm>
          <a:prstGeom prst="rect">
            <a:avLst/>
          </a:prstGeom>
        </p:spPr>
      </p:pic>
      <p:sp>
        <p:nvSpPr>
          <p:cNvPr id="37" name="Text 30"/>
          <p:cNvSpPr/>
          <p:nvPr/>
        </p:nvSpPr>
        <p:spPr>
          <a:xfrm>
            <a:off x="5293519" y="3000375"/>
            <a:ext cx="3550444" cy="192881"/>
          </a:xfrm>
          <a:prstGeom prst="rect">
            <a:avLst/>
          </a:prstGeom>
          <a:noFill/>
          <a:ln/>
        </p:spPr>
        <p:txBody>
          <a:bodyPr wrap="square" lIns="0" tIns="0" rIns="0" bIns="0" rtlCol="0" anchor="ctr">
            <a:spAutoFit/>
          </a:bodyPr>
          <a:lstStyle/>
          <a:p>
            <a:pPr indent="0" marL="0">
              <a:buNone/>
            </a:pPr>
            <a:r>
              <a:rPr lang="en-US" sz="1013" b="1" dirty="0">
                <a:solidFill>
                  <a:srgbClr val="333333"/>
                </a:solidFill>
                <a:latin typeface="Arial" pitchFamily="34" charset="0"/>
                <a:ea typeface="Arial" pitchFamily="34" charset="-122"/>
                <a:cs typeface="Arial" pitchFamily="34" charset="-120"/>
              </a:rPr>
              <a:t>Commercial Banks</a:t>
            </a:r>
            <a:endParaRPr lang="en-US" sz="1013" dirty="0"/>
          </a:p>
        </p:txBody>
      </p:sp>
      <p:sp>
        <p:nvSpPr>
          <p:cNvPr id="38" name="Text 31"/>
          <p:cNvSpPr/>
          <p:nvPr/>
        </p:nvSpPr>
        <p:spPr>
          <a:xfrm>
            <a:off x="5293519" y="3228975"/>
            <a:ext cx="3550444" cy="342900"/>
          </a:xfrm>
          <a:prstGeom prst="rect">
            <a:avLst/>
          </a:prstGeom>
          <a:noFill/>
          <a:ln/>
        </p:spPr>
        <p:txBody>
          <a:bodyPr wrap="square" lIns="0" tIns="0" rIns="0" bIns="0" rtlCol="0" anchor="ctr">
            <a:spAutoFit/>
          </a:bodyPr>
          <a:lstStyle/>
          <a:p>
            <a:pPr indent="0" marL="0">
              <a:buNone/>
            </a:pPr>
            <a:r>
              <a:rPr lang="en-US" sz="900" dirty="0">
                <a:solidFill>
                  <a:srgbClr val="333333"/>
                </a:solidFill>
                <a:latin typeface="Arial" pitchFamily="34" charset="0"/>
                <a:ea typeface="Arial" pitchFamily="34" charset="-122"/>
                <a:cs typeface="Arial" pitchFamily="34" charset="-120"/>
              </a:rPr>
              <a:t>Market-based lending, though often with preferential terms due to perceived lower risk</a:t>
            </a:r>
            <a:endParaRPr lang="en-US" sz="900" dirty="0"/>
          </a:p>
        </p:txBody>
      </p:sp>
      <p:sp>
        <p:nvSpPr>
          <p:cNvPr id="39" name="Shape 32"/>
          <p:cNvSpPr/>
          <p:nvPr/>
        </p:nvSpPr>
        <p:spPr>
          <a:xfrm>
            <a:off x="4743450" y="3764756"/>
            <a:ext cx="4114800" cy="742950"/>
          </a:xfrm>
          <a:prstGeom prst="rect">
            <a:avLst/>
          </a:prstGeom>
          <a:solidFill>
            <a:srgbClr val="FFFFFF"/>
          </a:solidFill>
          <a:ln/>
        </p:spPr>
      </p:sp>
      <p:sp>
        <p:nvSpPr>
          <p:cNvPr id="40" name="Shape 33"/>
          <p:cNvSpPr/>
          <p:nvPr/>
        </p:nvSpPr>
        <p:spPr>
          <a:xfrm>
            <a:off x="4829175" y="3957638"/>
            <a:ext cx="357188" cy="357188"/>
          </a:xfrm>
          <a:prstGeom prst="rect">
            <a:avLst/>
          </a:prstGeom>
          <a:solidFill>
            <a:srgbClr val="2E5984"/>
          </a:solidFill>
          <a:ln/>
        </p:spPr>
      </p:sp>
      <p:pic>
        <p:nvPicPr>
          <p:cNvPr id="41" name="Image 5" descr="preencoded.png">    </p:cNvPr>
          <p:cNvPicPr>
            <a:picLocks noChangeAspect="1"/>
          </p:cNvPicPr>
          <p:nvPr/>
        </p:nvPicPr>
        <p:blipFill>
          <a:blip r:embed="rId6"/>
          <a:stretch>
            <a:fillRect/>
          </a:stretch>
        </p:blipFill>
        <p:spPr>
          <a:xfrm>
            <a:off x="4936331" y="4132659"/>
            <a:ext cx="142875" cy="7144"/>
          </a:xfrm>
          <a:prstGeom prst="rect">
            <a:avLst/>
          </a:prstGeom>
        </p:spPr>
      </p:pic>
      <p:sp>
        <p:nvSpPr>
          <p:cNvPr id="42" name="Text 34"/>
          <p:cNvSpPr/>
          <p:nvPr/>
        </p:nvSpPr>
        <p:spPr>
          <a:xfrm>
            <a:off x="5293519" y="3850481"/>
            <a:ext cx="3550444" cy="192881"/>
          </a:xfrm>
          <a:prstGeom prst="rect">
            <a:avLst/>
          </a:prstGeom>
          <a:noFill/>
          <a:ln/>
        </p:spPr>
        <p:txBody>
          <a:bodyPr wrap="square" lIns="0" tIns="0" rIns="0" bIns="0" rtlCol="0" anchor="ctr">
            <a:spAutoFit/>
          </a:bodyPr>
          <a:lstStyle/>
          <a:p>
            <a:pPr indent="0" marL="0">
              <a:buNone/>
            </a:pPr>
            <a:r>
              <a:rPr lang="en-US" sz="1013" b="1" dirty="0">
                <a:solidFill>
                  <a:srgbClr val="333333"/>
                </a:solidFill>
                <a:latin typeface="Arial" pitchFamily="34" charset="0"/>
                <a:ea typeface="Arial" pitchFamily="34" charset="-122"/>
                <a:cs typeface="Arial" pitchFamily="34" charset="-120"/>
              </a:rPr>
              <a:t>International Financial Institutions</a:t>
            </a:r>
            <a:endParaRPr lang="en-US" sz="1013" dirty="0"/>
          </a:p>
        </p:txBody>
      </p:sp>
      <p:sp>
        <p:nvSpPr>
          <p:cNvPr id="43" name="Text 35"/>
          <p:cNvSpPr/>
          <p:nvPr/>
        </p:nvSpPr>
        <p:spPr>
          <a:xfrm>
            <a:off x="5293519" y="4079081"/>
            <a:ext cx="3550444" cy="342900"/>
          </a:xfrm>
          <a:prstGeom prst="rect">
            <a:avLst/>
          </a:prstGeom>
          <a:noFill/>
          <a:ln/>
        </p:spPr>
        <p:txBody>
          <a:bodyPr wrap="square" lIns="0" tIns="0" rIns="0" bIns="0" rtlCol="0" anchor="ctr">
            <a:spAutoFit/>
          </a:bodyPr>
          <a:lstStyle/>
          <a:p>
            <a:pPr indent="0" marL="0">
              <a:buNone/>
            </a:pPr>
            <a:r>
              <a:rPr lang="en-US" sz="900" dirty="0">
                <a:solidFill>
                  <a:srgbClr val="333333"/>
                </a:solidFill>
                <a:latin typeface="Arial" pitchFamily="34" charset="0"/>
                <a:ea typeface="Arial" pitchFamily="34" charset="-122"/>
                <a:cs typeface="Arial" pitchFamily="34" charset="-120"/>
              </a:rPr>
              <a:t>World Bank, regional development banks providing loans with reform conditions</a:t>
            </a:r>
            <a:endParaRPr lang="en-US" sz="900" dirty="0"/>
          </a:p>
        </p:txBody>
      </p:sp>
      <p:sp>
        <p:nvSpPr>
          <p:cNvPr id="44" name="Text 36"/>
          <p:cNvSpPr/>
          <p:nvPr/>
        </p:nvSpPr>
        <p:spPr>
          <a:xfrm>
            <a:off x="4743450" y="4614863"/>
            <a:ext cx="4186238" cy="257175"/>
          </a:xfrm>
          <a:prstGeom prst="rect">
            <a:avLst/>
          </a:prstGeom>
          <a:noFill/>
          <a:ln/>
        </p:spPr>
        <p:txBody>
          <a:bodyPr wrap="square" lIns="0" tIns="0" rIns="0" bIns="0" rtlCol="0" anchor="ctr">
            <a:spAutoFit/>
          </a:bodyPr>
          <a:lstStyle/>
          <a:p>
            <a:pPr indent="0" marL="0">
              <a:buNone/>
            </a:pPr>
            <a:r>
              <a:rPr lang="en-US" sz="1350" b="1" dirty="0">
                <a:solidFill>
                  <a:srgbClr val="4A90A4"/>
                </a:solidFill>
                <a:latin typeface="Arial" pitchFamily="34" charset="0"/>
                <a:ea typeface="Arial" pitchFamily="34" charset="-122"/>
                <a:cs typeface="Arial" pitchFamily="34" charset="-120"/>
              </a:rPr>
              <a:t>SOE vs. Private Firm Financing</a:t>
            </a:r>
            <a:endParaRPr lang="en-US" sz="1350" dirty="0"/>
          </a:p>
        </p:txBody>
      </p:sp>
      <p:sp>
        <p:nvSpPr>
          <p:cNvPr id="45" name="Shape 37"/>
          <p:cNvSpPr/>
          <p:nvPr/>
        </p:nvSpPr>
        <p:spPr>
          <a:xfrm>
            <a:off x="4743450" y="4979194"/>
            <a:ext cx="4114800" cy="1935956"/>
          </a:xfrm>
          <a:prstGeom prst="rect">
            <a:avLst/>
          </a:prstGeom>
          <a:solidFill>
            <a:srgbClr val="FFFFFF"/>
          </a:solidFill>
          <a:ln/>
        </p:spPr>
      </p:sp>
      <p:sp>
        <p:nvSpPr>
          <p:cNvPr id="46" name="Shape 38"/>
          <p:cNvSpPr/>
          <p:nvPr/>
        </p:nvSpPr>
        <p:spPr>
          <a:xfrm>
            <a:off x="4743450" y="4979194"/>
            <a:ext cx="1209554" cy="314325"/>
          </a:xfrm>
          <a:prstGeom prst="rect">
            <a:avLst/>
          </a:prstGeom>
          <a:solidFill>
            <a:srgbClr val="2E5984"/>
          </a:solidFill>
          <a:ln/>
        </p:spPr>
      </p:sp>
      <p:sp>
        <p:nvSpPr>
          <p:cNvPr id="47" name="Text 39"/>
          <p:cNvSpPr/>
          <p:nvPr/>
        </p:nvSpPr>
        <p:spPr>
          <a:xfrm>
            <a:off x="4743450" y="4979194"/>
            <a:ext cx="1280992" cy="314325"/>
          </a:xfrm>
          <a:prstGeom prst="rect">
            <a:avLst/>
          </a:prstGeom>
          <a:noFill/>
          <a:ln/>
        </p:spPr>
        <p:txBody>
          <a:bodyPr wrap="none" lIns="85090" tIns="85090" rIns="85090" bIns="85090" rtlCol="0" anchor="ctr">
            <a:spAutoFit/>
          </a:bodyPr>
          <a:lstStyle/>
          <a:p>
            <a:pPr algn="l" indent="0" marL="0">
              <a:buNone/>
            </a:pPr>
            <a:r>
              <a:rPr lang="en-US" sz="900" b="1" dirty="0">
                <a:solidFill>
                  <a:srgbClr val="FFFFFF"/>
                </a:solidFill>
                <a:latin typeface="Arial" pitchFamily="34" charset="0"/>
                <a:ea typeface="Arial" pitchFamily="34" charset="-122"/>
                <a:cs typeface="Arial" pitchFamily="34" charset="-120"/>
              </a:rPr>
              <a:t>Aspect</a:t>
            </a:r>
            <a:endParaRPr lang="en-US" sz="900" dirty="0"/>
          </a:p>
        </p:txBody>
      </p:sp>
      <p:sp>
        <p:nvSpPr>
          <p:cNvPr id="48" name="Shape 40"/>
          <p:cNvSpPr/>
          <p:nvPr/>
        </p:nvSpPr>
        <p:spPr>
          <a:xfrm>
            <a:off x="5953004" y="4979194"/>
            <a:ext cx="1459027" cy="314325"/>
          </a:xfrm>
          <a:prstGeom prst="rect">
            <a:avLst/>
          </a:prstGeom>
          <a:solidFill>
            <a:srgbClr val="2E5984"/>
          </a:solidFill>
          <a:ln/>
        </p:spPr>
      </p:sp>
      <p:sp>
        <p:nvSpPr>
          <p:cNvPr id="49" name="Text 41"/>
          <p:cNvSpPr/>
          <p:nvPr/>
        </p:nvSpPr>
        <p:spPr>
          <a:xfrm>
            <a:off x="5953004" y="4979194"/>
            <a:ext cx="1530465" cy="314325"/>
          </a:xfrm>
          <a:prstGeom prst="rect">
            <a:avLst/>
          </a:prstGeom>
          <a:noFill/>
          <a:ln/>
        </p:spPr>
        <p:txBody>
          <a:bodyPr wrap="square" lIns="85090" tIns="85090" rIns="85090" bIns="85090" rtlCol="0" anchor="ctr">
            <a:spAutoFit/>
          </a:bodyPr>
          <a:lstStyle/>
          <a:p>
            <a:pPr algn="l" indent="0" marL="0">
              <a:buNone/>
            </a:pPr>
            <a:r>
              <a:rPr lang="en-US" sz="900" b="1" dirty="0">
                <a:solidFill>
                  <a:srgbClr val="FFFFFF"/>
                </a:solidFill>
                <a:latin typeface="Arial" pitchFamily="34" charset="0"/>
                <a:ea typeface="Arial" pitchFamily="34" charset="-122"/>
                <a:cs typeface="Arial" pitchFamily="34" charset="-120"/>
              </a:rPr>
              <a:t>SOEs</a:t>
            </a:r>
            <a:endParaRPr lang="en-US" sz="900" dirty="0"/>
          </a:p>
        </p:txBody>
      </p:sp>
      <p:sp>
        <p:nvSpPr>
          <p:cNvPr id="50" name="Shape 42"/>
          <p:cNvSpPr/>
          <p:nvPr/>
        </p:nvSpPr>
        <p:spPr>
          <a:xfrm>
            <a:off x="7412031" y="4979194"/>
            <a:ext cx="1446219" cy="314325"/>
          </a:xfrm>
          <a:prstGeom prst="rect">
            <a:avLst/>
          </a:prstGeom>
          <a:solidFill>
            <a:srgbClr val="2E5984"/>
          </a:solidFill>
          <a:ln/>
        </p:spPr>
      </p:sp>
      <p:sp>
        <p:nvSpPr>
          <p:cNvPr id="51" name="Text 43"/>
          <p:cNvSpPr/>
          <p:nvPr/>
        </p:nvSpPr>
        <p:spPr>
          <a:xfrm>
            <a:off x="7412031" y="4979194"/>
            <a:ext cx="1517656" cy="314325"/>
          </a:xfrm>
          <a:prstGeom prst="rect">
            <a:avLst/>
          </a:prstGeom>
          <a:noFill/>
          <a:ln/>
        </p:spPr>
        <p:txBody>
          <a:bodyPr wrap="square" lIns="85090" tIns="85090" rIns="85090" bIns="85090" rtlCol="0" anchor="ctr">
            <a:spAutoFit/>
          </a:bodyPr>
          <a:lstStyle/>
          <a:p>
            <a:pPr algn="l" indent="0" marL="0">
              <a:buNone/>
            </a:pPr>
            <a:r>
              <a:rPr lang="en-US" sz="900" b="1" dirty="0">
                <a:solidFill>
                  <a:srgbClr val="FFFFFF"/>
                </a:solidFill>
                <a:latin typeface="Arial" pitchFamily="34" charset="0"/>
                <a:ea typeface="Arial" pitchFamily="34" charset="-122"/>
                <a:cs typeface="Arial" pitchFamily="34" charset="-120"/>
              </a:rPr>
              <a:t>Private Firms</a:t>
            </a:r>
            <a:endParaRPr lang="en-US" sz="900" dirty="0"/>
          </a:p>
        </p:txBody>
      </p:sp>
      <p:sp>
        <p:nvSpPr>
          <p:cNvPr id="52" name="Text 44"/>
          <p:cNvSpPr/>
          <p:nvPr/>
        </p:nvSpPr>
        <p:spPr>
          <a:xfrm>
            <a:off x="4743450" y="5293519"/>
            <a:ext cx="1280992" cy="489347"/>
          </a:xfrm>
          <a:prstGeom prst="rect">
            <a:avLst/>
          </a:prstGeom>
          <a:noFill/>
          <a:ln/>
        </p:spPr>
        <p:txBody>
          <a:bodyPr wrap="none" lIns="85090" tIns="85090" rIns="85090" bIns="85090" rtlCol="0" anchor="ctr">
            <a:spAutoFit/>
          </a:bodyPr>
          <a:lstStyle/>
          <a:p>
            <a:pPr indent="0" marL="0">
              <a:buNone/>
            </a:pPr>
            <a:r>
              <a:rPr lang="en-US" sz="900" dirty="0">
                <a:solidFill>
                  <a:srgbClr val="333333"/>
                </a:solidFill>
                <a:latin typeface="Arial" pitchFamily="34" charset="0"/>
                <a:ea typeface="Arial" pitchFamily="34" charset="-122"/>
                <a:cs typeface="Arial" pitchFamily="34" charset="-120"/>
              </a:rPr>
              <a:t>Cost of Debt</a:t>
            </a:r>
            <a:endParaRPr lang="en-US" sz="900" dirty="0"/>
          </a:p>
        </p:txBody>
      </p:sp>
      <p:sp>
        <p:nvSpPr>
          <p:cNvPr id="53" name="Text 45"/>
          <p:cNvSpPr/>
          <p:nvPr/>
        </p:nvSpPr>
        <p:spPr>
          <a:xfrm>
            <a:off x="5953004" y="5293519"/>
            <a:ext cx="1530465" cy="489347"/>
          </a:xfrm>
          <a:prstGeom prst="rect">
            <a:avLst/>
          </a:prstGeom>
          <a:noFill/>
          <a:ln/>
        </p:spPr>
        <p:txBody>
          <a:bodyPr wrap="square" lIns="85090" tIns="85090" rIns="85090" bIns="85090" rtlCol="0" anchor="ctr">
            <a:spAutoFit/>
          </a:bodyPr>
          <a:lstStyle/>
          <a:p>
            <a:pPr indent="0" marL="0">
              <a:buNone/>
            </a:pPr>
            <a:r>
              <a:rPr lang="en-US" sz="900" dirty="0">
                <a:solidFill>
                  <a:srgbClr val="333333"/>
                </a:solidFill>
                <a:latin typeface="Arial" pitchFamily="34" charset="0"/>
                <a:ea typeface="Arial" pitchFamily="34" charset="-122"/>
                <a:cs typeface="Arial" pitchFamily="34" charset="-120"/>
              </a:rPr>
              <a:t>Lower (implicit guarantees)</a:t>
            </a:r>
            <a:endParaRPr lang="en-US" sz="900" dirty="0"/>
          </a:p>
        </p:txBody>
      </p:sp>
      <p:sp>
        <p:nvSpPr>
          <p:cNvPr id="54" name="Text 46"/>
          <p:cNvSpPr/>
          <p:nvPr/>
        </p:nvSpPr>
        <p:spPr>
          <a:xfrm>
            <a:off x="7412031" y="5293519"/>
            <a:ext cx="1517656" cy="489347"/>
          </a:xfrm>
          <a:prstGeom prst="rect">
            <a:avLst/>
          </a:prstGeom>
          <a:noFill/>
          <a:ln/>
        </p:spPr>
        <p:txBody>
          <a:bodyPr wrap="square" lIns="85090" tIns="85090" rIns="85090" bIns="85090" rtlCol="0" anchor="ctr">
            <a:spAutoFit/>
          </a:bodyPr>
          <a:lstStyle/>
          <a:p>
            <a:pPr indent="0" marL="0">
              <a:buNone/>
            </a:pPr>
            <a:r>
              <a:rPr lang="en-US" sz="900" dirty="0">
                <a:solidFill>
                  <a:srgbClr val="333333"/>
                </a:solidFill>
                <a:latin typeface="Arial" pitchFamily="34" charset="0"/>
                <a:ea typeface="Arial" pitchFamily="34" charset="-122"/>
                <a:cs typeface="Arial" pitchFamily="34" charset="-120"/>
              </a:rPr>
              <a:t>Higher (market risk pricing)</a:t>
            </a:r>
            <a:endParaRPr lang="en-US" sz="900" dirty="0"/>
          </a:p>
        </p:txBody>
      </p:sp>
      <p:sp>
        <p:nvSpPr>
          <p:cNvPr id="55" name="Text 47"/>
          <p:cNvSpPr/>
          <p:nvPr/>
        </p:nvSpPr>
        <p:spPr>
          <a:xfrm>
            <a:off x="4743450" y="5782866"/>
            <a:ext cx="1280992" cy="321469"/>
          </a:xfrm>
          <a:prstGeom prst="rect">
            <a:avLst/>
          </a:prstGeom>
          <a:noFill/>
          <a:ln/>
        </p:spPr>
        <p:txBody>
          <a:bodyPr wrap="none" lIns="85090" tIns="85090" rIns="85090" bIns="85090" rtlCol="0" anchor="ctr">
            <a:spAutoFit/>
          </a:bodyPr>
          <a:lstStyle/>
          <a:p>
            <a:pPr indent="0" marL="0">
              <a:buNone/>
            </a:pPr>
            <a:r>
              <a:rPr lang="en-US" sz="900" dirty="0">
                <a:solidFill>
                  <a:srgbClr val="333333"/>
                </a:solidFill>
                <a:latin typeface="Arial" pitchFamily="34" charset="0"/>
                <a:ea typeface="Arial" pitchFamily="34" charset="-122"/>
                <a:cs typeface="Arial" pitchFamily="34" charset="-120"/>
              </a:rPr>
              <a:t>Leverage</a:t>
            </a:r>
            <a:endParaRPr lang="en-US" sz="900" dirty="0"/>
          </a:p>
        </p:txBody>
      </p:sp>
      <p:sp>
        <p:nvSpPr>
          <p:cNvPr id="56" name="Text 48"/>
          <p:cNvSpPr/>
          <p:nvPr/>
        </p:nvSpPr>
        <p:spPr>
          <a:xfrm>
            <a:off x="5953004" y="5782866"/>
            <a:ext cx="1530465" cy="321469"/>
          </a:xfrm>
          <a:prstGeom prst="rect">
            <a:avLst/>
          </a:prstGeom>
          <a:noFill/>
          <a:ln/>
        </p:spPr>
        <p:txBody>
          <a:bodyPr wrap="square" lIns="85090" tIns="85090" rIns="85090" bIns="85090" rtlCol="0" anchor="ctr">
            <a:spAutoFit/>
          </a:bodyPr>
          <a:lstStyle/>
          <a:p>
            <a:pPr indent="0" marL="0">
              <a:buNone/>
            </a:pPr>
            <a:r>
              <a:rPr lang="en-US" sz="900" dirty="0">
                <a:solidFill>
                  <a:srgbClr val="333333"/>
                </a:solidFill>
                <a:latin typeface="Arial" pitchFamily="34" charset="0"/>
                <a:ea typeface="Arial" pitchFamily="34" charset="-122"/>
                <a:cs typeface="Arial" pitchFamily="34" charset="-120"/>
              </a:rPr>
              <a:t>Often higher</a:t>
            </a:r>
            <a:endParaRPr lang="en-US" sz="900" dirty="0"/>
          </a:p>
        </p:txBody>
      </p:sp>
      <p:sp>
        <p:nvSpPr>
          <p:cNvPr id="57" name="Text 49"/>
          <p:cNvSpPr/>
          <p:nvPr/>
        </p:nvSpPr>
        <p:spPr>
          <a:xfrm>
            <a:off x="7412031" y="5782866"/>
            <a:ext cx="1517656" cy="321469"/>
          </a:xfrm>
          <a:prstGeom prst="rect">
            <a:avLst/>
          </a:prstGeom>
          <a:noFill/>
          <a:ln/>
        </p:spPr>
        <p:txBody>
          <a:bodyPr wrap="square" lIns="85090" tIns="85090" rIns="85090" bIns="85090" rtlCol="0" anchor="ctr">
            <a:spAutoFit/>
          </a:bodyPr>
          <a:lstStyle/>
          <a:p>
            <a:pPr indent="0" marL="0">
              <a:buNone/>
            </a:pPr>
            <a:r>
              <a:rPr lang="en-US" sz="900" dirty="0">
                <a:solidFill>
                  <a:srgbClr val="333333"/>
                </a:solidFill>
                <a:latin typeface="Arial" pitchFamily="34" charset="0"/>
                <a:ea typeface="Arial" pitchFamily="34" charset="-122"/>
                <a:cs typeface="Arial" pitchFamily="34" charset="-120"/>
              </a:rPr>
              <a:t>Typically lower</a:t>
            </a:r>
            <a:endParaRPr lang="en-US" sz="900" dirty="0"/>
          </a:p>
        </p:txBody>
      </p:sp>
      <p:sp>
        <p:nvSpPr>
          <p:cNvPr id="58" name="Text 50"/>
          <p:cNvSpPr/>
          <p:nvPr/>
        </p:nvSpPr>
        <p:spPr>
          <a:xfrm>
            <a:off x="4743450" y="6104334"/>
            <a:ext cx="1280992" cy="492919"/>
          </a:xfrm>
          <a:prstGeom prst="rect">
            <a:avLst/>
          </a:prstGeom>
          <a:noFill/>
          <a:ln/>
        </p:spPr>
        <p:txBody>
          <a:bodyPr wrap="none" lIns="85090" tIns="85090" rIns="85090" bIns="85090" rtlCol="0" anchor="ctr">
            <a:spAutoFit/>
          </a:bodyPr>
          <a:lstStyle/>
          <a:p>
            <a:pPr indent="0" marL="0">
              <a:buNone/>
            </a:pPr>
            <a:r>
              <a:rPr lang="en-US" sz="900" dirty="0">
                <a:solidFill>
                  <a:srgbClr val="333333"/>
                </a:solidFill>
                <a:latin typeface="Arial" pitchFamily="34" charset="0"/>
                <a:ea typeface="Arial" pitchFamily="34" charset="-122"/>
                <a:cs typeface="Arial" pitchFamily="34" charset="-120"/>
              </a:rPr>
              <a:t>Financing Constraints</a:t>
            </a:r>
            <a:endParaRPr lang="en-US" sz="900" dirty="0"/>
          </a:p>
        </p:txBody>
      </p:sp>
      <p:sp>
        <p:nvSpPr>
          <p:cNvPr id="59" name="Text 51"/>
          <p:cNvSpPr/>
          <p:nvPr/>
        </p:nvSpPr>
        <p:spPr>
          <a:xfrm>
            <a:off x="5953004" y="6104334"/>
            <a:ext cx="1530465" cy="492919"/>
          </a:xfrm>
          <a:prstGeom prst="rect">
            <a:avLst/>
          </a:prstGeom>
          <a:noFill/>
          <a:ln/>
        </p:spPr>
        <p:txBody>
          <a:bodyPr wrap="square" lIns="85090" tIns="85090" rIns="85090" bIns="85090" rtlCol="0" anchor="ctr">
            <a:spAutoFit/>
          </a:bodyPr>
          <a:lstStyle/>
          <a:p>
            <a:pPr indent="0" marL="0">
              <a:buNone/>
            </a:pPr>
            <a:r>
              <a:rPr lang="en-US" sz="900" dirty="0">
                <a:solidFill>
                  <a:srgbClr val="333333"/>
                </a:solidFill>
                <a:latin typeface="Arial" pitchFamily="34" charset="0"/>
                <a:ea typeface="Arial" pitchFamily="34" charset="-122"/>
                <a:cs typeface="Arial" pitchFamily="34" charset="-120"/>
              </a:rPr>
              <a:t>Less binding</a:t>
            </a:r>
            <a:endParaRPr lang="en-US" sz="900" dirty="0"/>
          </a:p>
        </p:txBody>
      </p:sp>
      <p:sp>
        <p:nvSpPr>
          <p:cNvPr id="60" name="Text 52"/>
          <p:cNvSpPr/>
          <p:nvPr/>
        </p:nvSpPr>
        <p:spPr>
          <a:xfrm>
            <a:off x="7412031" y="6104334"/>
            <a:ext cx="1517656" cy="492919"/>
          </a:xfrm>
          <a:prstGeom prst="rect">
            <a:avLst/>
          </a:prstGeom>
          <a:noFill/>
          <a:ln/>
        </p:spPr>
        <p:txBody>
          <a:bodyPr wrap="square" lIns="85090" tIns="85090" rIns="85090" bIns="85090" rtlCol="0" anchor="ctr">
            <a:spAutoFit/>
          </a:bodyPr>
          <a:lstStyle/>
          <a:p>
            <a:pPr indent="0" marL="0">
              <a:buNone/>
            </a:pPr>
            <a:r>
              <a:rPr lang="en-US" sz="900" dirty="0">
                <a:solidFill>
                  <a:srgbClr val="333333"/>
                </a:solidFill>
                <a:latin typeface="Arial" pitchFamily="34" charset="0"/>
                <a:ea typeface="Arial" pitchFamily="34" charset="-122"/>
                <a:cs typeface="Arial" pitchFamily="34" charset="-120"/>
              </a:rPr>
              <a:t>More binding</a:t>
            </a:r>
            <a:endParaRPr lang="en-US" sz="900" dirty="0"/>
          </a:p>
        </p:txBody>
      </p:sp>
      <p:sp>
        <p:nvSpPr>
          <p:cNvPr id="61" name="Text 53"/>
          <p:cNvSpPr/>
          <p:nvPr/>
        </p:nvSpPr>
        <p:spPr>
          <a:xfrm>
            <a:off x="4743450" y="6597253"/>
            <a:ext cx="1280992" cy="317897"/>
          </a:xfrm>
          <a:prstGeom prst="rect">
            <a:avLst/>
          </a:prstGeom>
          <a:noFill/>
          <a:ln/>
        </p:spPr>
        <p:txBody>
          <a:bodyPr wrap="none" lIns="85090" tIns="85090" rIns="85090" bIns="85090" rtlCol="0" anchor="ctr">
            <a:spAutoFit/>
          </a:bodyPr>
          <a:lstStyle/>
          <a:p>
            <a:pPr indent="0" marL="0">
              <a:buNone/>
            </a:pPr>
            <a:r>
              <a:rPr lang="en-US" sz="900" dirty="0">
                <a:solidFill>
                  <a:srgbClr val="333333"/>
                </a:solidFill>
                <a:latin typeface="Arial" pitchFamily="34" charset="0"/>
                <a:ea typeface="Arial" pitchFamily="34" charset="-122"/>
                <a:cs typeface="Arial" pitchFamily="34" charset="-120"/>
              </a:rPr>
              <a:t>Market Discipline</a:t>
            </a:r>
            <a:endParaRPr lang="en-US" sz="900" dirty="0"/>
          </a:p>
        </p:txBody>
      </p:sp>
      <p:sp>
        <p:nvSpPr>
          <p:cNvPr id="62" name="Text 54"/>
          <p:cNvSpPr/>
          <p:nvPr/>
        </p:nvSpPr>
        <p:spPr>
          <a:xfrm>
            <a:off x="5953004" y="6597253"/>
            <a:ext cx="1530465" cy="317897"/>
          </a:xfrm>
          <a:prstGeom prst="rect">
            <a:avLst/>
          </a:prstGeom>
          <a:noFill/>
          <a:ln/>
        </p:spPr>
        <p:txBody>
          <a:bodyPr wrap="square" lIns="85090" tIns="85090" rIns="85090" bIns="85090" rtlCol="0" anchor="ctr">
            <a:spAutoFit/>
          </a:bodyPr>
          <a:lstStyle/>
          <a:p>
            <a:pPr indent="0" marL="0">
              <a:buNone/>
            </a:pPr>
            <a:r>
              <a:rPr lang="en-US" sz="900" dirty="0">
                <a:solidFill>
                  <a:srgbClr val="333333"/>
                </a:solidFill>
                <a:latin typeface="Arial" pitchFamily="34" charset="0"/>
                <a:ea typeface="Arial" pitchFamily="34" charset="-122"/>
                <a:cs typeface="Arial" pitchFamily="34" charset="-120"/>
              </a:rPr>
              <a:t>Weaker</a:t>
            </a:r>
            <a:endParaRPr lang="en-US" sz="900" dirty="0"/>
          </a:p>
        </p:txBody>
      </p:sp>
      <p:sp>
        <p:nvSpPr>
          <p:cNvPr id="63" name="Text 55"/>
          <p:cNvSpPr/>
          <p:nvPr/>
        </p:nvSpPr>
        <p:spPr>
          <a:xfrm>
            <a:off x="7412031" y="6597253"/>
            <a:ext cx="1517656" cy="317897"/>
          </a:xfrm>
          <a:prstGeom prst="rect">
            <a:avLst/>
          </a:prstGeom>
          <a:noFill/>
          <a:ln/>
        </p:spPr>
        <p:txBody>
          <a:bodyPr wrap="square" lIns="85090" tIns="85090" rIns="85090" bIns="85090" rtlCol="0" anchor="ctr">
            <a:spAutoFit/>
          </a:bodyPr>
          <a:lstStyle/>
          <a:p>
            <a:pPr indent="0" marL="0">
              <a:buNone/>
            </a:pPr>
            <a:r>
              <a:rPr lang="en-US" sz="900" dirty="0">
                <a:solidFill>
                  <a:srgbClr val="333333"/>
                </a:solidFill>
                <a:latin typeface="Arial" pitchFamily="34" charset="0"/>
                <a:ea typeface="Arial" pitchFamily="34" charset="-122"/>
                <a:cs typeface="Arial" pitchFamily="34" charset="-120"/>
              </a:rPr>
              <a:t>Stronger</a:t>
            </a:r>
            <a:endParaRPr lang="en-US" sz="9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9144000" cy="5710647"/>
          </a:xfrm>
          <a:prstGeom prst="rect">
            <a:avLst/>
          </a:prstGeom>
        </p:spPr>
      </p:pic>
      <p:sp>
        <p:nvSpPr>
          <p:cNvPr id="3" name="Text 0"/>
          <p:cNvSpPr/>
          <p:nvPr/>
        </p:nvSpPr>
        <p:spPr>
          <a:xfrm>
            <a:off x="285750" y="285750"/>
            <a:ext cx="8643938" cy="385763"/>
          </a:xfrm>
          <a:prstGeom prst="rect">
            <a:avLst/>
          </a:prstGeom>
          <a:noFill/>
          <a:ln/>
        </p:spPr>
        <p:txBody>
          <a:bodyPr wrap="square" lIns="0" tIns="0" rIns="0" bIns="0" rtlCol="0" anchor="ctr">
            <a:spAutoFit/>
          </a:bodyPr>
          <a:lstStyle/>
          <a:p>
            <a:pPr indent="0" marL="0">
              <a:buNone/>
            </a:pPr>
            <a:r>
              <a:rPr lang="en-US" sz="2025" b="1" dirty="0">
                <a:solidFill>
                  <a:srgbClr val="2E5984"/>
                </a:solidFill>
                <a:latin typeface="Arial" pitchFamily="34" charset="0"/>
                <a:ea typeface="Arial" pitchFamily="34" charset="-122"/>
                <a:cs typeface="Arial" pitchFamily="34" charset="-120"/>
              </a:rPr>
              <a:t>Competition and Market Dynamics</a:t>
            </a:r>
            <a:endParaRPr lang="en-US" sz="2025" dirty="0"/>
          </a:p>
        </p:txBody>
      </p:sp>
      <p:sp>
        <p:nvSpPr>
          <p:cNvPr id="4" name="Text 1"/>
          <p:cNvSpPr/>
          <p:nvPr/>
        </p:nvSpPr>
        <p:spPr>
          <a:xfrm>
            <a:off x="285750" y="850106"/>
            <a:ext cx="4186238" cy="257175"/>
          </a:xfrm>
          <a:prstGeom prst="rect">
            <a:avLst/>
          </a:prstGeom>
          <a:noFill/>
          <a:ln/>
        </p:spPr>
        <p:txBody>
          <a:bodyPr wrap="square" lIns="0" tIns="0" rIns="0" bIns="0" rtlCol="0" anchor="ctr">
            <a:spAutoFit/>
          </a:bodyPr>
          <a:lstStyle/>
          <a:p>
            <a:pPr indent="0" marL="0">
              <a:buNone/>
            </a:pPr>
            <a:r>
              <a:rPr lang="en-US" sz="1350" b="1" dirty="0">
                <a:solidFill>
                  <a:srgbClr val="4A90A4"/>
                </a:solidFill>
                <a:latin typeface="Arial" pitchFamily="34" charset="0"/>
                <a:ea typeface="Arial" pitchFamily="34" charset="-122"/>
                <a:cs typeface="Arial" pitchFamily="34" charset="-120"/>
              </a:rPr>
              <a:t>SOE-Private Firm Competition</a:t>
            </a:r>
            <a:endParaRPr lang="en-US" sz="1350" dirty="0"/>
          </a:p>
        </p:txBody>
      </p:sp>
      <p:sp>
        <p:nvSpPr>
          <p:cNvPr id="5" name="Text 2"/>
          <p:cNvSpPr/>
          <p:nvPr/>
        </p:nvSpPr>
        <p:spPr>
          <a:xfrm>
            <a:off x="285750" y="1175147"/>
            <a:ext cx="1364679" cy="142875"/>
          </a:xfrm>
          <a:prstGeom prst="rect">
            <a:avLst/>
          </a:prstGeom>
          <a:noFill/>
          <a:ln/>
        </p:spPr>
        <p:txBody>
          <a:bodyPr wrap="square" lIns="0" tIns="0" rIns="0" bIns="0" rtlCol="0" anchor="ctr">
            <a:spAutoFit/>
          </a:bodyPr>
          <a:lstStyle/>
          <a:p>
            <a:pPr algn="l" indent="0" marL="0">
              <a:buNone/>
            </a:pPr>
            <a:r>
              <a:rPr lang="en-US" sz="1013" b="1" dirty="0">
                <a:solidFill>
                  <a:srgbClr val="333333"/>
                </a:solidFill>
                <a:latin typeface="Arial" pitchFamily="34" charset="0"/>
                <a:ea typeface="Arial" pitchFamily="34" charset="-122"/>
                <a:cs typeface="Arial" pitchFamily="34" charset="-120"/>
              </a:rPr>
              <a:t>Uneven playing field:</a:t>
            </a:r>
            <a:endParaRPr lang="en-US" sz="1013" dirty="0"/>
          </a:p>
        </p:txBody>
      </p:sp>
      <p:sp>
        <p:nvSpPr>
          <p:cNvPr id="6" name="Text 3"/>
          <p:cNvSpPr/>
          <p:nvPr/>
        </p:nvSpPr>
        <p:spPr>
          <a:xfrm>
            <a:off x="285750" y="1175147"/>
            <a:ext cx="3809293" cy="310028"/>
          </a:xfrm>
          <a:prstGeom prst="rect">
            <a:avLst/>
          </a:prstGeom>
          <a:noFill/>
          <a:ln/>
        </p:spPr>
        <p:txBody>
          <a:bodyPr wrap="square" lIns="0" tIns="0" rIns="0" bIns="0" rtlCol="0" anchor="ctr">
            <a:spAutoFit/>
          </a:bodyPr>
          <a:lstStyle/>
          <a:p>
            <a:pPr algn="l" indent="0" marL="0">
              <a:buNone/>
            </a:pPr>
            <a:r>
              <a:rPr lang="en-US" sz="1013" dirty="0">
                <a:solidFill>
                  <a:srgbClr val="333333"/>
                </a:solidFill>
                <a:latin typeface="Arial" pitchFamily="34" charset="0"/>
                <a:ea typeface="Arial" pitchFamily="34" charset="-122"/>
                <a:cs typeface="Arial" pitchFamily="34" charset="-120"/>
              </a:rPr>
              <a:t>SOEs often enjoy advantages over private competitors</a:t>
            </a:r>
            <a:endParaRPr lang="en-US" sz="1013" dirty="0"/>
          </a:p>
        </p:txBody>
      </p:sp>
      <p:sp>
        <p:nvSpPr>
          <p:cNvPr id="7" name="Text 4"/>
          <p:cNvSpPr/>
          <p:nvPr/>
        </p:nvSpPr>
        <p:spPr>
          <a:xfrm>
            <a:off x="285750" y="1552315"/>
            <a:ext cx="1228865" cy="142875"/>
          </a:xfrm>
          <a:prstGeom prst="rect">
            <a:avLst/>
          </a:prstGeom>
          <a:noFill/>
          <a:ln/>
        </p:spPr>
        <p:txBody>
          <a:bodyPr wrap="none" lIns="0" tIns="0" rIns="0" bIns="0" rtlCol="0" anchor="ctr">
            <a:spAutoFit/>
          </a:bodyPr>
          <a:lstStyle/>
          <a:p>
            <a:pPr algn="l" indent="0" marL="0">
              <a:buNone/>
            </a:pPr>
            <a:r>
              <a:rPr lang="en-US" sz="1013" b="1" dirty="0">
                <a:solidFill>
                  <a:srgbClr val="333333"/>
                </a:solidFill>
                <a:latin typeface="Arial" pitchFamily="34" charset="0"/>
                <a:ea typeface="Arial" pitchFamily="34" charset="-122"/>
                <a:cs typeface="Arial" pitchFamily="34" charset="-120"/>
              </a:rPr>
              <a:t>Market distortions:</a:t>
            </a:r>
            <a:endParaRPr lang="en-US" sz="1013" dirty="0"/>
          </a:p>
        </p:txBody>
      </p:sp>
      <p:sp>
        <p:nvSpPr>
          <p:cNvPr id="8" name="Text 5"/>
          <p:cNvSpPr/>
          <p:nvPr/>
        </p:nvSpPr>
        <p:spPr>
          <a:xfrm>
            <a:off x="1443177" y="1552315"/>
            <a:ext cx="2978162" cy="142875"/>
          </a:xfrm>
          <a:prstGeom prst="rect">
            <a:avLst/>
          </a:prstGeom>
          <a:noFill/>
          <a:ln/>
        </p:spPr>
        <p:txBody>
          <a:bodyPr wrap="square" lIns="0" tIns="0" rIns="0" bIns="0" rtlCol="0" anchor="ctr">
            <a:spAutoFit/>
          </a:bodyPr>
          <a:lstStyle/>
          <a:p>
            <a:pPr algn="l" indent="0" marL="0">
              <a:buNone/>
            </a:pPr>
            <a:r>
              <a:rPr lang="en-US" sz="1013" dirty="0">
                <a:solidFill>
                  <a:srgbClr val="333333"/>
                </a:solidFill>
                <a:latin typeface="Arial" pitchFamily="34" charset="0"/>
                <a:ea typeface="Arial" pitchFamily="34" charset="-122"/>
                <a:cs typeface="Arial" pitchFamily="34" charset="-120"/>
              </a:rPr>
              <a:t>Preferential treatment affecting resource allocation</a:t>
            </a:r>
            <a:endParaRPr lang="en-US" sz="1013" dirty="0"/>
          </a:p>
        </p:txBody>
      </p:sp>
      <p:sp>
        <p:nvSpPr>
          <p:cNvPr id="9" name="Text 6"/>
          <p:cNvSpPr/>
          <p:nvPr/>
        </p:nvSpPr>
        <p:spPr>
          <a:xfrm>
            <a:off x="285750" y="1762330"/>
            <a:ext cx="942752" cy="142875"/>
          </a:xfrm>
          <a:prstGeom prst="rect">
            <a:avLst/>
          </a:prstGeom>
          <a:noFill/>
          <a:ln/>
        </p:spPr>
        <p:txBody>
          <a:bodyPr wrap="none" lIns="0" tIns="0" rIns="0" bIns="0" rtlCol="0" anchor="ctr">
            <a:spAutoFit/>
          </a:bodyPr>
          <a:lstStyle/>
          <a:p>
            <a:pPr algn="l" indent="0" marL="0">
              <a:buNone/>
            </a:pPr>
            <a:r>
              <a:rPr lang="en-US" sz="1013" b="1" dirty="0">
                <a:solidFill>
                  <a:srgbClr val="333333"/>
                </a:solidFill>
                <a:latin typeface="Arial" pitchFamily="34" charset="0"/>
                <a:ea typeface="Arial" pitchFamily="34" charset="-122"/>
                <a:cs typeface="Arial" pitchFamily="34" charset="-120"/>
              </a:rPr>
              <a:t>Crowding out:</a:t>
            </a:r>
            <a:endParaRPr lang="en-US" sz="1013" dirty="0"/>
          </a:p>
        </p:txBody>
      </p:sp>
      <p:sp>
        <p:nvSpPr>
          <p:cNvPr id="10" name="Text 7"/>
          <p:cNvSpPr/>
          <p:nvPr/>
        </p:nvSpPr>
        <p:spPr>
          <a:xfrm>
            <a:off x="1157064" y="1762330"/>
            <a:ext cx="3173304" cy="142875"/>
          </a:xfrm>
          <a:prstGeom prst="rect">
            <a:avLst/>
          </a:prstGeom>
          <a:noFill/>
          <a:ln/>
        </p:spPr>
        <p:txBody>
          <a:bodyPr wrap="square" lIns="0" tIns="0" rIns="0" bIns="0" rtlCol="0" anchor="ctr">
            <a:spAutoFit/>
          </a:bodyPr>
          <a:lstStyle/>
          <a:p>
            <a:pPr algn="l" indent="0" marL="0">
              <a:buNone/>
            </a:pPr>
            <a:r>
              <a:rPr lang="en-US" sz="1013" dirty="0">
                <a:solidFill>
                  <a:srgbClr val="333333"/>
                </a:solidFill>
                <a:latin typeface="Arial" pitchFamily="34" charset="0"/>
                <a:ea typeface="Arial" pitchFamily="34" charset="-122"/>
                <a:cs typeface="Arial" pitchFamily="34" charset="-120"/>
              </a:rPr>
              <a:t>SOE dominance potentially limiting private investment</a:t>
            </a:r>
            <a:endParaRPr lang="en-US" sz="1013" dirty="0"/>
          </a:p>
        </p:txBody>
      </p:sp>
      <p:pic>
        <p:nvPicPr>
          <p:cNvPr id="11" name="Image 1" descr="preencoded.png">    </p:cNvPr>
          <p:cNvPicPr>
            <a:picLocks noChangeAspect="1"/>
          </p:cNvPicPr>
          <p:nvPr/>
        </p:nvPicPr>
        <p:blipFill>
          <a:blip r:embed="rId2"/>
          <a:stretch>
            <a:fillRect/>
          </a:stretch>
        </p:blipFill>
        <p:spPr>
          <a:xfrm>
            <a:off x="285750" y="1990204"/>
            <a:ext cx="4114800" cy="1785938"/>
          </a:xfrm>
          <a:prstGeom prst="rect">
            <a:avLst/>
          </a:prstGeom>
        </p:spPr>
      </p:pic>
      <p:sp>
        <p:nvSpPr>
          <p:cNvPr id="12" name="Text 8"/>
          <p:cNvSpPr/>
          <p:nvPr/>
        </p:nvSpPr>
        <p:spPr>
          <a:xfrm>
            <a:off x="285750" y="3847579"/>
            <a:ext cx="4186238" cy="257175"/>
          </a:xfrm>
          <a:prstGeom prst="rect">
            <a:avLst/>
          </a:prstGeom>
          <a:noFill/>
          <a:ln/>
        </p:spPr>
        <p:txBody>
          <a:bodyPr wrap="square" lIns="0" tIns="0" rIns="0" bIns="0" rtlCol="0" anchor="ctr">
            <a:spAutoFit/>
          </a:bodyPr>
          <a:lstStyle/>
          <a:p>
            <a:pPr indent="0" marL="0">
              <a:buNone/>
            </a:pPr>
            <a:r>
              <a:rPr lang="en-US" sz="1350" b="1" dirty="0">
                <a:solidFill>
                  <a:srgbClr val="4A90A4"/>
                </a:solidFill>
                <a:latin typeface="Arial" pitchFamily="34" charset="0"/>
                <a:ea typeface="Arial" pitchFamily="34" charset="-122"/>
                <a:cs typeface="Arial" pitchFamily="34" charset="-120"/>
              </a:rPr>
              <a:t>SOE Competitive Advantages</a:t>
            </a:r>
            <a:endParaRPr lang="en-US" sz="1350" dirty="0"/>
          </a:p>
        </p:txBody>
      </p:sp>
      <p:sp>
        <p:nvSpPr>
          <p:cNvPr id="13" name="Shape 9"/>
          <p:cNvSpPr/>
          <p:nvPr/>
        </p:nvSpPr>
        <p:spPr>
          <a:xfrm>
            <a:off x="285750" y="4161904"/>
            <a:ext cx="4114800" cy="528638"/>
          </a:xfrm>
          <a:prstGeom prst="rect">
            <a:avLst/>
          </a:prstGeom>
          <a:solidFill>
            <a:srgbClr val="FFFFFF"/>
          </a:solidFill>
          <a:ln/>
        </p:spPr>
      </p:sp>
      <p:sp>
        <p:nvSpPr>
          <p:cNvPr id="14" name="Shape 10"/>
          <p:cNvSpPr/>
          <p:nvPr/>
        </p:nvSpPr>
        <p:spPr>
          <a:xfrm>
            <a:off x="285750" y="4161904"/>
            <a:ext cx="28575" cy="528638"/>
          </a:xfrm>
          <a:prstGeom prst="rect">
            <a:avLst/>
          </a:prstGeom>
          <a:solidFill>
            <a:srgbClr val="2E5984"/>
          </a:solidFill>
          <a:ln/>
        </p:spPr>
      </p:sp>
      <p:sp>
        <p:nvSpPr>
          <p:cNvPr id="15" name="Text 11"/>
          <p:cNvSpPr/>
          <p:nvPr/>
        </p:nvSpPr>
        <p:spPr>
          <a:xfrm>
            <a:off x="371475" y="4233342"/>
            <a:ext cx="4014788" cy="192881"/>
          </a:xfrm>
          <a:prstGeom prst="rect">
            <a:avLst/>
          </a:prstGeom>
          <a:noFill/>
          <a:ln/>
        </p:spPr>
        <p:txBody>
          <a:bodyPr wrap="square" lIns="0" tIns="0" rIns="0" bIns="0" rtlCol="0" anchor="ctr">
            <a:spAutoFit/>
          </a:bodyPr>
          <a:lstStyle/>
          <a:p>
            <a:pPr indent="0" marL="0">
              <a:buNone/>
            </a:pPr>
            <a:r>
              <a:rPr lang="en-US" sz="1013" b="1" dirty="0">
                <a:solidFill>
                  <a:srgbClr val="2E5984"/>
                </a:solidFill>
                <a:latin typeface="Arial" pitchFamily="34" charset="0"/>
                <a:ea typeface="Arial" pitchFamily="34" charset="-122"/>
                <a:cs typeface="Arial" pitchFamily="34" charset="-120"/>
              </a:rPr>
              <a:t>Preferential Financing</a:t>
            </a:r>
            <a:endParaRPr lang="en-US" sz="1013" dirty="0"/>
          </a:p>
        </p:txBody>
      </p:sp>
      <p:sp>
        <p:nvSpPr>
          <p:cNvPr id="16" name="Text 12"/>
          <p:cNvSpPr/>
          <p:nvPr/>
        </p:nvSpPr>
        <p:spPr>
          <a:xfrm>
            <a:off x="371475" y="4447654"/>
            <a:ext cx="4014788" cy="171450"/>
          </a:xfrm>
          <a:prstGeom prst="rect">
            <a:avLst/>
          </a:prstGeom>
          <a:noFill/>
          <a:ln/>
        </p:spPr>
        <p:txBody>
          <a:bodyPr wrap="square" lIns="0" tIns="0" rIns="0" bIns="0" rtlCol="0" anchor="ctr">
            <a:spAutoFit/>
          </a:bodyPr>
          <a:lstStyle/>
          <a:p>
            <a:pPr indent="0" marL="0">
              <a:buNone/>
            </a:pPr>
            <a:r>
              <a:rPr lang="en-US" sz="900" dirty="0">
                <a:solidFill>
                  <a:srgbClr val="333333"/>
                </a:solidFill>
                <a:latin typeface="Arial" pitchFamily="34" charset="0"/>
                <a:ea typeface="Arial" pitchFamily="34" charset="-122"/>
                <a:cs typeface="Arial" pitchFamily="34" charset="-120"/>
              </a:rPr>
              <a:t>Lower borrowing costs, easier credit access, implicit guarantees</a:t>
            </a:r>
            <a:endParaRPr lang="en-US" sz="900" dirty="0"/>
          </a:p>
        </p:txBody>
      </p:sp>
      <p:sp>
        <p:nvSpPr>
          <p:cNvPr id="17" name="Shape 13"/>
          <p:cNvSpPr/>
          <p:nvPr/>
        </p:nvSpPr>
        <p:spPr>
          <a:xfrm>
            <a:off x="285750" y="4761979"/>
            <a:ext cx="4114800" cy="528638"/>
          </a:xfrm>
          <a:prstGeom prst="rect">
            <a:avLst/>
          </a:prstGeom>
          <a:solidFill>
            <a:srgbClr val="FFFFFF"/>
          </a:solidFill>
          <a:ln/>
        </p:spPr>
      </p:sp>
      <p:sp>
        <p:nvSpPr>
          <p:cNvPr id="18" name="Shape 14"/>
          <p:cNvSpPr/>
          <p:nvPr/>
        </p:nvSpPr>
        <p:spPr>
          <a:xfrm>
            <a:off x="285750" y="4761979"/>
            <a:ext cx="28575" cy="528638"/>
          </a:xfrm>
          <a:prstGeom prst="rect">
            <a:avLst/>
          </a:prstGeom>
          <a:solidFill>
            <a:srgbClr val="2E5984"/>
          </a:solidFill>
          <a:ln/>
        </p:spPr>
      </p:sp>
      <p:sp>
        <p:nvSpPr>
          <p:cNvPr id="19" name="Text 15"/>
          <p:cNvSpPr/>
          <p:nvPr/>
        </p:nvSpPr>
        <p:spPr>
          <a:xfrm>
            <a:off x="371475" y="4833417"/>
            <a:ext cx="4014788" cy="192881"/>
          </a:xfrm>
          <a:prstGeom prst="rect">
            <a:avLst/>
          </a:prstGeom>
          <a:noFill/>
          <a:ln/>
        </p:spPr>
        <p:txBody>
          <a:bodyPr wrap="square" lIns="0" tIns="0" rIns="0" bIns="0" rtlCol="0" anchor="ctr">
            <a:spAutoFit/>
          </a:bodyPr>
          <a:lstStyle/>
          <a:p>
            <a:pPr indent="0" marL="0">
              <a:buNone/>
            </a:pPr>
            <a:r>
              <a:rPr lang="en-US" sz="1013" b="1" dirty="0">
                <a:solidFill>
                  <a:srgbClr val="2E5984"/>
                </a:solidFill>
                <a:latin typeface="Arial" pitchFamily="34" charset="0"/>
                <a:ea typeface="Arial" pitchFamily="34" charset="-122"/>
                <a:cs typeface="Arial" pitchFamily="34" charset="-120"/>
              </a:rPr>
              <a:t>Regulatory Preferences</a:t>
            </a:r>
            <a:endParaRPr lang="en-US" sz="1013" dirty="0"/>
          </a:p>
        </p:txBody>
      </p:sp>
      <p:sp>
        <p:nvSpPr>
          <p:cNvPr id="20" name="Text 16"/>
          <p:cNvSpPr/>
          <p:nvPr/>
        </p:nvSpPr>
        <p:spPr>
          <a:xfrm>
            <a:off x="371475" y="5047729"/>
            <a:ext cx="4014788" cy="171450"/>
          </a:xfrm>
          <a:prstGeom prst="rect">
            <a:avLst/>
          </a:prstGeom>
          <a:noFill/>
          <a:ln/>
        </p:spPr>
        <p:txBody>
          <a:bodyPr wrap="square" lIns="0" tIns="0" rIns="0" bIns="0" rtlCol="0" anchor="ctr">
            <a:spAutoFit/>
          </a:bodyPr>
          <a:lstStyle/>
          <a:p>
            <a:pPr indent="0" marL="0">
              <a:buNone/>
            </a:pPr>
            <a:r>
              <a:rPr lang="en-US" sz="900" dirty="0">
                <a:solidFill>
                  <a:srgbClr val="333333"/>
                </a:solidFill>
                <a:latin typeface="Arial" pitchFamily="34" charset="0"/>
                <a:ea typeface="Arial" pitchFamily="34" charset="-122"/>
                <a:cs typeface="Arial" pitchFamily="34" charset="-120"/>
              </a:rPr>
              <a:t>Favorable licensing, exemptions from certain rules</a:t>
            </a:r>
            <a:endParaRPr lang="en-US" sz="900" dirty="0"/>
          </a:p>
        </p:txBody>
      </p:sp>
      <p:sp>
        <p:nvSpPr>
          <p:cNvPr id="21" name="Text 17"/>
          <p:cNvSpPr/>
          <p:nvPr/>
        </p:nvSpPr>
        <p:spPr>
          <a:xfrm>
            <a:off x="4743450" y="850106"/>
            <a:ext cx="4186238" cy="257175"/>
          </a:xfrm>
          <a:prstGeom prst="rect">
            <a:avLst/>
          </a:prstGeom>
          <a:noFill/>
          <a:ln/>
        </p:spPr>
        <p:txBody>
          <a:bodyPr wrap="square" lIns="0" tIns="0" rIns="0" bIns="0" rtlCol="0" anchor="ctr">
            <a:spAutoFit/>
          </a:bodyPr>
          <a:lstStyle/>
          <a:p>
            <a:pPr indent="0" marL="0">
              <a:buNone/>
            </a:pPr>
            <a:r>
              <a:rPr lang="en-US" sz="1350" b="1" dirty="0">
                <a:solidFill>
                  <a:srgbClr val="4A90A4"/>
                </a:solidFill>
                <a:latin typeface="Arial" pitchFamily="34" charset="0"/>
                <a:ea typeface="Arial" pitchFamily="34" charset="-122"/>
                <a:cs typeface="Arial" pitchFamily="34" charset="-120"/>
              </a:rPr>
              <a:t>Market Concentration in Key Sectors</a:t>
            </a:r>
            <a:endParaRPr lang="en-US" sz="1350" dirty="0"/>
          </a:p>
        </p:txBody>
      </p:sp>
      <p:sp>
        <p:nvSpPr>
          <p:cNvPr id="22" name="Text 18"/>
          <p:cNvSpPr/>
          <p:nvPr/>
        </p:nvSpPr>
        <p:spPr>
          <a:xfrm>
            <a:off x="4743450" y="1175147"/>
            <a:ext cx="1271811" cy="142875"/>
          </a:xfrm>
          <a:prstGeom prst="rect">
            <a:avLst/>
          </a:prstGeom>
          <a:noFill/>
          <a:ln/>
        </p:spPr>
        <p:txBody>
          <a:bodyPr wrap="none" lIns="0" tIns="0" rIns="0" bIns="0" rtlCol="0" anchor="ctr">
            <a:spAutoFit/>
          </a:bodyPr>
          <a:lstStyle/>
          <a:p>
            <a:pPr algn="l" indent="0" marL="0">
              <a:buNone/>
            </a:pPr>
            <a:r>
              <a:rPr lang="en-US" sz="1013" b="1" dirty="0">
                <a:solidFill>
                  <a:srgbClr val="333333"/>
                </a:solidFill>
                <a:latin typeface="Arial" pitchFamily="34" charset="0"/>
                <a:ea typeface="Arial" pitchFamily="34" charset="-122"/>
                <a:cs typeface="Arial" pitchFamily="34" charset="-120"/>
              </a:rPr>
              <a:t>Network industries:</a:t>
            </a:r>
            <a:endParaRPr lang="en-US" sz="1013" dirty="0"/>
          </a:p>
        </p:txBody>
      </p:sp>
      <p:sp>
        <p:nvSpPr>
          <p:cNvPr id="23" name="Text 19"/>
          <p:cNvSpPr/>
          <p:nvPr/>
        </p:nvSpPr>
        <p:spPr>
          <a:xfrm>
            <a:off x="5943823" y="1175147"/>
            <a:ext cx="2779951" cy="142875"/>
          </a:xfrm>
          <a:prstGeom prst="rect">
            <a:avLst/>
          </a:prstGeom>
          <a:noFill/>
          <a:ln/>
        </p:spPr>
        <p:txBody>
          <a:bodyPr wrap="square" lIns="0" tIns="0" rIns="0" bIns="0" rtlCol="0" anchor="ctr">
            <a:spAutoFit/>
          </a:bodyPr>
          <a:lstStyle/>
          <a:p>
            <a:pPr algn="l" indent="0" marL="0">
              <a:buNone/>
            </a:pPr>
            <a:r>
              <a:rPr lang="en-US" sz="1013" dirty="0">
                <a:solidFill>
                  <a:srgbClr val="333333"/>
                </a:solidFill>
                <a:latin typeface="Arial" pitchFamily="34" charset="0"/>
                <a:ea typeface="Arial" pitchFamily="34" charset="-122"/>
                <a:cs typeface="Arial" pitchFamily="34" charset="-120"/>
              </a:rPr>
              <a:t>Natural monopoly characteristics in utilities, rail</a:t>
            </a:r>
            <a:endParaRPr lang="en-US" sz="1013" dirty="0"/>
          </a:p>
        </p:txBody>
      </p:sp>
      <p:sp>
        <p:nvSpPr>
          <p:cNvPr id="24" name="Text 20"/>
          <p:cNvSpPr/>
          <p:nvPr/>
        </p:nvSpPr>
        <p:spPr>
          <a:xfrm>
            <a:off x="4743450" y="1385162"/>
            <a:ext cx="1157734" cy="142875"/>
          </a:xfrm>
          <a:prstGeom prst="rect">
            <a:avLst/>
          </a:prstGeom>
          <a:noFill/>
          <a:ln/>
        </p:spPr>
        <p:txBody>
          <a:bodyPr wrap="none" lIns="0" tIns="0" rIns="0" bIns="0" rtlCol="0" anchor="ctr">
            <a:spAutoFit/>
          </a:bodyPr>
          <a:lstStyle/>
          <a:p>
            <a:pPr algn="l" indent="0" marL="0">
              <a:buNone/>
            </a:pPr>
            <a:r>
              <a:rPr lang="en-US" sz="1013" b="1" dirty="0">
                <a:solidFill>
                  <a:srgbClr val="333333"/>
                </a:solidFill>
                <a:latin typeface="Arial" pitchFamily="34" charset="0"/>
                <a:ea typeface="Arial" pitchFamily="34" charset="-122"/>
                <a:cs typeface="Arial" pitchFamily="34" charset="-120"/>
              </a:rPr>
              <a:t>Strategic sectors:</a:t>
            </a:r>
            <a:endParaRPr lang="en-US" sz="1013" dirty="0"/>
          </a:p>
        </p:txBody>
      </p:sp>
      <p:sp>
        <p:nvSpPr>
          <p:cNvPr id="25" name="Text 21"/>
          <p:cNvSpPr/>
          <p:nvPr/>
        </p:nvSpPr>
        <p:spPr>
          <a:xfrm>
            <a:off x="5829746" y="1385162"/>
            <a:ext cx="2249026" cy="142875"/>
          </a:xfrm>
          <a:prstGeom prst="rect">
            <a:avLst/>
          </a:prstGeom>
          <a:noFill/>
          <a:ln/>
        </p:spPr>
        <p:txBody>
          <a:bodyPr wrap="square" lIns="0" tIns="0" rIns="0" bIns="0" rtlCol="0" anchor="ctr">
            <a:spAutoFit/>
          </a:bodyPr>
          <a:lstStyle/>
          <a:p>
            <a:pPr algn="l" indent="0" marL="0">
              <a:buNone/>
            </a:pPr>
            <a:r>
              <a:rPr lang="en-US" sz="1013" dirty="0">
                <a:solidFill>
                  <a:srgbClr val="333333"/>
                </a:solidFill>
                <a:latin typeface="Arial" pitchFamily="34" charset="0"/>
                <a:ea typeface="Arial" pitchFamily="34" charset="-122"/>
                <a:cs typeface="Arial" pitchFamily="34" charset="-120"/>
              </a:rPr>
              <a:t>Defense, energy, telecommunications</a:t>
            </a:r>
            <a:endParaRPr lang="en-US" sz="1013" dirty="0"/>
          </a:p>
        </p:txBody>
      </p:sp>
      <p:sp>
        <p:nvSpPr>
          <p:cNvPr id="26" name="Text 22"/>
          <p:cNvSpPr/>
          <p:nvPr/>
        </p:nvSpPr>
        <p:spPr>
          <a:xfrm>
            <a:off x="4743450" y="1595177"/>
            <a:ext cx="1222195" cy="142875"/>
          </a:xfrm>
          <a:prstGeom prst="rect">
            <a:avLst/>
          </a:prstGeom>
          <a:noFill/>
          <a:ln/>
        </p:spPr>
        <p:txBody>
          <a:bodyPr wrap="none" lIns="0" tIns="0" rIns="0" bIns="0" rtlCol="0" anchor="ctr">
            <a:spAutoFit/>
          </a:bodyPr>
          <a:lstStyle/>
          <a:p>
            <a:pPr algn="l" indent="0" marL="0">
              <a:buNone/>
            </a:pPr>
            <a:r>
              <a:rPr lang="en-US" sz="1013" b="1" dirty="0">
                <a:solidFill>
                  <a:srgbClr val="333333"/>
                </a:solidFill>
                <a:latin typeface="Arial" pitchFamily="34" charset="0"/>
                <a:ea typeface="Arial" pitchFamily="34" charset="-122"/>
                <a:cs typeface="Arial" pitchFamily="34" charset="-120"/>
              </a:rPr>
              <a:t>Financial services:</a:t>
            </a:r>
            <a:endParaRPr lang="en-US" sz="1013" dirty="0"/>
          </a:p>
        </p:txBody>
      </p:sp>
      <p:sp>
        <p:nvSpPr>
          <p:cNvPr id="27" name="Text 23"/>
          <p:cNvSpPr/>
          <p:nvPr/>
        </p:nvSpPr>
        <p:spPr>
          <a:xfrm>
            <a:off x="5894208" y="1595177"/>
            <a:ext cx="2701956" cy="142875"/>
          </a:xfrm>
          <a:prstGeom prst="rect">
            <a:avLst/>
          </a:prstGeom>
          <a:noFill/>
          <a:ln/>
        </p:spPr>
        <p:txBody>
          <a:bodyPr wrap="square" lIns="0" tIns="0" rIns="0" bIns="0" rtlCol="0" anchor="ctr">
            <a:spAutoFit/>
          </a:bodyPr>
          <a:lstStyle/>
          <a:p>
            <a:pPr algn="l" indent="0" marL="0">
              <a:buNone/>
            </a:pPr>
            <a:r>
              <a:rPr lang="en-US" sz="1013" dirty="0">
                <a:solidFill>
                  <a:srgbClr val="333333"/>
                </a:solidFill>
                <a:latin typeface="Arial" pitchFamily="34" charset="0"/>
                <a:ea typeface="Arial" pitchFamily="34" charset="-122"/>
                <a:cs typeface="Arial" pitchFamily="34" charset="-120"/>
              </a:rPr>
              <a:t>State banks often dominating credit allocation</a:t>
            </a:r>
            <a:endParaRPr lang="en-US" sz="1013" dirty="0"/>
          </a:p>
        </p:txBody>
      </p:sp>
      <p:pic>
        <p:nvPicPr>
          <p:cNvPr id="28" name="Image 2" descr="preencoded.png">    </p:cNvPr>
          <p:cNvPicPr>
            <a:picLocks noChangeAspect="1"/>
          </p:cNvPicPr>
          <p:nvPr/>
        </p:nvPicPr>
        <p:blipFill>
          <a:blip r:embed="rId3"/>
          <a:stretch>
            <a:fillRect/>
          </a:stretch>
        </p:blipFill>
        <p:spPr>
          <a:xfrm>
            <a:off x="4743450" y="1823052"/>
            <a:ext cx="4114800" cy="1785938"/>
          </a:xfrm>
          <a:prstGeom prst="rect">
            <a:avLst/>
          </a:prstGeom>
        </p:spPr>
      </p:pic>
      <p:sp>
        <p:nvSpPr>
          <p:cNvPr id="29" name="Text 24"/>
          <p:cNvSpPr/>
          <p:nvPr/>
        </p:nvSpPr>
        <p:spPr>
          <a:xfrm>
            <a:off x="4743450" y="3680427"/>
            <a:ext cx="4186238" cy="257175"/>
          </a:xfrm>
          <a:prstGeom prst="rect">
            <a:avLst/>
          </a:prstGeom>
          <a:noFill/>
          <a:ln/>
        </p:spPr>
        <p:txBody>
          <a:bodyPr wrap="square" lIns="0" tIns="0" rIns="0" bIns="0" rtlCol="0" anchor="ctr">
            <a:spAutoFit/>
          </a:bodyPr>
          <a:lstStyle/>
          <a:p>
            <a:pPr indent="0" marL="0">
              <a:buNone/>
            </a:pPr>
            <a:r>
              <a:rPr lang="en-US" sz="1350" b="1" dirty="0">
                <a:solidFill>
                  <a:srgbClr val="4A90A4"/>
                </a:solidFill>
                <a:latin typeface="Arial" pitchFamily="34" charset="0"/>
                <a:ea typeface="Arial" pitchFamily="34" charset="-122"/>
                <a:cs typeface="Arial" pitchFamily="34" charset="-120"/>
              </a:rPr>
              <a:t>Antitrust and Competition Policy</a:t>
            </a:r>
            <a:endParaRPr lang="en-US" sz="1350" dirty="0"/>
          </a:p>
        </p:txBody>
      </p:sp>
      <p:sp>
        <p:nvSpPr>
          <p:cNvPr id="30" name="Text 25"/>
          <p:cNvSpPr/>
          <p:nvPr/>
        </p:nvSpPr>
        <p:spPr>
          <a:xfrm>
            <a:off x="4743450" y="4005467"/>
            <a:ext cx="1464692" cy="142875"/>
          </a:xfrm>
          <a:prstGeom prst="rect">
            <a:avLst/>
          </a:prstGeom>
          <a:noFill/>
          <a:ln/>
        </p:spPr>
        <p:txBody>
          <a:bodyPr wrap="square" lIns="0" tIns="0" rIns="0" bIns="0" rtlCol="0" anchor="ctr">
            <a:spAutoFit/>
          </a:bodyPr>
          <a:lstStyle/>
          <a:p>
            <a:pPr algn="l" indent="0" marL="0">
              <a:buNone/>
            </a:pPr>
            <a:r>
              <a:rPr lang="en-US" sz="1013" b="1" dirty="0">
                <a:solidFill>
                  <a:srgbClr val="333333"/>
                </a:solidFill>
                <a:latin typeface="Arial" pitchFamily="34" charset="0"/>
                <a:ea typeface="Arial" pitchFamily="34" charset="-122"/>
                <a:cs typeface="Arial" pitchFamily="34" charset="-120"/>
              </a:rPr>
              <a:t>Competitive neutrality:</a:t>
            </a:r>
            <a:endParaRPr lang="en-US" sz="1013" dirty="0"/>
          </a:p>
        </p:txBody>
      </p:sp>
      <p:sp>
        <p:nvSpPr>
          <p:cNvPr id="31" name="Text 26"/>
          <p:cNvSpPr/>
          <p:nvPr/>
        </p:nvSpPr>
        <p:spPr>
          <a:xfrm>
            <a:off x="6136704" y="4005467"/>
            <a:ext cx="2694505" cy="142875"/>
          </a:xfrm>
          <a:prstGeom prst="rect">
            <a:avLst/>
          </a:prstGeom>
          <a:noFill/>
          <a:ln/>
        </p:spPr>
        <p:txBody>
          <a:bodyPr wrap="square" lIns="0" tIns="0" rIns="0" bIns="0" rtlCol="0" anchor="ctr">
            <a:spAutoFit/>
          </a:bodyPr>
          <a:lstStyle/>
          <a:p>
            <a:pPr algn="l" indent="0" marL="0">
              <a:buNone/>
            </a:pPr>
            <a:r>
              <a:rPr lang="en-US" sz="1013" dirty="0">
                <a:solidFill>
                  <a:srgbClr val="333333"/>
                </a:solidFill>
                <a:latin typeface="Arial" pitchFamily="34" charset="0"/>
                <a:ea typeface="Arial" pitchFamily="34" charset="-122"/>
                <a:cs typeface="Arial" pitchFamily="34" charset="-120"/>
              </a:rPr>
              <a:t>Principle of equal treatment for all enterprises</a:t>
            </a:r>
            <a:endParaRPr lang="en-US" sz="1013" dirty="0"/>
          </a:p>
        </p:txBody>
      </p:sp>
      <p:sp>
        <p:nvSpPr>
          <p:cNvPr id="32" name="Text 27"/>
          <p:cNvSpPr/>
          <p:nvPr/>
        </p:nvSpPr>
        <p:spPr>
          <a:xfrm>
            <a:off x="4743450" y="4215482"/>
            <a:ext cx="1136135" cy="142875"/>
          </a:xfrm>
          <a:prstGeom prst="rect">
            <a:avLst/>
          </a:prstGeom>
          <a:noFill/>
          <a:ln/>
        </p:spPr>
        <p:txBody>
          <a:bodyPr wrap="none" lIns="0" tIns="0" rIns="0" bIns="0" rtlCol="0" anchor="ctr">
            <a:spAutoFit/>
          </a:bodyPr>
          <a:lstStyle/>
          <a:p>
            <a:pPr algn="l" indent="0" marL="0">
              <a:buNone/>
            </a:pPr>
            <a:r>
              <a:rPr lang="en-US" sz="1013" b="1" dirty="0">
                <a:solidFill>
                  <a:srgbClr val="333333"/>
                </a:solidFill>
                <a:latin typeface="Arial" pitchFamily="34" charset="0"/>
                <a:ea typeface="Arial" pitchFamily="34" charset="-122"/>
                <a:cs typeface="Arial" pitchFamily="34" charset="-120"/>
              </a:rPr>
              <a:t>SOE exemptions:</a:t>
            </a:r>
            <a:endParaRPr lang="en-US" sz="1013" dirty="0"/>
          </a:p>
        </p:txBody>
      </p:sp>
      <p:sp>
        <p:nvSpPr>
          <p:cNvPr id="33" name="Text 28"/>
          <p:cNvSpPr/>
          <p:nvPr/>
        </p:nvSpPr>
        <p:spPr>
          <a:xfrm>
            <a:off x="5808148" y="4215482"/>
            <a:ext cx="2394384" cy="142875"/>
          </a:xfrm>
          <a:prstGeom prst="rect">
            <a:avLst/>
          </a:prstGeom>
          <a:noFill/>
          <a:ln/>
        </p:spPr>
        <p:txBody>
          <a:bodyPr wrap="square" lIns="0" tIns="0" rIns="0" bIns="0" rtlCol="0" anchor="ctr">
            <a:spAutoFit/>
          </a:bodyPr>
          <a:lstStyle/>
          <a:p>
            <a:pPr algn="l" indent="0" marL="0">
              <a:buNone/>
            </a:pPr>
            <a:r>
              <a:rPr lang="en-US" sz="1013" dirty="0">
                <a:solidFill>
                  <a:srgbClr val="333333"/>
                </a:solidFill>
                <a:latin typeface="Arial" pitchFamily="34" charset="0"/>
                <a:ea typeface="Arial" pitchFamily="34" charset="-122"/>
                <a:cs typeface="Arial" pitchFamily="34" charset="-120"/>
              </a:rPr>
              <a:t>Special treatment under competition law</a:t>
            </a:r>
            <a:endParaRPr lang="en-US" sz="1013" dirty="0"/>
          </a:p>
        </p:txBody>
      </p:sp>
      <p:sp>
        <p:nvSpPr>
          <p:cNvPr id="34" name="Text 29"/>
          <p:cNvSpPr/>
          <p:nvPr/>
        </p:nvSpPr>
        <p:spPr>
          <a:xfrm>
            <a:off x="4743450" y="4425497"/>
            <a:ext cx="1636086" cy="142875"/>
          </a:xfrm>
          <a:prstGeom prst="rect">
            <a:avLst/>
          </a:prstGeom>
          <a:noFill/>
          <a:ln/>
        </p:spPr>
        <p:txBody>
          <a:bodyPr wrap="square" lIns="0" tIns="0" rIns="0" bIns="0" rtlCol="0" anchor="ctr">
            <a:spAutoFit/>
          </a:bodyPr>
          <a:lstStyle/>
          <a:p>
            <a:pPr algn="l" indent="0" marL="0">
              <a:buNone/>
            </a:pPr>
            <a:r>
              <a:rPr lang="en-US" sz="1013" b="1" dirty="0">
                <a:solidFill>
                  <a:srgbClr val="333333"/>
                </a:solidFill>
                <a:latin typeface="Arial" pitchFamily="34" charset="0"/>
                <a:ea typeface="Arial" pitchFamily="34" charset="-122"/>
                <a:cs typeface="Arial" pitchFamily="34" charset="-120"/>
              </a:rPr>
              <a:t>International dimensions:</a:t>
            </a:r>
            <a:endParaRPr lang="en-US" sz="1013" dirty="0"/>
          </a:p>
        </p:txBody>
      </p:sp>
      <p:sp>
        <p:nvSpPr>
          <p:cNvPr id="35" name="Text 30"/>
          <p:cNvSpPr/>
          <p:nvPr/>
        </p:nvSpPr>
        <p:spPr>
          <a:xfrm>
            <a:off x="6308099" y="4425497"/>
            <a:ext cx="2115610" cy="142875"/>
          </a:xfrm>
          <a:prstGeom prst="rect">
            <a:avLst/>
          </a:prstGeom>
          <a:noFill/>
          <a:ln/>
        </p:spPr>
        <p:txBody>
          <a:bodyPr wrap="square" lIns="0" tIns="0" rIns="0" bIns="0" rtlCol="0" anchor="ctr">
            <a:spAutoFit/>
          </a:bodyPr>
          <a:lstStyle/>
          <a:p>
            <a:pPr algn="l" indent="0" marL="0">
              <a:buNone/>
            </a:pPr>
            <a:r>
              <a:rPr lang="en-US" sz="1013" dirty="0">
                <a:solidFill>
                  <a:srgbClr val="333333"/>
                </a:solidFill>
                <a:latin typeface="Arial" pitchFamily="34" charset="0"/>
                <a:ea typeface="Arial" pitchFamily="34" charset="-122"/>
                <a:cs typeface="Arial" pitchFamily="34" charset="-120"/>
              </a:rPr>
              <a:t>Trade disputes over SOE subsidies</a:t>
            </a:r>
            <a:endParaRPr lang="en-US" sz="1013" dirty="0"/>
          </a:p>
        </p:txBody>
      </p:sp>
      <p:sp>
        <p:nvSpPr>
          <p:cNvPr id="36" name="Shape 31"/>
          <p:cNvSpPr/>
          <p:nvPr/>
        </p:nvSpPr>
        <p:spPr>
          <a:xfrm>
            <a:off x="4743450" y="4653372"/>
            <a:ext cx="4114800" cy="742950"/>
          </a:xfrm>
          <a:prstGeom prst="rect">
            <a:avLst/>
          </a:prstGeom>
          <a:solidFill>
            <a:srgbClr val="7FB3D3"/>
          </a:solidFill>
          <a:ln/>
        </p:spPr>
      </p:sp>
      <p:sp>
        <p:nvSpPr>
          <p:cNvPr id="37" name="Text 32"/>
          <p:cNvSpPr/>
          <p:nvPr/>
        </p:nvSpPr>
        <p:spPr>
          <a:xfrm>
            <a:off x="4829175" y="4739097"/>
            <a:ext cx="4014788" cy="192881"/>
          </a:xfrm>
          <a:prstGeom prst="rect">
            <a:avLst/>
          </a:prstGeom>
          <a:noFill/>
          <a:ln/>
        </p:spPr>
        <p:txBody>
          <a:bodyPr wrap="square" lIns="0" tIns="0" rIns="0" bIns="0" rtlCol="0" anchor="ctr">
            <a:spAutoFit/>
          </a:bodyPr>
          <a:lstStyle/>
          <a:p>
            <a:pPr indent="0" marL="0">
              <a:buNone/>
            </a:pPr>
            <a:r>
              <a:rPr lang="en-US" sz="1013" b="1" dirty="0">
                <a:solidFill>
                  <a:srgbClr val="FFFFFF"/>
                </a:solidFill>
                <a:latin typeface="Arial" pitchFamily="34" charset="0"/>
                <a:ea typeface="Arial" pitchFamily="34" charset="-122"/>
                <a:cs typeface="Arial" pitchFamily="34" charset="-120"/>
              </a:rPr>
              <a:t>OECD Competitive Neutrality Framework</a:t>
            </a:r>
            <a:endParaRPr lang="en-US" sz="1013" dirty="0"/>
          </a:p>
        </p:txBody>
      </p:sp>
      <p:sp>
        <p:nvSpPr>
          <p:cNvPr id="38" name="Text 33"/>
          <p:cNvSpPr/>
          <p:nvPr/>
        </p:nvSpPr>
        <p:spPr>
          <a:xfrm>
            <a:off x="4829175" y="4967697"/>
            <a:ext cx="4014788" cy="342900"/>
          </a:xfrm>
          <a:prstGeom prst="rect">
            <a:avLst/>
          </a:prstGeom>
          <a:noFill/>
          <a:ln/>
        </p:spPr>
        <p:txBody>
          <a:bodyPr wrap="square" lIns="0" tIns="0" rIns="0" bIns="0" rtlCol="0" anchor="ctr">
            <a:spAutoFit/>
          </a:bodyPr>
          <a:lstStyle/>
          <a:p>
            <a:pPr indent="0" marL="0">
              <a:buNone/>
            </a:pPr>
            <a:r>
              <a:rPr lang="en-US" sz="900" dirty="0">
                <a:solidFill>
                  <a:srgbClr val="FFFFFF"/>
                </a:solidFill>
                <a:latin typeface="Arial" pitchFamily="34" charset="0"/>
                <a:ea typeface="Arial" pitchFamily="34" charset="-122"/>
                <a:cs typeface="Arial" pitchFamily="34" charset="-120"/>
              </a:rPr>
              <a:t>Equal tax treatment, debt neutrality, regulatory neutrality, and transparent compensation for public service obligations.</a:t>
            </a:r>
            <a:endParaRPr lang="en-US" sz="9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9144000" cy="6417878"/>
          </a:xfrm>
          <a:prstGeom prst="rect">
            <a:avLst/>
          </a:prstGeom>
        </p:spPr>
      </p:pic>
      <p:sp>
        <p:nvSpPr>
          <p:cNvPr id="3" name="Text 0"/>
          <p:cNvSpPr/>
          <p:nvPr/>
        </p:nvSpPr>
        <p:spPr>
          <a:xfrm>
            <a:off x="285750" y="285750"/>
            <a:ext cx="8643938" cy="385763"/>
          </a:xfrm>
          <a:prstGeom prst="rect">
            <a:avLst/>
          </a:prstGeom>
          <a:noFill/>
          <a:ln/>
        </p:spPr>
        <p:txBody>
          <a:bodyPr wrap="square" lIns="0" tIns="0" rIns="0" bIns="0" rtlCol="0" anchor="ctr">
            <a:spAutoFit/>
          </a:bodyPr>
          <a:lstStyle/>
          <a:p>
            <a:pPr indent="0" marL="0">
              <a:buNone/>
            </a:pPr>
            <a:r>
              <a:rPr lang="en-US" sz="2025" b="1" dirty="0">
                <a:solidFill>
                  <a:srgbClr val="2E5984"/>
                </a:solidFill>
                <a:latin typeface="Arial" pitchFamily="34" charset="0"/>
                <a:ea typeface="Arial" pitchFamily="34" charset="-122"/>
                <a:cs typeface="Arial" pitchFamily="34" charset="-120"/>
              </a:rPr>
              <a:t>International SOE Comparisons</a:t>
            </a:r>
            <a:endParaRPr lang="en-US" sz="2025" dirty="0"/>
          </a:p>
        </p:txBody>
      </p:sp>
      <p:sp>
        <p:nvSpPr>
          <p:cNvPr id="4" name="Text 1"/>
          <p:cNvSpPr/>
          <p:nvPr/>
        </p:nvSpPr>
        <p:spPr>
          <a:xfrm>
            <a:off x="285750" y="850106"/>
            <a:ext cx="4186238" cy="257175"/>
          </a:xfrm>
          <a:prstGeom prst="rect">
            <a:avLst/>
          </a:prstGeom>
          <a:noFill/>
          <a:ln/>
        </p:spPr>
        <p:txBody>
          <a:bodyPr wrap="square" lIns="0" tIns="0" rIns="0" bIns="0" rtlCol="0" anchor="ctr">
            <a:spAutoFit/>
          </a:bodyPr>
          <a:lstStyle/>
          <a:p>
            <a:pPr indent="0" marL="0">
              <a:buNone/>
            </a:pPr>
            <a:r>
              <a:rPr lang="en-US" sz="1350" b="1" dirty="0">
                <a:solidFill>
                  <a:srgbClr val="4A90A4"/>
                </a:solidFill>
                <a:latin typeface="Arial" pitchFamily="34" charset="0"/>
                <a:ea typeface="Arial" pitchFamily="34" charset="-122"/>
                <a:cs typeface="Arial" pitchFamily="34" charset="-120"/>
              </a:rPr>
              <a:t>European SOE Models</a:t>
            </a:r>
            <a:endParaRPr lang="en-US" sz="1350" dirty="0"/>
          </a:p>
        </p:txBody>
      </p:sp>
      <p:sp>
        <p:nvSpPr>
          <p:cNvPr id="5" name="Shape 2"/>
          <p:cNvSpPr/>
          <p:nvPr/>
        </p:nvSpPr>
        <p:spPr>
          <a:xfrm>
            <a:off x="285750" y="1178719"/>
            <a:ext cx="1975079" cy="1443038"/>
          </a:xfrm>
          <a:prstGeom prst="rect">
            <a:avLst/>
          </a:prstGeom>
          <a:solidFill>
            <a:srgbClr val="FFFFFF"/>
          </a:solidFill>
          <a:ln w="298">
            <a:solidFill>
              <a:srgbClr val="4A90A4"/>
            </a:solidFill>
            <a:prstDash val="solid"/>
          </a:ln>
        </p:spPr>
      </p:sp>
      <p:sp>
        <p:nvSpPr>
          <p:cNvPr id="6" name="Text 3"/>
          <p:cNvSpPr/>
          <p:nvPr/>
        </p:nvSpPr>
        <p:spPr>
          <a:xfrm>
            <a:off x="371475" y="1264444"/>
            <a:ext cx="1875067" cy="192881"/>
          </a:xfrm>
          <a:prstGeom prst="rect">
            <a:avLst/>
          </a:prstGeom>
          <a:noFill/>
          <a:ln/>
        </p:spPr>
        <p:txBody>
          <a:bodyPr wrap="square" lIns="0" tIns="0" rIns="0" bIns="0" rtlCol="0" anchor="ctr">
            <a:spAutoFit/>
          </a:bodyPr>
          <a:lstStyle/>
          <a:p>
            <a:pPr indent="0" marL="0">
              <a:buNone/>
            </a:pPr>
            <a:r>
              <a:rPr lang="en-US" sz="1013" b="1" dirty="0">
                <a:solidFill>
                  <a:srgbClr val="2E5984"/>
                </a:solidFill>
                <a:latin typeface="Arial" pitchFamily="34" charset="0"/>
                <a:ea typeface="Arial" pitchFamily="34" charset="-122"/>
                <a:cs typeface="Arial" pitchFamily="34" charset="-120"/>
              </a:rPr>
              <a:t>France</a:t>
            </a:r>
            <a:endParaRPr lang="en-US" sz="1013" dirty="0"/>
          </a:p>
        </p:txBody>
      </p:sp>
      <p:sp>
        <p:nvSpPr>
          <p:cNvPr id="7" name="Text 4"/>
          <p:cNvSpPr/>
          <p:nvPr/>
        </p:nvSpPr>
        <p:spPr>
          <a:xfrm>
            <a:off x="371475" y="1514475"/>
            <a:ext cx="1875067" cy="171450"/>
          </a:xfrm>
          <a:prstGeom prst="rect">
            <a:avLst/>
          </a:prstGeom>
          <a:noFill/>
          <a:ln/>
        </p:spPr>
        <p:txBody>
          <a:bodyPr wrap="square" lIns="0" tIns="0" rIns="0" bIns="0" rtlCol="0" anchor="ctr">
            <a:spAutoFit/>
          </a:bodyPr>
          <a:lstStyle/>
          <a:p>
            <a:pPr algn="l" indent="0" marL="0">
              <a:buNone/>
            </a:pPr>
            <a:r>
              <a:rPr lang="en-US" sz="900" dirty="0">
                <a:solidFill>
                  <a:srgbClr val="333333"/>
                </a:solidFill>
                <a:latin typeface="Arial" pitchFamily="34" charset="0"/>
                <a:ea typeface="Arial" pitchFamily="34" charset="-122"/>
                <a:cs typeface="Arial" pitchFamily="34" charset="-120"/>
              </a:rPr>
              <a:t>Strategic state shareholdings</a:t>
            </a:r>
            <a:endParaRPr lang="en-US" sz="900" dirty="0"/>
          </a:p>
        </p:txBody>
      </p:sp>
      <p:sp>
        <p:nvSpPr>
          <p:cNvPr id="8" name="Text 5"/>
          <p:cNvSpPr/>
          <p:nvPr/>
        </p:nvSpPr>
        <p:spPr>
          <a:xfrm>
            <a:off x="371475" y="1721644"/>
            <a:ext cx="1875067" cy="171450"/>
          </a:xfrm>
          <a:prstGeom prst="rect">
            <a:avLst/>
          </a:prstGeom>
          <a:noFill/>
          <a:ln/>
        </p:spPr>
        <p:txBody>
          <a:bodyPr wrap="square" lIns="0" tIns="0" rIns="0" bIns="0" rtlCol="0" anchor="ctr">
            <a:spAutoFit/>
          </a:bodyPr>
          <a:lstStyle/>
          <a:p>
            <a:pPr algn="l" indent="0" marL="0">
              <a:buNone/>
            </a:pPr>
            <a:r>
              <a:rPr lang="en-US" sz="900" dirty="0">
                <a:solidFill>
                  <a:srgbClr val="333333"/>
                </a:solidFill>
                <a:latin typeface="Arial" pitchFamily="34" charset="0"/>
                <a:ea typeface="Arial" pitchFamily="34" charset="-122"/>
                <a:cs typeface="Arial" pitchFamily="34" charset="-120"/>
              </a:rPr>
              <a:t>APE (State Shareholding Agency)</a:t>
            </a:r>
            <a:endParaRPr lang="en-US" sz="900" dirty="0"/>
          </a:p>
        </p:txBody>
      </p:sp>
      <p:sp>
        <p:nvSpPr>
          <p:cNvPr id="9" name="Text 6"/>
          <p:cNvSpPr/>
          <p:nvPr/>
        </p:nvSpPr>
        <p:spPr>
          <a:xfrm>
            <a:off x="371475" y="1928813"/>
            <a:ext cx="1875067" cy="171450"/>
          </a:xfrm>
          <a:prstGeom prst="rect">
            <a:avLst/>
          </a:prstGeom>
          <a:noFill/>
          <a:ln/>
        </p:spPr>
        <p:txBody>
          <a:bodyPr wrap="square" lIns="0" tIns="0" rIns="0" bIns="0" rtlCol="0" anchor="ctr">
            <a:spAutoFit/>
          </a:bodyPr>
          <a:lstStyle/>
          <a:p>
            <a:pPr algn="l" indent="0" marL="0">
              <a:buNone/>
            </a:pPr>
            <a:r>
              <a:rPr lang="en-US" sz="900" dirty="0">
                <a:solidFill>
                  <a:srgbClr val="333333"/>
                </a:solidFill>
                <a:latin typeface="Arial" pitchFamily="34" charset="0"/>
                <a:ea typeface="Arial" pitchFamily="34" charset="-122"/>
                <a:cs typeface="Arial" pitchFamily="34" charset="-120"/>
              </a:rPr>
              <a:t>Mixed ownership in key sectors</a:t>
            </a:r>
            <a:endParaRPr lang="en-US" sz="900" dirty="0"/>
          </a:p>
        </p:txBody>
      </p:sp>
      <p:sp>
        <p:nvSpPr>
          <p:cNvPr id="10" name="Text 7"/>
          <p:cNvSpPr/>
          <p:nvPr/>
        </p:nvSpPr>
        <p:spPr>
          <a:xfrm>
            <a:off x="371475" y="2135981"/>
            <a:ext cx="1875067" cy="171450"/>
          </a:xfrm>
          <a:prstGeom prst="rect">
            <a:avLst/>
          </a:prstGeom>
          <a:noFill/>
          <a:ln/>
        </p:spPr>
        <p:txBody>
          <a:bodyPr wrap="square" lIns="0" tIns="0" rIns="0" bIns="0" rtlCol="0" anchor="ctr">
            <a:spAutoFit/>
          </a:bodyPr>
          <a:lstStyle/>
          <a:p>
            <a:pPr algn="l" indent="0" marL="0">
              <a:buNone/>
            </a:pPr>
            <a:r>
              <a:rPr lang="en-US" sz="900" dirty="0">
                <a:solidFill>
                  <a:srgbClr val="333333"/>
                </a:solidFill>
                <a:latin typeface="Arial" pitchFamily="34" charset="0"/>
                <a:ea typeface="Arial" pitchFamily="34" charset="-122"/>
                <a:cs typeface="Arial" pitchFamily="34" charset="-120"/>
              </a:rPr>
              <a:t>Strong industrial policy orientation</a:t>
            </a:r>
            <a:endParaRPr lang="en-US" sz="900" dirty="0"/>
          </a:p>
        </p:txBody>
      </p:sp>
      <p:sp>
        <p:nvSpPr>
          <p:cNvPr id="11" name="Shape 8"/>
          <p:cNvSpPr/>
          <p:nvPr/>
        </p:nvSpPr>
        <p:spPr>
          <a:xfrm>
            <a:off x="2425471" y="1178719"/>
            <a:ext cx="1975079" cy="1443038"/>
          </a:xfrm>
          <a:prstGeom prst="rect">
            <a:avLst/>
          </a:prstGeom>
          <a:solidFill>
            <a:srgbClr val="FFFFFF"/>
          </a:solidFill>
          <a:ln w="298">
            <a:solidFill>
              <a:srgbClr val="4A90A4"/>
            </a:solidFill>
            <a:prstDash val="solid"/>
          </a:ln>
        </p:spPr>
      </p:sp>
      <p:sp>
        <p:nvSpPr>
          <p:cNvPr id="12" name="Text 9"/>
          <p:cNvSpPr/>
          <p:nvPr/>
        </p:nvSpPr>
        <p:spPr>
          <a:xfrm>
            <a:off x="2511196" y="1264444"/>
            <a:ext cx="1875067" cy="192881"/>
          </a:xfrm>
          <a:prstGeom prst="rect">
            <a:avLst/>
          </a:prstGeom>
          <a:noFill/>
          <a:ln/>
        </p:spPr>
        <p:txBody>
          <a:bodyPr wrap="square" lIns="0" tIns="0" rIns="0" bIns="0" rtlCol="0" anchor="ctr">
            <a:spAutoFit/>
          </a:bodyPr>
          <a:lstStyle/>
          <a:p>
            <a:pPr indent="0" marL="0">
              <a:buNone/>
            </a:pPr>
            <a:r>
              <a:rPr lang="en-US" sz="1013" b="1" dirty="0">
                <a:solidFill>
                  <a:srgbClr val="2E5984"/>
                </a:solidFill>
                <a:latin typeface="Arial" pitchFamily="34" charset="0"/>
                <a:ea typeface="Arial" pitchFamily="34" charset="-122"/>
                <a:cs typeface="Arial" pitchFamily="34" charset="-120"/>
              </a:rPr>
              <a:t>Germany</a:t>
            </a:r>
            <a:endParaRPr lang="en-US" sz="1013" dirty="0"/>
          </a:p>
        </p:txBody>
      </p:sp>
      <p:sp>
        <p:nvSpPr>
          <p:cNvPr id="13" name="Text 10"/>
          <p:cNvSpPr/>
          <p:nvPr/>
        </p:nvSpPr>
        <p:spPr>
          <a:xfrm>
            <a:off x="2511196" y="1514475"/>
            <a:ext cx="1875067" cy="171450"/>
          </a:xfrm>
          <a:prstGeom prst="rect">
            <a:avLst/>
          </a:prstGeom>
          <a:noFill/>
          <a:ln/>
        </p:spPr>
        <p:txBody>
          <a:bodyPr wrap="square" lIns="0" tIns="0" rIns="0" bIns="0" rtlCol="0" anchor="ctr">
            <a:spAutoFit/>
          </a:bodyPr>
          <a:lstStyle/>
          <a:p>
            <a:pPr algn="l" indent="0" marL="0">
              <a:buNone/>
            </a:pPr>
            <a:r>
              <a:rPr lang="en-US" sz="900" dirty="0">
                <a:solidFill>
                  <a:srgbClr val="333333"/>
                </a:solidFill>
                <a:latin typeface="Arial" pitchFamily="34" charset="0"/>
                <a:ea typeface="Arial" pitchFamily="34" charset="-122"/>
                <a:cs typeface="Arial" pitchFamily="34" charset="-120"/>
              </a:rPr>
              <a:t>Federal and regional SOEs</a:t>
            </a:r>
            <a:endParaRPr lang="en-US" sz="900" dirty="0"/>
          </a:p>
        </p:txBody>
      </p:sp>
      <p:sp>
        <p:nvSpPr>
          <p:cNvPr id="14" name="Text 11"/>
          <p:cNvSpPr/>
          <p:nvPr/>
        </p:nvSpPr>
        <p:spPr>
          <a:xfrm>
            <a:off x="2511196" y="1721644"/>
            <a:ext cx="1875067" cy="171450"/>
          </a:xfrm>
          <a:prstGeom prst="rect">
            <a:avLst/>
          </a:prstGeom>
          <a:noFill/>
          <a:ln/>
        </p:spPr>
        <p:txBody>
          <a:bodyPr wrap="square" lIns="0" tIns="0" rIns="0" bIns="0" rtlCol="0" anchor="ctr">
            <a:spAutoFit/>
          </a:bodyPr>
          <a:lstStyle/>
          <a:p>
            <a:pPr algn="l" indent="0" marL="0">
              <a:buNone/>
            </a:pPr>
            <a:r>
              <a:rPr lang="en-US" sz="900" dirty="0">
                <a:solidFill>
                  <a:srgbClr val="333333"/>
                </a:solidFill>
                <a:latin typeface="Arial" pitchFamily="34" charset="0"/>
                <a:ea typeface="Arial" pitchFamily="34" charset="-122"/>
                <a:cs typeface="Arial" pitchFamily="34" charset="-120"/>
              </a:rPr>
              <a:t>Strong corporate governance</a:t>
            </a:r>
            <a:endParaRPr lang="en-US" sz="900" dirty="0"/>
          </a:p>
        </p:txBody>
      </p:sp>
      <p:sp>
        <p:nvSpPr>
          <p:cNvPr id="15" name="Text 12"/>
          <p:cNvSpPr/>
          <p:nvPr/>
        </p:nvSpPr>
        <p:spPr>
          <a:xfrm>
            <a:off x="2511196" y="1928813"/>
            <a:ext cx="1875067" cy="342900"/>
          </a:xfrm>
          <a:prstGeom prst="rect">
            <a:avLst/>
          </a:prstGeom>
          <a:noFill/>
          <a:ln/>
        </p:spPr>
        <p:txBody>
          <a:bodyPr wrap="square" lIns="0" tIns="0" rIns="0" bIns="0" rtlCol="0" anchor="ctr">
            <a:spAutoFit/>
          </a:bodyPr>
          <a:lstStyle/>
          <a:p>
            <a:pPr algn="l" indent="0" marL="0">
              <a:buNone/>
            </a:pPr>
            <a:r>
              <a:rPr lang="en-US" sz="900" dirty="0">
                <a:solidFill>
                  <a:srgbClr val="333333"/>
                </a:solidFill>
                <a:latin typeface="Arial" pitchFamily="34" charset="0"/>
                <a:ea typeface="Arial" pitchFamily="34" charset="-122"/>
                <a:cs typeface="Arial" pitchFamily="34" charset="-120"/>
              </a:rPr>
              <a:t>Codetermination (worker representation)</a:t>
            </a:r>
            <a:endParaRPr lang="en-US" sz="900" dirty="0"/>
          </a:p>
        </p:txBody>
      </p:sp>
      <p:sp>
        <p:nvSpPr>
          <p:cNvPr id="16" name="Text 13"/>
          <p:cNvSpPr/>
          <p:nvPr/>
        </p:nvSpPr>
        <p:spPr>
          <a:xfrm>
            <a:off x="2511196" y="2307431"/>
            <a:ext cx="1875067" cy="171450"/>
          </a:xfrm>
          <a:prstGeom prst="rect">
            <a:avLst/>
          </a:prstGeom>
          <a:noFill/>
          <a:ln/>
        </p:spPr>
        <p:txBody>
          <a:bodyPr wrap="square" lIns="0" tIns="0" rIns="0" bIns="0" rtlCol="0" anchor="ctr">
            <a:spAutoFit/>
          </a:bodyPr>
          <a:lstStyle/>
          <a:p>
            <a:pPr algn="l" indent="0" marL="0">
              <a:buNone/>
            </a:pPr>
            <a:r>
              <a:rPr lang="en-US" sz="900" dirty="0">
                <a:solidFill>
                  <a:srgbClr val="333333"/>
                </a:solidFill>
                <a:latin typeface="Arial" pitchFamily="34" charset="0"/>
                <a:ea typeface="Arial" pitchFamily="34" charset="-122"/>
                <a:cs typeface="Arial" pitchFamily="34" charset="-120"/>
              </a:rPr>
              <a:t>Public banks (Landesbanken)</a:t>
            </a:r>
            <a:endParaRPr lang="en-US" sz="900" dirty="0"/>
          </a:p>
        </p:txBody>
      </p:sp>
      <p:sp>
        <p:nvSpPr>
          <p:cNvPr id="17" name="Text 14"/>
          <p:cNvSpPr/>
          <p:nvPr/>
        </p:nvSpPr>
        <p:spPr>
          <a:xfrm>
            <a:off x="285750" y="2707481"/>
            <a:ext cx="4186238" cy="257175"/>
          </a:xfrm>
          <a:prstGeom prst="rect">
            <a:avLst/>
          </a:prstGeom>
          <a:noFill/>
          <a:ln/>
        </p:spPr>
        <p:txBody>
          <a:bodyPr wrap="square" lIns="0" tIns="0" rIns="0" bIns="0" rtlCol="0" anchor="ctr">
            <a:spAutoFit/>
          </a:bodyPr>
          <a:lstStyle/>
          <a:p>
            <a:pPr indent="0" marL="0">
              <a:buNone/>
            </a:pPr>
            <a:r>
              <a:rPr lang="en-US" sz="1350" b="1" dirty="0">
                <a:solidFill>
                  <a:srgbClr val="4A90A4"/>
                </a:solidFill>
                <a:latin typeface="Arial" pitchFamily="34" charset="0"/>
                <a:ea typeface="Arial" pitchFamily="34" charset="-122"/>
                <a:cs typeface="Arial" pitchFamily="34" charset="-120"/>
              </a:rPr>
              <a:t>Nordic State Capitalism</a:t>
            </a:r>
            <a:endParaRPr lang="en-US" sz="1350" dirty="0"/>
          </a:p>
        </p:txBody>
      </p:sp>
      <p:sp>
        <p:nvSpPr>
          <p:cNvPr id="18" name="Text 15"/>
          <p:cNvSpPr/>
          <p:nvPr/>
        </p:nvSpPr>
        <p:spPr>
          <a:xfrm>
            <a:off x="285750" y="3032522"/>
            <a:ext cx="1714946" cy="142875"/>
          </a:xfrm>
          <a:prstGeom prst="rect">
            <a:avLst/>
          </a:prstGeom>
          <a:noFill/>
          <a:ln/>
        </p:spPr>
        <p:txBody>
          <a:bodyPr wrap="square" lIns="0" tIns="0" rIns="0" bIns="0" rtlCol="0" anchor="ctr">
            <a:spAutoFit/>
          </a:bodyPr>
          <a:lstStyle/>
          <a:p>
            <a:pPr algn="l" indent="0" marL="0">
              <a:buNone/>
            </a:pPr>
            <a:r>
              <a:rPr lang="en-US" sz="1013" b="1" dirty="0">
                <a:solidFill>
                  <a:srgbClr val="333333"/>
                </a:solidFill>
                <a:latin typeface="Arial" pitchFamily="34" charset="0"/>
                <a:ea typeface="Arial" pitchFamily="34" charset="-122"/>
                <a:cs typeface="Arial" pitchFamily="34" charset="-120"/>
              </a:rPr>
              <a:t>Professional management:</a:t>
            </a:r>
            <a:endParaRPr lang="en-US" sz="1013" dirty="0"/>
          </a:p>
        </p:txBody>
      </p:sp>
      <p:sp>
        <p:nvSpPr>
          <p:cNvPr id="19" name="Text 16"/>
          <p:cNvSpPr/>
          <p:nvPr/>
        </p:nvSpPr>
        <p:spPr>
          <a:xfrm>
            <a:off x="285750" y="3032522"/>
            <a:ext cx="3833626" cy="310028"/>
          </a:xfrm>
          <a:prstGeom prst="rect">
            <a:avLst/>
          </a:prstGeom>
          <a:noFill/>
          <a:ln/>
        </p:spPr>
        <p:txBody>
          <a:bodyPr wrap="square" lIns="0" tIns="0" rIns="0" bIns="0" rtlCol="0" anchor="ctr">
            <a:spAutoFit/>
          </a:bodyPr>
          <a:lstStyle/>
          <a:p>
            <a:pPr algn="l" indent="0" marL="0">
              <a:buNone/>
            </a:pPr>
            <a:r>
              <a:rPr lang="en-US" sz="1013" dirty="0">
                <a:solidFill>
                  <a:srgbClr val="333333"/>
                </a:solidFill>
                <a:latin typeface="Arial" pitchFamily="34" charset="0"/>
                <a:ea typeface="Arial" pitchFamily="34" charset="-122"/>
                <a:cs typeface="Arial" pitchFamily="34" charset="-120"/>
              </a:rPr>
              <a:t>Arm's length governance with limited political interference</a:t>
            </a:r>
            <a:endParaRPr lang="en-US" sz="1013" dirty="0"/>
          </a:p>
        </p:txBody>
      </p:sp>
      <p:sp>
        <p:nvSpPr>
          <p:cNvPr id="20" name="Text 17"/>
          <p:cNvSpPr/>
          <p:nvPr/>
        </p:nvSpPr>
        <p:spPr>
          <a:xfrm>
            <a:off x="285750" y="3409690"/>
            <a:ext cx="1550445" cy="142875"/>
          </a:xfrm>
          <a:prstGeom prst="rect">
            <a:avLst/>
          </a:prstGeom>
          <a:noFill/>
          <a:ln/>
        </p:spPr>
        <p:txBody>
          <a:bodyPr wrap="square" lIns="0" tIns="0" rIns="0" bIns="0" rtlCol="0" anchor="ctr">
            <a:spAutoFit/>
          </a:bodyPr>
          <a:lstStyle/>
          <a:p>
            <a:pPr algn="l" indent="0" marL="0">
              <a:buNone/>
            </a:pPr>
            <a:r>
              <a:rPr lang="en-US" sz="1013" b="1" dirty="0">
                <a:solidFill>
                  <a:srgbClr val="333333"/>
                </a:solidFill>
                <a:latin typeface="Arial" pitchFamily="34" charset="0"/>
                <a:ea typeface="Arial" pitchFamily="34" charset="-122"/>
                <a:cs typeface="Arial" pitchFamily="34" charset="-120"/>
              </a:rPr>
              <a:t>Commercial orientation:</a:t>
            </a:r>
            <a:endParaRPr lang="en-US" sz="1013" dirty="0"/>
          </a:p>
        </p:txBody>
      </p:sp>
      <p:sp>
        <p:nvSpPr>
          <p:cNvPr id="21" name="Text 18"/>
          <p:cNvSpPr/>
          <p:nvPr/>
        </p:nvSpPr>
        <p:spPr>
          <a:xfrm>
            <a:off x="285750" y="3409690"/>
            <a:ext cx="3837645" cy="310028"/>
          </a:xfrm>
          <a:prstGeom prst="rect">
            <a:avLst/>
          </a:prstGeom>
          <a:noFill/>
          <a:ln/>
        </p:spPr>
        <p:txBody>
          <a:bodyPr wrap="square" lIns="0" tIns="0" rIns="0" bIns="0" rtlCol="0" anchor="ctr">
            <a:spAutoFit/>
          </a:bodyPr>
          <a:lstStyle/>
          <a:p>
            <a:pPr algn="l" indent="0" marL="0">
              <a:buNone/>
            </a:pPr>
            <a:r>
              <a:rPr lang="en-US" sz="1013" dirty="0">
                <a:solidFill>
                  <a:srgbClr val="333333"/>
                </a:solidFill>
                <a:latin typeface="Arial" pitchFamily="34" charset="0"/>
                <a:ea typeface="Arial" pitchFamily="34" charset="-122"/>
                <a:cs typeface="Arial" pitchFamily="34" charset="-120"/>
              </a:rPr>
              <a:t>Clear financial targets and performance metrics</a:t>
            </a:r>
            <a:endParaRPr lang="en-US" sz="1013" dirty="0"/>
          </a:p>
        </p:txBody>
      </p:sp>
      <p:sp>
        <p:nvSpPr>
          <p:cNvPr id="22" name="Text 19"/>
          <p:cNvSpPr/>
          <p:nvPr/>
        </p:nvSpPr>
        <p:spPr>
          <a:xfrm>
            <a:off x="285750" y="3786857"/>
            <a:ext cx="950537" cy="142875"/>
          </a:xfrm>
          <a:prstGeom prst="rect">
            <a:avLst/>
          </a:prstGeom>
          <a:noFill/>
          <a:ln/>
        </p:spPr>
        <p:txBody>
          <a:bodyPr wrap="none" lIns="0" tIns="0" rIns="0" bIns="0" rtlCol="0" anchor="ctr">
            <a:spAutoFit/>
          </a:bodyPr>
          <a:lstStyle/>
          <a:p>
            <a:pPr algn="l" indent="0" marL="0">
              <a:buNone/>
            </a:pPr>
            <a:r>
              <a:rPr lang="en-US" sz="1013" b="1" dirty="0">
                <a:solidFill>
                  <a:srgbClr val="333333"/>
                </a:solidFill>
                <a:latin typeface="Arial" pitchFamily="34" charset="0"/>
                <a:ea typeface="Arial" pitchFamily="34" charset="-122"/>
                <a:cs typeface="Arial" pitchFamily="34" charset="-120"/>
              </a:rPr>
              <a:t>Transparency:</a:t>
            </a:r>
            <a:endParaRPr lang="en-US" sz="1013" dirty="0"/>
          </a:p>
        </p:txBody>
      </p:sp>
      <p:sp>
        <p:nvSpPr>
          <p:cNvPr id="23" name="Text 20"/>
          <p:cNvSpPr/>
          <p:nvPr/>
        </p:nvSpPr>
        <p:spPr>
          <a:xfrm>
            <a:off x="1164850" y="3786857"/>
            <a:ext cx="2651810" cy="142875"/>
          </a:xfrm>
          <a:prstGeom prst="rect">
            <a:avLst/>
          </a:prstGeom>
          <a:noFill/>
          <a:ln/>
        </p:spPr>
        <p:txBody>
          <a:bodyPr wrap="square" lIns="0" tIns="0" rIns="0" bIns="0" rtlCol="0" anchor="ctr">
            <a:spAutoFit/>
          </a:bodyPr>
          <a:lstStyle/>
          <a:p>
            <a:pPr algn="l" indent="0" marL="0">
              <a:buNone/>
            </a:pPr>
            <a:r>
              <a:rPr lang="en-US" sz="1013" dirty="0">
                <a:solidFill>
                  <a:srgbClr val="333333"/>
                </a:solidFill>
                <a:latin typeface="Arial" pitchFamily="34" charset="0"/>
                <a:ea typeface="Arial" pitchFamily="34" charset="-122"/>
                <a:cs typeface="Arial" pitchFamily="34" charset="-120"/>
              </a:rPr>
              <a:t>High disclosure standards and accountability</a:t>
            </a:r>
            <a:endParaRPr lang="en-US" sz="1013" dirty="0"/>
          </a:p>
        </p:txBody>
      </p:sp>
      <p:sp>
        <p:nvSpPr>
          <p:cNvPr id="24" name="Text 21"/>
          <p:cNvSpPr/>
          <p:nvPr/>
        </p:nvSpPr>
        <p:spPr>
          <a:xfrm>
            <a:off x="285750" y="3996872"/>
            <a:ext cx="1379162" cy="142875"/>
          </a:xfrm>
          <a:prstGeom prst="rect">
            <a:avLst/>
          </a:prstGeom>
          <a:noFill/>
          <a:ln/>
        </p:spPr>
        <p:txBody>
          <a:bodyPr wrap="square" lIns="0" tIns="0" rIns="0" bIns="0" rtlCol="0" anchor="ctr">
            <a:spAutoFit/>
          </a:bodyPr>
          <a:lstStyle/>
          <a:p>
            <a:pPr algn="l" indent="0" marL="0">
              <a:buNone/>
            </a:pPr>
            <a:r>
              <a:rPr lang="en-US" sz="1013" b="1" dirty="0">
                <a:solidFill>
                  <a:srgbClr val="333333"/>
                </a:solidFill>
                <a:latin typeface="Arial" pitchFamily="34" charset="0"/>
                <a:ea typeface="Arial" pitchFamily="34" charset="-122"/>
                <a:cs typeface="Arial" pitchFamily="34" charset="-120"/>
              </a:rPr>
              <a:t>Competitive markets:</a:t>
            </a:r>
            <a:endParaRPr lang="en-US" sz="1013" dirty="0"/>
          </a:p>
        </p:txBody>
      </p:sp>
      <p:sp>
        <p:nvSpPr>
          <p:cNvPr id="25" name="Text 22"/>
          <p:cNvSpPr/>
          <p:nvPr/>
        </p:nvSpPr>
        <p:spPr>
          <a:xfrm>
            <a:off x="1593475" y="3996872"/>
            <a:ext cx="2644443" cy="142875"/>
          </a:xfrm>
          <a:prstGeom prst="rect">
            <a:avLst/>
          </a:prstGeom>
          <a:noFill/>
          <a:ln/>
        </p:spPr>
        <p:txBody>
          <a:bodyPr wrap="square" lIns="0" tIns="0" rIns="0" bIns="0" rtlCol="0" anchor="ctr">
            <a:spAutoFit/>
          </a:bodyPr>
          <a:lstStyle/>
          <a:p>
            <a:pPr algn="l" indent="0" marL="0">
              <a:buNone/>
            </a:pPr>
            <a:r>
              <a:rPr lang="en-US" sz="1013" dirty="0">
                <a:solidFill>
                  <a:srgbClr val="333333"/>
                </a:solidFill>
                <a:latin typeface="Arial" pitchFamily="34" charset="0"/>
                <a:ea typeface="Arial" pitchFamily="34" charset="-122"/>
                <a:cs typeface="Arial" pitchFamily="34" charset="-120"/>
              </a:rPr>
              <a:t>SOEs operating in competitive environments</a:t>
            </a:r>
            <a:endParaRPr lang="en-US" sz="1013" dirty="0"/>
          </a:p>
        </p:txBody>
      </p:sp>
      <p:pic>
        <p:nvPicPr>
          <p:cNvPr id="26" name="Image 1" descr="preencoded.png">    </p:cNvPr>
          <p:cNvPicPr>
            <a:picLocks noChangeAspect="1"/>
          </p:cNvPicPr>
          <p:nvPr/>
        </p:nvPicPr>
        <p:blipFill>
          <a:blip r:embed="rId2"/>
          <a:stretch>
            <a:fillRect/>
          </a:stretch>
        </p:blipFill>
        <p:spPr>
          <a:xfrm>
            <a:off x="285750" y="4224747"/>
            <a:ext cx="4114800" cy="1785938"/>
          </a:xfrm>
          <a:prstGeom prst="rect">
            <a:avLst/>
          </a:prstGeom>
        </p:spPr>
      </p:pic>
      <p:sp>
        <p:nvSpPr>
          <p:cNvPr id="27" name="Text 23"/>
          <p:cNvSpPr/>
          <p:nvPr/>
        </p:nvSpPr>
        <p:spPr>
          <a:xfrm>
            <a:off x="4743450" y="850106"/>
            <a:ext cx="4186238" cy="257175"/>
          </a:xfrm>
          <a:prstGeom prst="rect">
            <a:avLst/>
          </a:prstGeom>
          <a:noFill/>
          <a:ln/>
        </p:spPr>
        <p:txBody>
          <a:bodyPr wrap="square" lIns="0" tIns="0" rIns="0" bIns="0" rtlCol="0" anchor="ctr">
            <a:spAutoFit/>
          </a:bodyPr>
          <a:lstStyle/>
          <a:p>
            <a:pPr indent="0" marL="0">
              <a:buNone/>
            </a:pPr>
            <a:r>
              <a:rPr lang="en-US" sz="1350" b="1" dirty="0">
                <a:solidFill>
                  <a:srgbClr val="4A90A4"/>
                </a:solidFill>
                <a:latin typeface="Arial" pitchFamily="34" charset="0"/>
                <a:ea typeface="Arial" pitchFamily="34" charset="-122"/>
                <a:cs typeface="Arial" pitchFamily="34" charset="-120"/>
              </a:rPr>
              <a:t>Sovereign Wealth Funds and State Investment</a:t>
            </a:r>
            <a:endParaRPr lang="en-US" sz="1350" dirty="0"/>
          </a:p>
        </p:txBody>
      </p:sp>
      <p:sp>
        <p:nvSpPr>
          <p:cNvPr id="28" name="Shape 24"/>
          <p:cNvSpPr/>
          <p:nvPr/>
        </p:nvSpPr>
        <p:spPr>
          <a:xfrm>
            <a:off x="4743450" y="1178719"/>
            <a:ext cx="1975079" cy="1785938"/>
          </a:xfrm>
          <a:prstGeom prst="rect">
            <a:avLst/>
          </a:prstGeom>
          <a:solidFill>
            <a:srgbClr val="FFFFFF"/>
          </a:solidFill>
          <a:ln w="298">
            <a:solidFill>
              <a:srgbClr val="4A90A4"/>
            </a:solidFill>
            <a:prstDash val="solid"/>
          </a:ln>
        </p:spPr>
      </p:sp>
      <p:sp>
        <p:nvSpPr>
          <p:cNvPr id="29" name="Text 25"/>
          <p:cNvSpPr/>
          <p:nvPr/>
        </p:nvSpPr>
        <p:spPr>
          <a:xfrm>
            <a:off x="4829175" y="1264444"/>
            <a:ext cx="1875067" cy="192881"/>
          </a:xfrm>
          <a:prstGeom prst="rect">
            <a:avLst/>
          </a:prstGeom>
          <a:noFill/>
          <a:ln/>
        </p:spPr>
        <p:txBody>
          <a:bodyPr wrap="square" lIns="0" tIns="0" rIns="0" bIns="0" rtlCol="0" anchor="ctr">
            <a:spAutoFit/>
          </a:bodyPr>
          <a:lstStyle/>
          <a:p>
            <a:pPr indent="0" marL="0">
              <a:buNone/>
            </a:pPr>
            <a:r>
              <a:rPr lang="en-US" sz="1013" b="1" dirty="0">
                <a:solidFill>
                  <a:srgbClr val="2E5984"/>
                </a:solidFill>
                <a:latin typeface="Arial" pitchFamily="34" charset="0"/>
                <a:ea typeface="Arial" pitchFamily="34" charset="-122"/>
                <a:cs typeface="Arial" pitchFamily="34" charset="-120"/>
              </a:rPr>
              <a:t>Singapore (Temasek)</a:t>
            </a:r>
            <a:endParaRPr lang="en-US" sz="1013" dirty="0"/>
          </a:p>
        </p:txBody>
      </p:sp>
      <p:sp>
        <p:nvSpPr>
          <p:cNvPr id="30" name="Text 26"/>
          <p:cNvSpPr/>
          <p:nvPr/>
        </p:nvSpPr>
        <p:spPr>
          <a:xfrm>
            <a:off x="4829175" y="1514475"/>
            <a:ext cx="1875067" cy="171450"/>
          </a:xfrm>
          <a:prstGeom prst="rect">
            <a:avLst/>
          </a:prstGeom>
          <a:noFill/>
          <a:ln/>
        </p:spPr>
        <p:txBody>
          <a:bodyPr wrap="square" lIns="0" tIns="0" rIns="0" bIns="0" rtlCol="0" anchor="ctr">
            <a:spAutoFit/>
          </a:bodyPr>
          <a:lstStyle/>
          <a:p>
            <a:pPr algn="l" indent="0" marL="0">
              <a:buNone/>
            </a:pPr>
            <a:r>
              <a:rPr lang="en-US" sz="900" dirty="0">
                <a:solidFill>
                  <a:srgbClr val="333333"/>
                </a:solidFill>
                <a:latin typeface="Arial" pitchFamily="34" charset="0"/>
                <a:ea typeface="Arial" pitchFamily="34" charset="-122"/>
                <a:cs typeface="Arial" pitchFamily="34" charset="-120"/>
              </a:rPr>
              <a:t>Professional investment company</a:t>
            </a:r>
            <a:endParaRPr lang="en-US" sz="900" dirty="0"/>
          </a:p>
        </p:txBody>
      </p:sp>
      <p:sp>
        <p:nvSpPr>
          <p:cNvPr id="31" name="Text 27"/>
          <p:cNvSpPr/>
          <p:nvPr/>
        </p:nvSpPr>
        <p:spPr>
          <a:xfrm>
            <a:off x="4829175" y="1721644"/>
            <a:ext cx="1875067" cy="342900"/>
          </a:xfrm>
          <a:prstGeom prst="rect">
            <a:avLst/>
          </a:prstGeom>
          <a:noFill/>
          <a:ln/>
        </p:spPr>
        <p:txBody>
          <a:bodyPr wrap="square" lIns="0" tIns="0" rIns="0" bIns="0" rtlCol="0" anchor="ctr">
            <a:spAutoFit/>
          </a:bodyPr>
          <a:lstStyle/>
          <a:p>
            <a:pPr algn="l" indent="0" marL="0">
              <a:buNone/>
            </a:pPr>
            <a:r>
              <a:rPr lang="en-US" sz="900" dirty="0">
                <a:solidFill>
                  <a:srgbClr val="333333"/>
                </a:solidFill>
                <a:latin typeface="Arial" pitchFamily="34" charset="0"/>
                <a:ea typeface="Arial" pitchFamily="34" charset="-122"/>
                <a:cs typeface="Arial" pitchFamily="34" charset="-120"/>
              </a:rPr>
              <a:t>Commercial mandate with long-term focus</a:t>
            </a:r>
            <a:endParaRPr lang="en-US" sz="900" dirty="0"/>
          </a:p>
        </p:txBody>
      </p:sp>
      <p:sp>
        <p:nvSpPr>
          <p:cNvPr id="32" name="Text 28"/>
          <p:cNvSpPr/>
          <p:nvPr/>
        </p:nvSpPr>
        <p:spPr>
          <a:xfrm>
            <a:off x="4829175" y="2100263"/>
            <a:ext cx="1875067" cy="342900"/>
          </a:xfrm>
          <a:prstGeom prst="rect">
            <a:avLst/>
          </a:prstGeom>
          <a:noFill/>
          <a:ln/>
        </p:spPr>
        <p:txBody>
          <a:bodyPr wrap="square" lIns="0" tIns="0" rIns="0" bIns="0" rtlCol="0" anchor="ctr">
            <a:spAutoFit/>
          </a:bodyPr>
          <a:lstStyle/>
          <a:p>
            <a:pPr algn="l" indent="0" marL="0">
              <a:buNone/>
            </a:pPr>
            <a:r>
              <a:rPr lang="en-US" sz="900" dirty="0">
                <a:solidFill>
                  <a:srgbClr val="333333"/>
                </a:solidFill>
                <a:latin typeface="Arial" pitchFamily="34" charset="0"/>
                <a:ea typeface="Arial" pitchFamily="34" charset="-122"/>
                <a:cs typeface="Arial" pitchFamily="34" charset="-120"/>
              </a:rPr>
              <a:t>Active management of portfolio companies</a:t>
            </a:r>
            <a:endParaRPr lang="en-US" sz="900" dirty="0"/>
          </a:p>
        </p:txBody>
      </p:sp>
      <p:sp>
        <p:nvSpPr>
          <p:cNvPr id="33" name="Text 29"/>
          <p:cNvSpPr/>
          <p:nvPr/>
        </p:nvSpPr>
        <p:spPr>
          <a:xfrm>
            <a:off x="4829175" y="2478881"/>
            <a:ext cx="1875067" cy="342900"/>
          </a:xfrm>
          <a:prstGeom prst="rect">
            <a:avLst/>
          </a:prstGeom>
          <a:noFill/>
          <a:ln/>
        </p:spPr>
        <p:txBody>
          <a:bodyPr wrap="square" lIns="0" tIns="0" rIns="0" bIns="0" rtlCol="0" anchor="ctr">
            <a:spAutoFit/>
          </a:bodyPr>
          <a:lstStyle/>
          <a:p>
            <a:pPr algn="l" indent="0" marL="0">
              <a:buNone/>
            </a:pPr>
            <a:r>
              <a:rPr lang="en-US" sz="900" dirty="0">
                <a:solidFill>
                  <a:srgbClr val="333333"/>
                </a:solidFill>
                <a:latin typeface="Arial" pitchFamily="34" charset="0"/>
                <a:ea typeface="Arial" pitchFamily="34" charset="-122"/>
                <a:cs typeface="Arial" pitchFamily="34" charset="-120"/>
              </a:rPr>
              <a:t>Global investments beyond Singapore</a:t>
            </a:r>
            <a:endParaRPr lang="en-US" sz="900" dirty="0"/>
          </a:p>
        </p:txBody>
      </p:sp>
      <p:sp>
        <p:nvSpPr>
          <p:cNvPr id="34" name="Shape 30"/>
          <p:cNvSpPr/>
          <p:nvPr/>
        </p:nvSpPr>
        <p:spPr>
          <a:xfrm>
            <a:off x="6883171" y="1178719"/>
            <a:ext cx="1975079" cy="1764506"/>
          </a:xfrm>
          <a:prstGeom prst="rect">
            <a:avLst/>
          </a:prstGeom>
          <a:solidFill>
            <a:srgbClr val="FFFFFF"/>
          </a:solidFill>
          <a:ln w="298">
            <a:solidFill>
              <a:srgbClr val="4A90A4"/>
            </a:solidFill>
            <a:prstDash val="solid"/>
          </a:ln>
        </p:spPr>
      </p:sp>
      <p:sp>
        <p:nvSpPr>
          <p:cNvPr id="35" name="Text 31"/>
          <p:cNvSpPr/>
          <p:nvPr/>
        </p:nvSpPr>
        <p:spPr>
          <a:xfrm>
            <a:off x="6968896" y="1264444"/>
            <a:ext cx="1875067" cy="192881"/>
          </a:xfrm>
          <a:prstGeom prst="rect">
            <a:avLst/>
          </a:prstGeom>
          <a:noFill/>
          <a:ln/>
        </p:spPr>
        <p:txBody>
          <a:bodyPr wrap="square" lIns="0" tIns="0" rIns="0" bIns="0" rtlCol="0" anchor="ctr">
            <a:spAutoFit/>
          </a:bodyPr>
          <a:lstStyle/>
          <a:p>
            <a:pPr indent="0" marL="0">
              <a:buNone/>
            </a:pPr>
            <a:r>
              <a:rPr lang="en-US" sz="1013" b="1" dirty="0">
                <a:solidFill>
                  <a:srgbClr val="2E5984"/>
                </a:solidFill>
                <a:latin typeface="Arial" pitchFamily="34" charset="0"/>
                <a:ea typeface="Arial" pitchFamily="34" charset="-122"/>
                <a:cs typeface="Arial" pitchFamily="34" charset="-120"/>
              </a:rPr>
              <a:t>Norway (GPFG)</a:t>
            </a:r>
            <a:endParaRPr lang="en-US" sz="1013" dirty="0"/>
          </a:p>
        </p:txBody>
      </p:sp>
      <p:sp>
        <p:nvSpPr>
          <p:cNvPr id="36" name="Text 32"/>
          <p:cNvSpPr/>
          <p:nvPr/>
        </p:nvSpPr>
        <p:spPr>
          <a:xfrm>
            <a:off x="6968896" y="1514475"/>
            <a:ext cx="1875067" cy="171450"/>
          </a:xfrm>
          <a:prstGeom prst="rect">
            <a:avLst/>
          </a:prstGeom>
          <a:noFill/>
          <a:ln/>
        </p:spPr>
        <p:txBody>
          <a:bodyPr wrap="square" lIns="0" tIns="0" rIns="0" bIns="0" rtlCol="0" anchor="ctr">
            <a:spAutoFit/>
          </a:bodyPr>
          <a:lstStyle/>
          <a:p>
            <a:pPr algn="l" indent="0" marL="0">
              <a:buNone/>
            </a:pPr>
            <a:r>
              <a:rPr lang="en-US" sz="900" dirty="0">
                <a:solidFill>
                  <a:srgbClr val="333333"/>
                </a:solidFill>
                <a:latin typeface="Arial" pitchFamily="34" charset="0"/>
                <a:ea typeface="Arial" pitchFamily="34" charset="-122"/>
                <a:cs typeface="Arial" pitchFamily="34" charset="-120"/>
              </a:rPr>
              <a:t>Resource-based sovereign fund</a:t>
            </a:r>
            <a:endParaRPr lang="en-US" sz="900" dirty="0"/>
          </a:p>
        </p:txBody>
      </p:sp>
      <p:sp>
        <p:nvSpPr>
          <p:cNvPr id="37" name="Text 33"/>
          <p:cNvSpPr/>
          <p:nvPr/>
        </p:nvSpPr>
        <p:spPr>
          <a:xfrm>
            <a:off x="6968896" y="1721644"/>
            <a:ext cx="1875067" cy="171450"/>
          </a:xfrm>
          <a:prstGeom prst="rect">
            <a:avLst/>
          </a:prstGeom>
          <a:noFill/>
          <a:ln/>
        </p:spPr>
        <p:txBody>
          <a:bodyPr wrap="square" lIns="0" tIns="0" rIns="0" bIns="0" rtlCol="0" anchor="ctr">
            <a:spAutoFit/>
          </a:bodyPr>
          <a:lstStyle/>
          <a:p>
            <a:pPr algn="l" indent="0" marL="0">
              <a:buNone/>
            </a:pPr>
            <a:r>
              <a:rPr lang="en-US" sz="900" dirty="0">
                <a:solidFill>
                  <a:srgbClr val="333333"/>
                </a:solidFill>
                <a:latin typeface="Arial" pitchFamily="34" charset="0"/>
                <a:ea typeface="Arial" pitchFamily="34" charset="-122"/>
                <a:cs typeface="Arial" pitchFamily="34" charset="-120"/>
              </a:rPr>
              <a:t>Passive investment approach</a:t>
            </a:r>
            <a:endParaRPr lang="en-US" sz="900" dirty="0"/>
          </a:p>
        </p:txBody>
      </p:sp>
      <p:sp>
        <p:nvSpPr>
          <p:cNvPr id="38" name="Text 34"/>
          <p:cNvSpPr/>
          <p:nvPr/>
        </p:nvSpPr>
        <p:spPr>
          <a:xfrm>
            <a:off x="6968896" y="1928813"/>
            <a:ext cx="1875067" cy="171450"/>
          </a:xfrm>
          <a:prstGeom prst="rect">
            <a:avLst/>
          </a:prstGeom>
          <a:noFill/>
          <a:ln/>
        </p:spPr>
        <p:txBody>
          <a:bodyPr wrap="square" lIns="0" tIns="0" rIns="0" bIns="0" rtlCol="0" anchor="ctr">
            <a:spAutoFit/>
          </a:bodyPr>
          <a:lstStyle/>
          <a:p>
            <a:pPr algn="l" indent="0" marL="0">
              <a:buNone/>
            </a:pPr>
            <a:r>
              <a:rPr lang="en-US" sz="900" dirty="0">
                <a:solidFill>
                  <a:srgbClr val="333333"/>
                </a:solidFill>
                <a:latin typeface="Arial" pitchFamily="34" charset="0"/>
                <a:ea typeface="Arial" pitchFamily="34" charset="-122"/>
                <a:cs typeface="Arial" pitchFamily="34" charset="-120"/>
              </a:rPr>
              <a:t>Ethical investment guidelines</a:t>
            </a:r>
            <a:endParaRPr lang="en-US" sz="900" dirty="0"/>
          </a:p>
        </p:txBody>
      </p:sp>
      <p:sp>
        <p:nvSpPr>
          <p:cNvPr id="39" name="Text 35"/>
          <p:cNvSpPr/>
          <p:nvPr/>
        </p:nvSpPr>
        <p:spPr>
          <a:xfrm>
            <a:off x="6968896" y="2135981"/>
            <a:ext cx="1875067" cy="171450"/>
          </a:xfrm>
          <a:prstGeom prst="rect">
            <a:avLst/>
          </a:prstGeom>
          <a:noFill/>
          <a:ln/>
        </p:spPr>
        <p:txBody>
          <a:bodyPr wrap="square" lIns="0" tIns="0" rIns="0" bIns="0" rtlCol="0" anchor="ctr">
            <a:spAutoFit/>
          </a:bodyPr>
          <a:lstStyle/>
          <a:p>
            <a:pPr algn="l" indent="0" marL="0">
              <a:buNone/>
            </a:pPr>
            <a:r>
              <a:rPr lang="en-US" sz="900" dirty="0">
                <a:solidFill>
                  <a:srgbClr val="333333"/>
                </a:solidFill>
                <a:latin typeface="Arial" pitchFamily="34" charset="0"/>
                <a:ea typeface="Arial" pitchFamily="34" charset="-122"/>
                <a:cs typeface="Arial" pitchFamily="34" charset="-120"/>
              </a:rPr>
              <a:t>Intergenerational wealth transfer</a:t>
            </a:r>
            <a:endParaRPr lang="en-US" sz="900" dirty="0"/>
          </a:p>
        </p:txBody>
      </p:sp>
      <p:sp>
        <p:nvSpPr>
          <p:cNvPr id="40" name="Text 36"/>
          <p:cNvSpPr/>
          <p:nvPr/>
        </p:nvSpPr>
        <p:spPr>
          <a:xfrm>
            <a:off x="4743450" y="3050381"/>
            <a:ext cx="4186238" cy="257175"/>
          </a:xfrm>
          <a:prstGeom prst="rect">
            <a:avLst/>
          </a:prstGeom>
          <a:noFill/>
          <a:ln/>
        </p:spPr>
        <p:txBody>
          <a:bodyPr wrap="square" lIns="0" tIns="0" rIns="0" bIns="0" rtlCol="0" anchor="ctr">
            <a:spAutoFit/>
          </a:bodyPr>
          <a:lstStyle/>
          <a:p>
            <a:pPr indent="0" marL="0">
              <a:buNone/>
            </a:pPr>
            <a:r>
              <a:rPr lang="en-US" sz="1350" b="1" dirty="0">
                <a:solidFill>
                  <a:srgbClr val="4A90A4"/>
                </a:solidFill>
                <a:latin typeface="Arial" pitchFamily="34" charset="0"/>
                <a:ea typeface="Arial" pitchFamily="34" charset="-122"/>
                <a:cs typeface="Arial" pitchFamily="34" charset="-120"/>
              </a:rPr>
              <a:t>Emerging Economy Approaches</a:t>
            </a:r>
            <a:endParaRPr lang="en-US" sz="1350" dirty="0"/>
          </a:p>
        </p:txBody>
      </p:sp>
      <p:sp>
        <p:nvSpPr>
          <p:cNvPr id="41" name="Shape 37"/>
          <p:cNvSpPr/>
          <p:nvPr/>
        </p:nvSpPr>
        <p:spPr>
          <a:xfrm>
            <a:off x="4743450" y="3378994"/>
            <a:ext cx="1975079" cy="1785938"/>
          </a:xfrm>
          <a:prstGeom prst="rect">
            <a:avLst/>
          </a:prstGeom>
          <a:solidFill>
            <a:srgbClr val="FFFFFF"/>
          </a:solidFill>
          <a:ln w="298">
            <a:solidFill>
              <a:srgbClr val="4A90A4"/>
            </a:solidFill>
            <a:prstDash val="solid"/>
          </a:ln>
        </p:spPr>
      </p:sp>
      <p:sp>
        <p:nvSpPr>
          <p:cNvPr id="42" name="Text 38"/>
          <p:cNvSpPr/>
          <p:nvPr/>
        </p:nvSpPr>
        <p:spPr>
          <a:xfrm>
            <a:off x="4829175" y="3464719"/>
            <a:ext cx="1875067" cy="192881"/>
          </a:xfrm>
          <a:prstGeom prst="rect">
            <a:avLst/>
          </a:prstGeom>
          <a:noFill/>
          <a:ln/>
        </p:spPr>
        <p:txBody>
          <a:bodyPr wrap="square" lIns="0" tIns="0" rIns="0" bIns="0" rtlCol="0" anchor="ctr">
            <a:spAutoFit/>
          </a:bodyPr>
          <a:lstStyle/>
          <a:p>
            <a:pPr indent="0" marL="0">
              <a:buNone/>
            </a:pPr>
            <a:r>
              <a:rPr lang="en-US" sz="1013" b="1" dirty="0">
                <a:solidFill>
                  <a:srgbClr val="2E5984"/>
                </a:solidFill>
                <a:latin typeface="Arial" pitchFamily="34" charset="0"/>
                <a:ea typeface="Arial" pitchFamily="34" charset="-122"/>
                <a:cs typeface="Arial" pitchFamily="34" charset="-120"/>
              </a:rPr>
              <a:t>Brazil</a:t>
            </a:r>
            <a:endParaRPr lang="en-US" sz="1013" dirty="0"/>
          </a:p>
        </p:txBody>
      </p:sp>
      <p:sp>
        <p:nvSpPr>
          <p:cNvPr id="43" name="Text 39"/>
          <p:cNvSpPr/>
          <p:nvPr/>
        </p:nvSpPr>
        <p:spPr>
          <a:xfrm>
            <a:off x="4829175" y="3714750"/>
            <a:ext cx="1875067" cy="342900"/>
          </a:xfrm>
          <a:prstGeom prst="rect">
            <a:avLst/>
          </a:prstGeom>
          <a:noFill/>
          <a:ln/>
        </p:spPr>
        <p:txBody>
          <a:bodyPr wrap="square" lIns="0" tIns="0" rIns="0" bIns="0" rtlCol="0" anchor="ctr">
            <a:spAutoFit/>
          </a:bodyPr>
          <a:lstStyle/>
          <a:p>
            <a:pPr algn="l" indent="0" marL="0">
              <a:buNone/>
            </a:pPr>
            <a:r>
              <a:rPr lang="en-US" sz="900" dirty="0">
                <a:solidFill>
                  <a:srgbClr val="333333"/>
                </a:solidFill>
                <a:latin typeface="Arial" pitchFamily="34" charset="0"/>
                <a:ea typeface="Arial" pitchFamily="34" charset="-122"/>
                <a:cs typeface="Arial" pitchFamily="34" charset="-120"/>
              </a:rPr>
              <a:t>Strategic national champions (Petrobras, BNDES)</a:t>
            </a:r>
            <a:endParaRPr lang="en-US" sz="900" dirty="0"/>
          </a:p>
        </p:txBody>
      </p:sp>
      <p:sp>
        <p:nvSpPr>
          <p:cNvPr id="44" name="Text 40"/>
          <p:cNvSpPr/>
          <p:nvPr/>
        </p:nvSpPr>
        <p:spPr>
          <a:xfrm>
            <a:off x="4829175" y="4093369"/>
            <a:ext cx="1875067" cy="342900"/>
          </a:xfrm>
          <a:prstGeom prst="rect">
            <a:avLst/>
          </a:prstGeom>
          <a:noFill/>
          <a:ln/>
        </p:spPr>
        <p:txBody>
          <a:bodyPr wrap="square" lIns="0" tIns="0" rIns="0" bIns="0" rtlCol="0" anchor="ctr">
            <a:spAutoFit/>
          </a:bodyPr>
          <a:lstStyle/>
          <a:p>
            <a:pPr algn="l" indent="0" marL="0">
              <a:buNone/>
            </a:pPr>
            <a:r>
              <a:rPr lang="en-US" sz="900" dirty="0">
                <a:solidFill>
                  <a:srgbClr val="333333"/>
                </a:solidFill>
                <a:latin typeface="Arial" pitchFamily="34" charset="0"/>
                <a:ea typeface="Arial" pitchFamily="34" charset="-122"/>
                <a:cs typeface="Arial" pitchFamily="34" charset="-120"/>
              </a:rPr>
              <a:t>Mixed ownership with stock market listings</a:t>
            </a:r>
            <a:endParaRPr lang="en-US" sz="900" dirty="0"/>
          </a:p>
        </p:txBody>
      </p:sp>
      <p:sp>
        <p:nvSpPr>
          <p:cNvPr id="45" name="Text 41"/>
          <p:cNvSpPr/>
          <p:nvPr/>
        </p:nvSpPr>
        <p:spPr>
          <a:xfrm>
            <a:off x="4829175" y="4471988"/>
            <a:ext cx="1875067" cy="171450"/>
          </a:xfrm>
          <a:prstGeom prst="rect">
            <a:avLst/>
          </a:prstGeom>
          <a:noFill/>
          <a:ln/>
        </p:spPr>
        <p:txBody>
          <a:bodyPr wrap="square" lIns="0" tIns="0" rIns="0" bIns="0" rtlCol="0" anchor="ctr">
            <a:spAutoFit/>
          </a:bodyPr>
          <a:lstStyle/>
          <a:p>
            <a:pPr algn="l" indent="0" marL="0">
              <a:buNone/>
            </a:pPr>
            <a:r>
              <a:rPr lang="en-US" sz="900" dirty="0">
                <a:solidFill>
                  <a:srgbClr val="333333"/>
                </a:solidFill>
                <a:latin typeface="Arial" pitchFamily="34" charset="0"/>
                <a:ea typeface="Arial" pitchFamily="34" charset="-122"/>
                <a:cs typeface="Arial" pitchFamily="34" charset="-120"/>
              </a:rPr>
              <a:t>Development and social mandates</a:t>
            </a:r>
            <a:endParaRPr lang="en-US" sz="900" dirty="0"/>
          </a:p>
        </p:txBody>
      </p:sp>
      <p:sp>
        <p:nvSpPr>
          <p:cNvPr id="46" name="Text 42"/>
          <p:cNvSpPr/>
          <p:nvPr/>
        </p:nvSpPr>
        <p:spPr>
          <a:xfrm>
            <a:off x="4829175" y="4679156"/>
            <a:ext cx="1875067" cy="342900"/>
          </a:xfrm>
          <a:prstGeom prst="rect">
            <a:avLst/>
          </a:prstGeom>
          <a:noFill/>
          <a:ln/>
        </p:spPr>
        <p:txBody>
          <a:bodyPr wrap="square" lIns="0" tIns="0" rIns="0" bIns="0" rtlCol="0" anchor="ctr">
            <a:spAutoFit/>
          </a:bodyPr>
          <a:lstStyle/>
          <a:p>
            <a:pPr algn="l" indent="0" marL="0">
              <a:buNone/>
            </a:pPr>
            <a:r>
              <a:rPr lang="en-US" sz="900" dirty="0">
                <a:solidFill>
                  <a:srgbClr val="333333"/>
                </a:solidFill>
                <a:latin typeface="Arial" pitchFamily="34" charset="0"/>
                <a:ea typeface="Arial" pitchFamily="34" charset="-122"/>
                <a:cs typeface="Arial" pitchFamily="34" charset="-120"/>
              </a:rPr>
              <a:t>Governance reforms after corruption scandals</a:t>
            </a:r>
            <a:endParaRPr lang="en-US" sz="900" dirty="0"/>
          </a:p>
        </p:txBody>
      </p:sp>
      <p:sp>
        <p:nvSpPr>
          <p:cNvPr id="47" name="Shape 43"/>
          <p:cNvSpPr/>
          <p:nvPr/>
        </p:nvSpPr>
        <p:spPr>
          <a:xfrm>
            <a:off x="6883171" y="3378994"/>
            <a:ext cx="1975079" cy="1764506"/>
          </a:xfrm>
          <a:prstGeom prst="rect">
            <a:avLst/>
          </a:prstGeom>
          <a:solidFill>
            <a:srgbClr val="FFFFFF"/>
          </a:solidFill>
          <a:ln w="298">
            <a:solidFill>
              <a:srgbClr val="4A90A4"/>
            </a:solidFill>
            <a:prstDash val="solid"/>
          </a:ln>
        </p:spPr>
      </p:sp>
      <p:sp>
        <p:nvSpPr>
          <p:cNvPr id="48" name="Text 44"/>
          <p:cNvSpPr/>
          <p:nvPr/>
        </p:nvSpPr>
        <p:spPr>
          <a:xfrm>
            <a:off x="6968896" y="3464719"/>
            <a:ext cx="1875067" cy="192881"/>
          </a:xfrm>
          <a:prstGeom prst="rect">
            <a:avLst/>
          </a:prstGeom>
          <a:noFill/>
          <a:ln/>
        </p:spPr>
        <p:txBody>
          <a:bodyPr wrap="square" lIns="0" tIns="0" rIns="0" bIns="0" rtlCol="0" anchor="ctr">
            <a:spAutoFit/>
          </a:bodyPr>
          <a:lstStyle/>
          <a:p>
            <a:pPr indent="0" marL="0">
              <a:buNone/>
            </a:pPr>
            <a:r>
              <a:rPr lang="en-US" sz="1013" b="1" dirty="0">
                <a:solidFill>
                  <a:srgbClr val="2E5984"/>
                </a:solidFill>
                <a:latin typeface="Arial" pitchFamily="34" charset="0"/>
                <a:ea typeface="Arial" pitchFamily="34" charset="-122"/>
                <a:cs typeface="Arial" pitchFamily="34" charset="-120"/>
              </a:rPr>
              <a:t>India</a:t>
            </a:r>
            <a:endParaRPr lang="en-US" sz="1013" dirty="0"/>
          </a:p>
        </p:txBody>
      </p:sp>
      <p:sp>
        <p:nvSpPr>
          <p:cNvPr id="49" name="Text 45"/>
          <p:cNvSpPr/>
          <p:nvPr/>
        </p:nvSpPr>
        <p:spPr>
          <a:xfrm>
            <a:off x="6968896" y="3714750"/>
            <a:ext cx="1875067" cy="342900"/>
          </a:xfrm>
          <a:prstGeom prst="rect">
            <a:avLst/>
          </a:prstGeom>
          <a:noFill/>
          <a:ln/>
        </p:spPr>
        <p:txBody>
          <a:bodyPr wrap="square" lIns="0" tIns="0" rIns="0" bIns="0" rtlCol="0" anchor="ctr">
            <a:spAutoFit/>
          </a:bodyPr>
          <a:lstStyle/>
          <a:p>
            <a:pPr algn="l" indent="0" marL="0">
              <a:buNone/>
            </a:pPr>
            <a:r>
              <a:rPr lang="en-US" sz="900" dirty="0">
                <a:solidFill>
                  <a:srgbClr val="333333"/>
                </a:solidFill>
                <a:latin typeface="Arial" pitchFamily="34" charset="0"/>
                <a:ea typeface="Arial" pitchFamily="34" charset="-122"/>
                <a:cs typeface="Arial" pitchFamily="34" charset="-120"/>
              </a:rPr>
              <a:t>Extensive SOE presence ("Public Sector Undertakings")</a:t>
            </a:r>
            <a:endParaRPr lang="en-US" sz="900" dirty="0"/>
          </a:p>
        </p:txBody>
      </p:sp>
      <p:sp>
        <p:nvSpPr>
          <p:cNvPr id="50" name="Text 46"/>
          <p:cNvSpPr/>
          <p:nvPr/>
        </p:nvSpPr>
        <p:spPr>
          <a:xfrm>
            <a:off x="6968896" y="4093369"/>
            <a:ext cx="1875067" cy="171450"/>
          </a:xfrm>
          <a:prstGeom prst="rect">
            <a:avLst/>
          </a:prstGeom>
          <a:noFill/>
          <a:ln/>
        </p:spPr>
        <p:txBody>
          <a:bodyPr wrap="square" lIns="0" tIns="0" rIns="0" bIns="0" rtlCol="0" anchor="ctr">
            <a:spAutoFit/>
          </a:bodyPr>
          <a:lstStyle/>
          <a:p>
            <a:pPr algn="l" indent="0" marL="0">
              <a:buNone/>
            </a:pPr>
            <a:r>
              <a:rPr lang="en-US" sz="900" dirty="0">
                <a:solidFill>
                  <a:srgbClr val="333333"/>
                </a:solidFill>
                <a:latin typeface="Arial" pitchFamily="34" charset="0"/>
                <a:ea typeface="Arial" pitchFamily="34" charset="-122"/>
                <a:cs typeface="Arial" pitchFamily="34" charset="-120"/>
              </a:rPr>
              <a:t>Gradual disinvestment program</a:t>
            </a:r>
            <a:endParaRPr lang="en-US" sz="900" dirty="0"/>
          </a:p>
        </p:txBody>
      </p:sp>
      <p:sp>
        <p:nvSpPr>
          <p:cNvPr id="51" name="Text 47"/>
          <p:cNvSpPr/>
          <p:nvPr/>
        </p:nvSpPr>
        <p:spPr>
          <a:xfrm>
            <a:off x="6968896" y="4300538"/>
            <a:ext cx="1875067" cy="171450"/>
          </a:xfrm>
          <a:prstGeom prst="rect">
            <a:avLst/>
          </a:prstGeom>
          <a:noFill/>
          <a:ln/>
        </p:spPr>
        <p:txBody>
          <a:bodyPr wrap="square" lIns="0" tIns="0" rIns="0" bIns="0" rtlCol="0" anchor="ctr">
            <a:spAutoFit/>
          </a:bodyPr>
          <a:lstStyle/>
          <a:p>
            <a:pPr algn="l" indent="0" marL="0">
              <a:buNone/>
            </a:pPr>
            <a:r>
              <a:rPr lang="en-US" sz="900" dirty="0">
                <a:solidFill>
                  <a:srgbClr val="333333"/>
                </a:solidFill>
                <a:latin typeface="Arial" pitchFamily="34" charset="0"/>
                <a:ea typeface="Arial" pitchFamily="34" charset="-122"/>
                <a:cs typeface="Arial" pitchFamily="34" charset="-120"/>
              </a:rPr>
              <a:t>Bureaucratic governance model</a:t>
            </a:r>
            <a:endParaRPr lang="en-US" sz="900" dirty="0"/>
          </a:p>
        </p:txBody>
      </p:sp>
      <p:sp>
        <p:nvSpPr>
          <p:cNvPr id="52" name="Text 48"/>
          <p:cNvSpPr/>
          <p:nvPr/>
        </p:nvSpPr>
        <p:spPr>
          <a:xfrm>
            <a:off x="6968896" y="4507706"/>
            <a:ext cx="1875067" cy="342900"/>
          </a:xfrm>
          <a:prstGeom prst="rect">
            <a:avLst/>
          </a:prstGeom>
          <a:noFill/>
          <a:ln/>
        </p:spPr>
        <p:txBody>
          <a:bodyPr wrap="square" lIns="0" tIns="0" rIns="0" bIns="0" rtlCol="0" anchor="ctr">
            <a:spAutoFit/>
          </a:bodyPr>
          <a:lstStyle/>
          <a:p>
            <a:pPr algn="l" indent="0" marL="0">
              <a:buNone/>
            </a:pPr>
            <a:r>
              <a:rPr lang="en-US" sz="900" dirty="0">
                <a:solidFill>
                  <a:srgbClr val="333333"/>
                </a:solidFill>
                <a:latin typeface="Arial" pitchFamily="34" charset="0"/>
                <a:ea typeface="Arial" pitchFamily="34" charset="-122"/>
                <a:cs typeface="Arial" pitchFamily="34" charset="-120"/>
              </a:rPr>
              <a:t>Maharatna/Navratna classification system</a:t>
            </a:r>
            <a:endParaRPr lang="en-US" sz="90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9144000" cy="6436519"/>
          </a:xfrm>
          <a:prstGeom prst="rect">
            <a:avLst/>
          </a:prstGeom>
        </p:spPr>
      </p:pic>
      <p:sp>
        <p:nvSpPr>
          <p:cNvPr id="3" name="Text 0"/>
          <p:cNvSpPr/>
          <p:nvPr/>
        </p:nvSpPr>
        <p:spPr>
          <a:xfrm>
            <a:off x="285750" y="285750"/>
            <a:ext cx="8643938" cy="385763"/>
          </a:xfrm>
          <a:prstGeom prst="rect">
            <a:avLst/>
          </a:prstGeom>
          <a:noFill/>
          <a:ln/>
        </p:spPr>
        <p:txBody>
          <a:bodyPr wrap="square" lIns="0" tIns="0" rIns="0" bIns="0" rtlCol="0" anchor="ctr">
            <a:spAutoFit/>
          </a:bodyPr>
          <a:lstStyle/>
          <a:p>
            <a:pPr indent="0" marL="0">
              <a:buNone/>
            </a:pPr>
            <a:r>
              <a:rPr lang="en-US" sz="2025" b="1" dirty="0">
                <a:solidFill>
                  <a:srgbClr val="2E5984"/>
                </a:solidFill>
                <a:latin typeface="Arial" pitchFamily="34" charset="0"/>
                <a:ea typeface="Arial" pitchFamily="34" charset="-122"/>
                <a:cs typeface="Arial" pitchFamily="34" charset="-120"/>
              </a:rPr>
              <a:t>SOEs in Strategic Sectors</a:t>
            </a:r>
            <a:endParaRPr lang="en-US" sz="2025" dirty="0"/>
          </a:p>
        </p:txBody>
      </p:sp>
      <p:sp>
        <p:nvSpPr>
          <p:cNvPr id="4" name="Text 1"/>
          <p:cNvSpPr/>
          <p:nvPr/>
        </p:nvSpPr>
        <p:spPr>
          <a:xfrm>
            <a:off x="285750" y="850106"/>
            <a:ext cx="4186238" cy="257175"/>
          </a:xfrm>
          <a:prstGeom prst="rect">
            <a:avLst/>
          </a:prstGeom>
          <a:noFill/>
          <a:ln/>
        </p:spPr>
        <p:txBody>
          <a:bodyPr wrap="square" lIns="0" tIns="0" rIns="0" bIns="0" rtlCol="0" anchor="ctr">
            <a:spAutoFit/>
          </a:bodyPr>
          <a:lstStyle/>
          <a:p>
            <a:pPr indent="0" marL="0">
              <a:buNone/>
            </a:pPr>
            <a:r>
              <a:rPr lang="en-US" sz="1350" b="1" dirty="0">
                <a:solidFill>
                  <a:srgbClr val="4A90A4"/>
                </a:solidFill>
                <a:latin typeface="Arial" pitchFamily="34" charset="0"/>
                <a:ea typeface="Arial" pitchFamily="34" charset="-122"/>
                <a:cs typeface="Arial" pitchFamily="34" charset="-120"/>
              </a:rPr>
              <a:t>Energy and Utilities</a:t>
            </a:r>
            <a:endParaRPr lang="en-US" sz="1350" dirty="0"/>
          </a:p>
        </p:txBody>
      </p:sp>
      <p:sp>
        <p:nvSpPr>
          <p:cNvPr id="5" name="Shape 2"/>
          <p:cNvSpPr/>
          <p:nvPr/>
        </p:nvSpPr>
        <p:spPr>
          <a:xfrm>
            <a:off x="285750" y="1164431"/>
            <a:ext cx="4114800" cy="842963"/>
          </a:xfrm>
          <a:prstGeom prst="rect">
            <a:avLst/>
          </a:prstGeom>
          <a:solidFill>
            <a:srgbClr val="FFFFFF"/>
          </a:solidFill>
          <a:ln/>
        </p:spPr>
      </p:sp>
      <p:sp>
        <p:nvSpPr>
          <p:cNvPr id="6" name="Shape 3"/>
          <p:cNvSpPr/>
          <p:nvPr/>
        </p:nvSpPr>
        <p:spPr>
          <a:xfrm>
            <a:off x="371475" y="1250156"/>
            <a:ext cx="257175" cy="257175"/>
          </a:xfrm>
          <a:prstGeom prst="rect">
            <a:avLst/>
          </a:prstGeom>
          <a:solidFill>
            <a:srgbClr val="2E5984"/>
          </a:solidFill>
          <a:ln/>
        </p:spPr>
      </p:sp>
      <p:pic>
        <p:nvPicPr>
          <p:cNvPr id="7" name="Image 1" descr="preencoded.png">    </p:cNvPr>
          <p:cNvPicPr>
            <a:picLocks noChangeAspect="1"/>
          </p:cNvPicPr>
          <p:nvPr/>
        </p:nvPicPr>
        <p:blipFill>
          <a:blip r:embed="rId2"/>
          <a:stretch>
            <a:fillRect/>
          </a:stretch>
        </p:blipFill>
        <p:spPr>
          <a:xfrm>
            <a:off x="446484" y="1375172"/>
            <a:ext cx="107156" cy="7144"/>
          </a:xfrm>
          <a:prstGeom prst="rect">
            <a:avLst/>
          </a:prstGeom>
        </p:spPr>
      </p:pic>
      <p:sp>
        <p:nvSpPr>
          <p:cNvPr id="8" name="Text 4"/>
          <p:cNvSpPr/>
          <p:nvPr/>
        </p:nvSpPr>
        <p:spPr>
          <a:xfrm>
            <a:off x="714375" y="1282303"/>
            <a:ext cx="507374" cy="192881"/>
          </a:xfrm>
          <a:prstGeom prst="rect">
            <a:avLst/>
          </a:prstGeom>
          <a:noFill/>
          <a:ln/>
        </p:spPr>
        <p:txBody>
          <a:bodyPr wrap="none" lIns="0" tIns="0" rIns="0" bIns="0" rtlCol="0" anchor="ctr">
            <a:spAutoFit/>
          </a:bodyPr>
          <a:lstStyle/>
          <a:p>
            <a:pPr indent="0" marL="0">
              <a:buNone/>
            </a:pPr>
            <a:r>
              <a:rPr lang="en-US" sz="1013" b="1" dirty="0">
                <a:solidFill>
                  <a:srgbClr val="2E5984"/>
                </a:solidFill>
                <a:latin typeface="Arial" pitchFamily="34" charset="0"/>
                <a:ea typeface="Arial" pitchFamily="34" charset="-122"/>
                <a:cs typeface="Arial" pitchFamily="34" charset="-120"/>
              </a:rPr>
              <a:t>Energy</a:t>
            </a:r>
            <a:endParaRPr lang="en-US" sz="1013" dirty="0"/>
          </a:p>
        </p:txBody>
      </p:sp>
      <p:sp>
        <p:nvSpPr>
          <p:cNvPr id="9" name="Text 5"/>
          <p:cNvSpPr/>
          <p:nvPr/>
        </p:nvSpPr>
        <p:spPr>
          <a:xfrm>
            <a:off x="371475" y="1585913"/>
            <a:ext cx="3023536" cy="128588"/>
          </a:xfrm>
          <a:prstGeom prst="rect">
            <a:avLst/>
          </a:prstGeom>
          <a:noFill/>
          <a:ln/>
        </p:spPr>
        <p:txBody>
          <a:bodyPr wrap="square" lIns="0" tIns="0" rIns="0" bIns="0" rtlCol="0" anchor="ctr">
            <a:spAutoFit/>
          </a:bodyPr>
          <a:lstStyle/>
          <a:p>
            <a:pPr indent="0" marL="0">
              <a:buNone/>
            </a:pPr>
            <a:r>
              <a:rPr lang="en-US" sz="900" dirty="0">
                <a:solidFill>
                  <a:srgbClr val="333333"/>
                </a:solidFill>
                <a:latin typeface="Arial" pitchFamily="34" charset="0"/>
                <a:ea typeface="Arial" pitchFamily="34" charset="-122"/>
                <a:cs typeface="Arial" pitchFamily="34" charset="-120"/>
              </a:rPr>
              <a:t>State control for energy security and resource sovereignty.</a:t>
            </a:r>
            <a:endParaRPr lang="en-US" sz="900" dirty="0"/>
          </a:p>
        </p:txBody>
      </p:sp>
      <p:sp>
        <p:nvSpPr>
          <p:cNvPr id="10" name="Text 6"/>
          <p:cNvSpPr/>
          <p:nvPr/>
        </p:nvSpPr>
        <p:spPr>
          <a:xfrm>
            <a:off x="371475" y="1771650"/>
            <a:ext cx="4014788" cy="150019"/>
          </a:xfrm>
          <a:prstGeom prst="rect">
            <a:avLst/>
          </a:prstGeom>
          <a:noFill/>
          <a:ln/>
        </p:spPr>
        <p:txBody>
          <a:bodyPr wrap="square" lIns="0" tIns="0" rIns="0" bIns="0" rtlCol="0" anchor="ctr">
            <a:spAutoFit/>
          </a:bodyPr>
          <a:lstStyle/>
          <a:p>
            <a:pPr indent="0" marL="0">
              <a:buNone/>
            </a:pPr>
            <a:r>
              <a:rPr lang="en-US" sz="788" i="1" dirty="0">
                <a:solidFill>
                  <a:srgbClr val="555555"/>
                </a:solidFill>
                <a:latin typeface="Arial" pitchFamily="34" charset="0"/>
                <a:ea typeface="Arial" pitchFamily="34" charset="-122"/>
                <a:cs typeface="Arial" pitchFamily="34" charset="-120"/>
              </a:rPr>
              <a:t>Examples: Saudi Aramco, Gazprom, EDF, State Grid</a:t>
            </a:r>
            <a:endParaRPr lang="en-US" sz="788" dirty="0"/>
          </a:p>
        </p:txBody>
      </p:sp>
      <p:sp>
        <p:nvSpPr>
          <p:cNvPr id="11" name="Shape 7"/>
          <p:cNvSpPr/>
          <p:nvPr/>
        </p:nvSpPr>
        <p:spPr>
          <a:xfrm>
            <a:off x="285750" y="2093119"/>
            <a:ext cx="4114800" cy="842963"/>
          </a:xfrm>
          <a:prstGeom prst="rect">
            <a:avLst/>
          </a:prstGeom>
          <a:solidFill>
            <a:srgbClr val="FFFFFF"/>
          </a:solidFill>
          <a:ln/>
        </p:spPr>
      </p:sp>
      <p:sp>
        <p:nvSpPr>
          <p:cNvPr id="12" name="Shape 8"/>
          <p:cNvSpPr/>
          <p:nvPr/>
        </p:nvSpPr>
        <p:spPr>
          <a:xfrm>
            <a:off x="371475" y="2178844"/>
            <a:ext cx="257175" cy="257175"/>
          </a:xfrm>
          <a:prstGeom prst="rect">
            <a:avLst/>
          </a:prstGeom>
          <a:solidFill>
            <a:srgbClr val="2E5984"/>
          </a:solidFill>
          <a:ln/>
        </p:spPr>
      </p:sp>
      <p:pic>
        <p:nvPicPr>
          <p:cNvPr id="13" name="Image 2" descr="preencoded.png">    </p:cNvPr>
          <p:cNvPicPr>
            <a:picLocks noChangeAspect="1"/>
          </p:cNvPicPr>
          <p:nvPr/>
        </p:nvPicPr>
        <p:blipFill>
          <a:blip r:embed="rId3"/>
          <a:stretch>
            <a:fillRect/>
          </a:stretch>
        </p:blipFill>
        <p:spPr>
          <a:xfrm>
            <a:off x="419695" y="2303859"/>
            <a:ext cx="160734" cy="7144"/>
          </a:xfrm>
          <a:prstGeom prst="rect">
            <a:avLst/>
          </a:prstGeom>
        </p:spPr>
      </p:pic>
      <p:sp>
        <p:nvSpPr>
          <p:cNvPr id="14" name="Text 9"/>
          <p:cNvSpPr/>
          <p:nvPr/>
        </p:nvSpPr>
        <p:spPr>
          <a:xfrm>
            <a:off x="714375" y="2210991"/>
            <a:ext cx="1188430" cy="192881"/>
          </a:xfrm>
          <a:prstGeom prst="rect">
            <a:avLst/>
          </a:prstGeom>
          <a:noFill/>
          <a:ln/>
        </p:spPr>
        <p:txBody>
          <a:bodyPr wrap="none" lIns="0" tIns="0" rIns="0" bIns="0" rtlCol="0" anchor="ctr">
            <a:spAutoFit/>
          </a:bodyPr>
          <a:lstStyle/>
          <a:p>
            <a:pPr indent="0" marL="0">
              <a:buNone/>
            </a:pPr>
            <a:r>
              <a:rPr lang="en-US" sz="1013" b="1" dirty="0">
                <a:solidFill>
                  <a:srgbClr val="2E5984"/>
                </a:solidFill>
                <a:latin typeface="Arial" pitchFamily="34" charset="0"/>
                <a:ea typeface="Arial" pitchFamily="34" charset="-122"/>
                <a:cs typeface="Arial" pitchFamily="34" charset="-120"/>
              </a:rPr>
              <a:t>Water and Utilities</a:t>
            </a:r>
            <a:endParaRPr lang="en-US" sz="1013" dirty="0"/>
          </a:p>
        </p:txBody>
      </p:sp>
      <p:sp>
        <p:nvSpPr>
          <p:cNvPr id="15" name="Text 10"/>
          <p:cNvSpPr/>
          <p:nvPr/>
        </p:nvSpPr>
        <p:spPr>
          <a:xfrm>
            <a:off x="371475" y="2514600"/>
            <a:ext cx="3616970" cy="128588"/>
          </a:xfrm>
          <a:prstGeom prst="rect">
            <a:avLst/>
          </a:prstGeom>
          <a:noFill/>
          <a:ln/>
        </p:spPr>
        <p:txBody>
          <a:bodyPr wrap="square" lIns="0" tIns="0" rIns="0" bIns="0" rtlCol="0" anchor="ctr">
            <a:spAutoFit/>
          </a:bodyPr>
          <a:lstStyle/>
          <a:p>
            <a:pPr indent="0" marL="0">
              <a:buNone/>
            </a:pPr>
            <a:r>
              <a:rPr lang="en-US" sz="900" dirty="0">
                <a:solidFill>
                  <a:srgbClr val="333333"/>
                </a:solidFill>
                <a:latin typeface="Arial" pitchFamily="34" charset="0"/>
                <a:ea typeface="Arial" pitchFamily="34" charset="-122"/>
                <a:cs typeface="Arial" pitchFamily="34" charset="-120"/>
              </a:rPr>
              <a:t>Public ownership due to natural monopoly and public health concerns.</a:t>
            </a:r>
            <a:endParaRPr lang="en-US" sz="900" dirty="0"/>
          </a:p>
        </p:txBody>
      </p:sp>
      <p:sp>
        <p:nvSpPr>
          <p:cNvPr id="16" name="Text 11"/>
          <p:cNvSpPr/>
          <p:nvPr/>
        </p:nvSpPr>
        <p:spPr>
          <a:xfrm>
            <a:off x="371475" y="2700338"/>
            <a:ext cx="4014788" cy="150019"/>
          </a:xfrm>
          <a:prstGeom prst="rect">
            <a:avLst/>
          </a:prstGeom>
          <a:noFill/>
          <a:ln/>
        </p:spPr>
        <p:txBody>
          <a:bodyPr wrap="square" lIns="0" tIns="0" rIns="0" bIns="0" rtlCol="0" anchor="ctr">
            <a:spAutoFit/>
          </a:bodyPr>
          <a:lstStyle/>
          <a:p>
            <a:pPr indent="0" marL="0">
              <a:buNone/>
            </a:pPr>
            <a:r>
              <a:rPr lang="en-US" sz="788" i="1" dirty="0">
                <a:solidFill>
                  <a:srgbClr val="555555"/>
                </a:solidFill>
                <a:latin typeface="Arial" pitchFamily="34" charset="0"/>
                <a:ea typeface="Arial" pitchFamily="34" charset="-122"/>
                <a:cs typeface="Arial" pitchFamily="34" charset="-120"/>
              </a:rPr>
              <a:t>Examples: Veolia, Singapore PUB, Delhi Jal Board</a:t>
            </a:r>
            <a:endParaRPr lang="en-US" sz="788" dirty="0"/>
          </a:p>
        </p:txBody>
      </p:sp>
      <p:sp>
        <p:nvSpPr>
          <p:cNvPr id="17" name="Text 12"/>
          <p:cNvSpPr/>
          <p:nvPr/>
        </p:nvSpPr>
        <p:spPr>
          <a:xfrm>
            <a:off x="285750" y="3021806"/>
            <a:ext cx="4186238" cy="257175"/>
          </a:xfrm>
          <a:prstGeom prst="rect">
            <a:avLst/>
          </a:prstGeom>
          <a:noFill/>
          <a:ln/>
        </p:spPr>
        <p:txBody>
          <a:bodyPr wrap="square" lIns="0" tIns="0" rIns="0" bIns="0" rtlCol="0" anchor="ctr">
            <a:spAutoFit/>
          </a:bodyPr>
          <a:lstStyle/>
          <a:p>
            <a:pPr indent="0" marL="0">
              <a:buNone/>
            </a:pPr>
            <a:r>
              <a:rPr lang="en-US" sz="1350" b="1" dirty="0">
                <a:solidFill>
                  <a:srgbClr val="4A90A4"/>
                </a:solidFill>
                <a:latin typeface="Arial" pitchFamily="34" charset="0"/>
                <a:ea typeface="Arial" pitchFamily="34" charset="-122"/>
                <a:cs typeface="Arial" pitchFamily="34" charset="-120"/>
              </a:rPr>
              <a:t>Transportation and Infrastructure</a:t>
            </a:r>
            <a:endParaRPr lang="en-US" sz="1350" dirty="0"/>
          </a:p>
        </p:txBody>
      </p:sp>
      <p:sp>
        <p:nvSpPr>
          <p:cNvPr id="18" name="Shape 13"/>
          <p:cNvSpPr/>
          <p:nvPr/>
        </p:nvSpPr>
        <p:spPr>
          <a:xfrm>
            <a:off x="285750" y="3336131"/>
            <a:ext cx="4114800" cy="842963"/>
          </a:xfrm>
          <a:prstGeom prst="rect">
            <a:avLst/>
          </a:prstGeom>
          <a:solidFill>
            <a:srgbClr val="FFFFFF"/>
          </a:solidFill>
          <a:ln/>
        </p:spPr>
      </p:sp>
      <p:sp>
        <p:nvSpPr>
          <p:cNvPr id="19" name="Shape 14"/>
          <p:cNvSpPr/>
          <p:nvPr/>
        </p:nvSpPr>
        <p:spPr>
          <a:xfrm>
            <a:off x="371475" y="3421856"/>
            <a:ext cx="257175" cy="257175"/>
          </a:xfrm>
          <a:prstGeom prst="rect">
            <a:avLst/>
          </a:prstGeom>
          <a:solidFill>
            <a:srgbClr val="2E5984"/>
          </a:solidFill>
          <a:ln/>
        </p:spPr>
      </p:sp>
      <p:pic>
        <p:nvPicPr>
          <p:cNvPr id="20" name="Image 3" descr="preencoded.png">    </p:cNvPr>
          <p:cNvPicPr>
            <a:picLocks noChangeAspect="1"/>
          </p:cNvPicPr>
          <p:nvPr/>
        </p:nvPicPr>
        <p:blipFill>
          <a:blip r:embed="rId4"/>
          <a:stretch>
            <a:fillRect/>
          </a:stretch>
        </p:blipFill>
        <p:spPr>
          <a:xfrm>
            <a:off x="437555" y="3546872"/>
            <a:ext cx="125016" cy="7144"/>
          </a:xfrm>
          <a:prstGeom prst="rect">
            <a:avLst/>
          </a:prstGeom>
        </p:spPr>
      </p:pic>
      <p:sp>
        <p:nvSpPr>
          <p:cNvPr id="21" name="Text 15"/>
          <p:cNvSpPr/>
          <p:nvPr/>
        </p:nvSpPr>
        <p:spPr>
          <a:xfrm>
            <a:off x="714375" y="3454003"/>
            <a:ext cx="1700882" cy="192881"/>
          </a:xfrm>
          <a:prstGeom prst="rect">
            <a:avLst/>
          </a:prstGeom>
          <a:noFill/>
          <a:ln/>
        </p:spPr>
        <p:txBody>
          <a:bodyPr wrap="square" lIns="0" tIns="0" rIns="0" bIns="0" rtlCol="0" anchor="ctr">
            <a:spAutoFit/>
          </a:bodyPr>
          <a:lstStyle/>
          <a:p>
            <a:pPr indent="0" marL="0">
              <a:buNone/>
            </a:pPr>
            <a:r>
              <a:rPr lang="en-US" sz="1013" b="1" dirty="0">
                <a:solidFill>
                  <a:srgbClr val="2E5984"/>
                </a:solidFill>
                <a:latin typeface="Arial" pitchFamily="34" charset="0"/>
                <a:ea typeface="Arial" pitchFamily="34" charset="-122"/>
                <a:cs typeface="Arial" pitchFamily="34" charset="-120"/>
              </a:rPr>
              <a:t>Railways and Mass Transit</a:t>
            </a:r>
            <a:endParaRPr lang="en-US" sz="1013" dirty="0"/>
          </a:p>
        </p:txBody>
      </p:sp>
      <p:sp>
        <p:nvSpPr>
          <p:cNvPr id="22" name="Text 16"/>
          <p:cNvSpPr/>
          <p:nvPr/>
        </p:nvSpPr>
        <p:spPr>
          <a:xfrm>
            <a:off x="371475" y="3757613"/>
            <a:ext cx="3481071" cy="128588"/>
          </a:xfrm>
          <a:prstGeom prst="rect">
            <a:avLst/>
          </a:prstGeom>
          <a:noFill/>
          <a:ln/>
        </p:spPr>
        <p:txBody>
          <a:bodyPr wrap="square" lIns="0" tIns="0" rIns="0" bIns="0" rtlCol="0" anchor="ctr">
            <a:spAutoFit/>
          </a:bodyPr>
          <a:lstStyle/>
          <a:p>
            <a:pPr indent="0" marL="0">
              <a:buNone/>
            </a:pPr>
            <a:r>
              <a:rPr lang="en-US" sz="900" dirty="0">
                <a:solidFill>
                  <a:srgbClr val="333333"/>
                </a:solidFill>
                <a:latin typeface="Arial" pitchFamily="34" charset="0"/>
                <a:ea typeface="Arial" pitchFamily="34" charset="-122"/>
                <a:cs typeface="Arial" pitchFamily="34" charset="-120"/>
              </a:rPr>
              <a:t>State ownership for network coordination and strategic connectivity.</a:t>
            </a:r>
            <a:endParaRPr lang="en-US" sz="900" dirty="0"/>
          </a:p>
        </p:txBody>
      </p:sp>
      <p:sp>
        <p:nvSpPr>
          <p:cNvPr id="23" name="Text 17"/>
          <p:cNvSpPr/>
          <p:nvPr/>
        </p:nvSpPr>
        <p:spPr>
          <a:xfrm>
            <a:off x="371475" y="3943350"/>
            <a:ext cx="4014788" cy="150019"/>
          </a:xfrm>
          <a:prstGeom prst="rect">
            <a:avLst/>
          </a:prstGeom>
          <a:noFill/>
          <a:ln/>
        </p:spPr>
        <p:txBody>
          <a:bodyPr wrap="square" lIns="0" tIns="0" rIns="0" bIns="0" rtlCol="0" anchor="ctr">
            <a:spAutoFit/>
          </a:bodyPr>
          <a:lstStyle/>
          <a:p>
            <a:pPr indent="0" marL="0">
              <a:buNone/>
            </a:pPr>
            <a:r>
              <a:rPr lang="en-US" sz="788" i="1" dirty="0">
                <a:solidFill>
                  <a:srgbClr val="555555"/>
                </a:solidFill>
                <a:latin typeface="Arial" pitchFamily="34" charset="0"/>
                <a:ea typeface="Arial" pitchFamily="34" charset="-122"/>
                <a:cs typeface="Arial" pitchFamily="34" charset="-120"/>
              </a:rPr>
              <a:t>Examples: Deutsche Bahn, SNCF, Indian Railways</a:t>
            </a:r>
            <a:endParaRPr lang="en-US" sz="788" dirty="0"/>
          </a:p>
        </p:txBody>
      </p:sp>
      <p:pic>
        <p:nvPicPr>
          <p:cNvPr id="24" name="Image 4" descr="preencoded.png">    </p:cNvPr>
          <p:cNvPicPr>
            <a:picLocks noChangeAspect="1"/>
          </p:cNvPicPr>
          <p:nvPr/>
        </p:nvPicPr>
        <p:blipFill>
          <a:blip r:embed="rId5"/>
          <a:stretch>
            <a:fillRect/>
          </a:stretch>
        </p:blipFill>
        <p:spPr>
          <a:xfrm>
            <a:off x="285750" y="4264819"/>
            <a:ext cx="4114800" cy="1785938"/>
          </a:xfrm>
          <a:prstGeom prst="rect">
            <a:avLst/>
          </a:prstGeom>
        </p:spPr>
      </p:pic>
      <p:sp>
        <p:nvSpPr>
          <p:cNvPr id="25" name="Text 18"/>
          <p:cNvSpPr/>
          <p:nvPr/>
        </p:nvSpPr>
        <p:spPr>
          <a:xfrm>
            <a:off x="4743450" y="850106"/>
            <a:ext cx="4186238" cy="257175"/>
          </a:xfrm>
          <a:prstGeom prst="rect">
            <a:avLst/>
          </a:prstGeom>
          <a:noFill/>
          <a:ln/>
        </p:spPr>
        <p:txBody>
          <a:bodyPr wrap="square" lIns="0" tIns="0" rIns="0" bIns="0" rtlCol="0" anchor="ctr">
            <a:spAutoFit/>
          </a:bodyPr>
          <a:lstStyle/>
          <a:p>
            <a:pPr indent="0" marL="0">
              <a:buNone/>
            </a:pPr>
            <a:r>
              <a:rPr lang="en-US" sz="1350" b="1" dirty="0">
                <a:solidFill>
                  <a:srgbClr val="4A90A4"/>
                </a:solidFill>
                <a:latin typeface="Arial" pitchFamily="34" charset="0"/>
                <a:ea typeface="Arial" pitchFamily="34" charset="-122"/>
                <a:cs typeface="Arial" pitchFamily="34" charset="-120"/>
              </a:rPr>
              <a:t>Defense and National Security</a:t>
            </a:r>
            <a:endParaRPr lang="en-US" sz="1350" dirty="0"/>
          </a:p>
        </p:txBody>
      </p:sp>
      <p:sp>
        <p:nvSpPr>
          <p:cNvPr id="26" name="Shape 19"/>
          <p:cNvSpPr/>
          <p:nvPr/>
        </p:nvSpPr>
        <p:spPr>
          <a:xfrm>
            <a:off x="4743450" y="1164431"/>
            <a:ext cx="4114800" cy="842963"/>
          </a:xfrm>
          <a:prstGeom prst="rect">
            <a:avLst/>
          </a:prstGeom>
          <a:solidFill>
            <a:srgbClr val="FFFFFF"/>
          </a:solidFill>
          <a:ln/>
        </p:spPr>
      </p:sp>
      <p:sp>
        <p:nvSpPr>
          <p:cNvPr id="27" name="Shape 20"/>
          <p:cNvSpPr/>
          <p:nvPr/>
        </p:nvSpPr>
        <p:spPr>
          <a:xfrm>
            <a:off x="4829175" y="1250156"/>
            <a:ext cx="257175" cy="257175"/>
          </a:xfrm>
          <a:prstGeom prst="rect">
            <a:avLst/>
          </a:prstGeom>
          <a:solidFill>
            <a:srgbClr val="2E5984"/>
          </a:solidFill>
          <a:ln/>
        </p:spPr>
      </p:sp>
      <p:pic>
        <p:nvPicPr>
          <p:cNvPr id="28" name="Image 5" descr="preencoded.png">    </p:cNvPr>
          <p:cNvPicPr>
            <a:picLocks noChangeAspect="1"/>
          </p:cNvPicPr>
          <p:nvPr/>
        </p:nvPicPr>
        <p:blipFill>
          <a:blip r:embed="rId6"/>
          <a:stretch>
            <a:fillRect/>
          </a:stretch>
        </p:blipFill>
        <p:spPr>
          <a:xfrm>
            <a:off x="4886325" y="1375172"/>
            <a:ext cx="142875" cy="7144"/>
          </a:xfrm>
          <a:prstGeom prst="rect">
            <a:avLst/>
          </a:prstGeom>
        </p:spPr>
      </p:pic>
      <p:sp>
        <p:nvSpPr>
          <p:cNvPr id="29" name="Text 21"/>
          <p:cNvSpPr/>
          <p:nvPr/>
        </p:nvSpPr>
        <p:spPr>
          <a:xfrm>
            <a:off x="5172075" y="1282303"/>
            <a:ext cx="1221944" cy="192881"/>
          </a:xfrm>
          <a:prstGeom prst="rect">
            <a:avLst/>
          </a:prstGeom>
          <a:noFill/>
          <a:ln/>
        </p:spPr>
        <p:txBody>
          <a:bodyPr wrap="none" lIns="0" tIns="0" rIns="0" bIns="0" rtlCol="0" anchor="ctr">
            <a:spAutoFit/>
          </a:bodyPr>
          <a:lstStyle/>
          <a:p>
            <a:pPr indent="0" marL="0">
              <a:buNone/>
            </a:pPr>
            <a:r>
              <a:rPr lang="en-US" sz="1013" b="1" dirty="0">
                <a:solidFill>
                  <a:srgbClr val="2E5984"/>
                </a:solidFill>
                <a:latin typeface="Arial" pitchFamily="34" charset="0"/>
                <a:ea typeface="Arial" pitchFamily="34" charset="-122"/>
                <a:cs typeface="Arial" pitchFamily="34" charset="-120"/>
              </a:rPr>
              <a:t>Defense Industries</a:t>
            </a:r>
            <a:endParaRPr lang="en-US" sz="1013" dirty="0"/>
          </a:p>
        </p:txBody>
      </p:sp>
      <p:sp>
        <p:nvSpPr>
          <p:cNvPr id="30" name="Text 22"/>
          <p:cNvSpPr/>
          <p:nvPr/>
        </p:nvSpPr>
        <p:spPr>
          <a:xfrm>
            <a:off x="4829175" y="1585913"/>
            <a:ext cx="3623165" cy="128588"/>
          </a:xfrm>
          <a:prstGeom prst="rect">
            <a:avLst/>
          </a:prstGeom>
          <a:noFill/>
          <a:ln/>
        </p:spPr>
        <p:txBody>
          <a:bodyPr wrap="square" lIns="0" tIns="0" rIns="0" bIns="0" rtlCol="0" anchor="ctr">
            <a:spAutoFit/>
          </a:bodyPr>
          <a:lstStyle/>
          <a:p>
            <a:pPr indent="0" marL="0">
              <a:buNone/>
            </a:pPr>
            <a:r>
              <a:rPr lang="en-US" sz="900" dirty="0">
                <a:solidFill>
                  <a:srgbClr val="333333"/>
                </a:solidFill>
                <a:latin typeface="Arial" pitchFamily="34" charset="0"/>
                <a:ea typeface="Arial" pitchFamily="34" charset="-122"/>
                <a:cs typeface="Arial" pitchFamily="34" charset="-120"/>
              </a:rPr>
              <a:t>State ownership to ensure security of supply and protect technologies.</a:t>
            </a:r>
            <a:endParaRPr lang="en-US" sz="900" dirty="0"/>
          </a:p>
        </p:txBody>
      </p:sp>
      <p:sp>
        <p:nvSpPr>
          <p:cNvPr id="31" name="Text 23"/>
          <p:cNvSpPr/>
          <p:nvPr/>
        </p:nvSpPr>
        <p:spPr>
          <a:xfrm>
            <a:off x="4829175" y="1771650"/>
            <a:ext cx="4014788" cy="150019"/>
          </a:xfrm>
          <a:prstGeom prst="rect">
            <a:avLst/>
          </a:prstGeom>
          <a:noFill/>
          <a:ln/>
        </p:spPr>
        <p:txBody>
          <a:bodyPr wrap="square" lIns="0" tIns="0" rIns="0" bIns="0" rtlCol="0" anchor="ctr">
            <a:spAutoFit/>
          </a:bodyPr>
          <a:lstStyle/>
          <a:p>
            <a:pPr indent="0" marL="0">
              <a:buNone/>
            </a:pPr>
            <a:r>
              <a:rPr lang="en-US" sz="788" i="1" dirty="0">
                <a:solidFill>
                  <a:srgbClr val="555555"/>
                </a:solidFill>
                <a:latin typeface="Arial" pitchFamily="34" charset="0"/>
                <a:ea typeface="Arial" pitchFamily="34" charset="-122"/>
                <a:cs typeface="Arial" pitchFamily="34" charset="-120"/>
              </a:rPr>
              <a:t>Examples: AVIC (China), Rostec (Russia), Naval Group (France)</a:t>
            </a:r>
            <a:endParaRPr lang="en-US" sz="788" dirty="0"/>
          </a:p>
        </p:txBody>
      </p:sp>
      <p:sp>
        <p:nvSpPr>
          <p:cNvPr id="32" name="Shape 24"/>
          <p:cNvSpPr/>
          <p:nvPr/>
        </p:nvSpPr>
        <p:spPr>
          <a:xfrm>
            <a:off x="4743450" y="2093119"/>
            <a:ext cx="4114800" cy="842963"/>
          </a:xfrm>
          <a:prstGeom prst="rect">
            <a:avLst/>
          </a:prstGeom>
          <a:solidFill>
            <a:srgbClr val="FFFFFF"/>
          </a:solidFill>
          <a:ln/>
        </p:spPr>
      </p:sp>
      <p:sp>
        <p:nvSpPr>
          <p:cNvPr id="33" name="Shape 25"/>
          <p:cNvSpPr/>
          <p:nvPr/>
        </p:nvSpPr>
        <p:spPr>
          <a:xfrm>
            <a:off x="4829175" y="2178844"/>
            <a:ext cx="257175" cy="257175"/>
          </a:xfrm>
          <a:prstGeom prst="rect">
            <a:avLst/>
          </a:prstGeom>
          <a:solidFill>
            <a:srgbClr val="2E5984"/>
          </a:solidFill>
          <a:ln/>
        </p:spPr>
      </p:sp>
      <p:pic>
        <p:nvPicPr>
          <p:cNvPr id="34" name="Image 6" descr="preencoded.png">    </p:cNvPr>
          <p:cNvPicPr>
            <a:picLocks noChangeAspect="1"/>
          </p:cNvPicPr>
          <p:nvPr/>
        </p:nvPicPr>
        <p:blipFill>
          <a:blip r:embed="rId7"/>
          <a:stretch>
            <a:fillRect/>
          </a:stretch>
        </p:blipFill>
        <p:spPr>
          <a:xfrm>
            <a:off x="4886325" y="2303859"/>
            <a:ext cx="142875" cy="7144"/>
          </a:xfrm>
          <a:prstGeom prst="rect">
            <a:avLst/>
          </a:prstGeom>
        </p:spPr>
      </p:pic>
      <p:sp>
        <p:nvSpPr>
          <p:cNvPr id="35" name="Text 26"/>
          <p:cNvSpPr/>
          <p:nvPr/>
        </p:nvSpPr>
        <p:spPr>
          <a:xfrm>
            <a:off x="5172075" y="2210991"/>
            <a:ext cx="2155599" cy="192881"/>
          </a:xfrm>
          <a:prstGeom prst="rect">
            <a:avLst/>
          </a:prstGeom>
          <a:noFill/>
          <a:ln/>
        </p:spPr>
        <p:txBody>
          <a:bodyPr wrap="square" lIns="0" tIns="0" rIns="0" bIns="0" rtlCol="0" anchor="ctr">
            <a:spAutoFit/>
          </a:bodyPr>
          <a:lstStyle/>
          <a:p>
            <a:pPr indent="0" marL="0">
              <a:buNone/>
            </a:pPr>
            <a:r>
              <a:rPr lang="en-US" sz="1013" b="1" dirty="0">
                <a:solidFill>
                  <a:srgbClr val="2E5984"/>
                </a:solidFill>
                <a:latin typeface="Arial" pitchFamily="34" charset="0"/>
                <a:ea typeface="Arial" pitchFamily="34" charset="-122"/>
                <a:cs typeface="Arial" pitchFamily="34" charset="-120"/>
              </a:rPr>
              <a:t>Space and Strategic Technologies</a:t>
            </a:r>
            <a:endParaRPr lang="en-US" sz="1013" dirty="0"/>
          </a:p>
        </p:txBody>
      </p:sp>
      <p:sp>
        <p:nvSpPr>
          <p:cNvPr id="36" name="Text 27"/>
          <p:cNvSpPr/>
          <p:nvPr/>
        </p:nvSpPr>
        <p:spPr>
          <a:xfrm>
            <a:off x="4829175" y="2514600"/>
            <a:ext cx="3330550" cy="128588"/>
          </a:xfrm>
          <a:prstGeom prst="rect">
            <a:avLst/>
          </a:prstGeom>
          <a:noFill/>
          <a:ln/>
        </p:spPr>
        <p:txBody>
          <a:bodyPr wrap="square" lIns="0" tIns="0" rIns="0" bIns="0" rtlCol="0" anchor="ctr">
            <a:spAutoFit/>
          </a:bodyPr>
          <a:lstStyle/>
          <a:p>
            <a:pPr indent="0" marL="0">
              <a:buNone/>
            </a:pPr>
            <a:r>
              <a:rPr lang="en-US" sz="900" dirty="0">
                <a:solidFill>
                  <a:srgbClr val="333333"/>
                </a:solidFill>
                <a:latin typeface="Arial" pitchFamily="34" charset="0"/>
                <a:ea typeface="Arial" pitchFamily="34" charset="-122"/>
                <a:cs typeface="Arial" pitchFamily="34" charset="-120"/>
              </a:rPr>
              <a:t>Government control of dual-use civilian and military applications.</a:t>
            </a:r>
            <a:endParaRPr lang="en-US" sz="900" dirty="0"/>
          </a:p>
        </p:txBody>
      </p:sp>
      <p:sp>
        <p:nvSpPr>
          <p:cNvPr id="37" name="Text 28"/>
          <p:cNvSpPr/>
          <p:nvPr/>
        </p:nvSpPr>
        <p:spPr>
          <a:xfrm>
            <a:off x="4829175" y="2700338"/>
            <a:ext cx="4014788" cy="150019"/>
          </a:xfrm>
          <a:prstGeom prst="rect">
            <a:avLst/>
          </a:prstGeom>
          <a:noFill/>
          <a:ln/>
        </p:spPr>
        <p:txBody>
          <a:bodyPr wrap="square" lIns="0" tIns="0" rIns="0" bIns="0" rtlCol="0" anchor="ctr">
            <a:spAutoFit/>
          </a:bodyPr>
          <a:lstStyle/>
          <a:p>
            <a:pPr indent="0" marL="0">
              <a:buNone/>
            </a:pPr>
            <a:r>
              <a:rPr lang="en-US" sz="788" i="1" dirty="0">
                <a:solidFill>
                  <a:srgbClr val="555555"/>
                </a:solidFill>
                <a:latin typeface="Arial" pitchFamily="34" charset="0"/>
                <a:ea typeface="Arial" pitchFamily="34" charset="-122"/>
                <a:cs typeface="Arial" pitchFamily="34" charset="-120"/>
              </a:rPr>
              <a:t>Examples: ISRO (India), CNSA (China), Roscosmos (Russia)</a:t>
            </a:r>
            <a:endParaRPr lang="en-US" sz="788" dirty="0"/>
          </a:p>
        </p:txBody>
      </p:sp>
      <p:sp>
        <p:nvSpPr>
          <p:cNvPr id="38" name="Text 29"/>
          <p:cNvSpPr/>
          <p:nvPr/>
        </p:nvSpPr>
        <p:spPr>
          <a:xfrm>
            <a:off x="4743450" y="3021806"/>
            <a:ext cx="4186238" cy="257175"/>
          </a:xfrm>
          <a:prstGeom prst="rect">
            <a:avLst/>
          </a:prstGeom>
          <a:noFill/>
          <a:ln/>
        </p:spPr>
        <p:txBody>
          <a:bodyPr wrap="square" lIns="0" tIns="0" rIns="0" bIns="0" rtlCol="0" anchor="ctr">
            <a:spAutoFit/>
          </a:bodyPr>
          <a:lstStyle/>
          <a:p>
            <a:pPr indent="0" marL="0">
              <a:buNone/>
            </a:pPr>
            <a:r>
              <a:rPr lang="en-US" sz="1350" b="1" dirty="0">
                <a:solidFill>
                  <a:srgbClr val="4A90A4"/>
                </a:solidFill>
                <a:latin typeface="Arial" pitchFamily="34" charset="0"/>
                <a:ea typeface="Arial" pitchFamily="34" charset="-122"/>
                <a:cs typeface="Arial" pitchFamily="34" charset="-120"/>
              </a:rPr>
              <a:t>Strategic Rationales</a:t>
            </a:r>
            <a:endParaRPr lang="en-US" sz="1350" dirty="0"/>
          </a:p>
        </p:txBody>
      </p:sp>
      <p:sp>
        <p:nvSpPr>
          <p:cNvPr id="39" name="Shape 30"/>
          <p:cNvSpPr/>
          <p:nvPr/>
        </p:nvSpPr>
        <p:spPr>
          <a:xfrm>
            <a:off x="4743450" y="3350419"/>
            <a:ext cx="2014538" cy="635794"/>
          </a:xfrm>
          <a:prstGeom prst="rect">
            <a:avLst/>
          </a:prstGeom>
          <a:solidFill>
            <a:srgbClr val="7FB3D3"/>
          </a:solidFill>
          <a:ln/>
        </p:spPr>
      </p:sp>
      <p:sp>
        <p:nvSpPr>
          <p:cNvPr id="40" name="Text 31"/>
          <p:cNvSpPr/>
          <p:nvPr/>
        </p:nvSpPr>
        <p:spPr>
          <a:xfrm>
            <a:off x="4814888" y="3421856"/>
            <a:ext cx="1943100" cy="171450"/>
          </a:xfrm>
          <a:prstGeom prst="rect">
            <a:avLst/>
          </a:prstGeom>
          <a:noFill/>
          <a:ln/>
        </p:spPr>
        <p:txBody>
          <a:bodyPr wrap="square" lIns="0" tIns="0" rIns="0" bIns="0" rtlCol="0" anchor="ctr">
            <a:spAutoFit/>
          </a:bodyPr>
          <a:lstStyle/>
          <a:p>
            <a:pPr indent="0" marL="0">
              <a:buNone/>
            </a:pPr>
            <a:r>
              <a:rPr lang="en-US" sz="900" b="1" dirty="0">
                <a:solidFill>
                  <a:srgbClr val="FFFFFF"/>
                </a:solidFill>
                <a:latin typeface="Arial" pitchFamily="34" charset="0"/>
                <a:ea typeface="Arial" pitchFamily="34" charset="-122"/>
                <a:cs typeface="Arial" pitchFamily="34" charset="-120"/>
              </a:rPr>
              <a:t>National Security</a:t>
            </a:r>
            <a:endParaRPr lang="en-US" sz="900" dirty="0"/>
          </a:p>
        </p:txBody>
      </p:sp>
      <p:sp>
        <p:nvSpPr>
          <p:cNvPr id="41" name="Text 32"/>
          <p:cNvSpPr/>
          <p:nvPr/>
        </p:nvSpPr>
        <p:spPr>
          <a:xfrm>
            <a:off x="4814888" y="3614738"/>
            <a:ext cx="1943100" cy="300038"/>
          </a:xfrm>
          <a:prstGeom prst="rect">
            <a:avLst/>
          </a:prstGeom>
          <a:noFill/>
          <a:ln/>
        </p:spPr>
        <p:txBody>
          <a:bodyPr wrap="square" lIns="0" tIns="0" rIns="0" bIns="0" rtlCol="0" anchor="ctr">
            <a:spAutoFit/>
          </a:bodyPr>
          <a:lstStyle/>
          <a:p>
            <a:pPr indent="0" marL="0">
              <a:buNone/>
            </a:pPr>
            <a:r>
              <a:rPr lang="en-US" sz="788" dirty="0">
                <a:solidFill>
                  <a:srgbClr val="FFFFFF"/>
                </a:solidFill>
                <a:latin typeface="Arial" pitchFamily="34" charset="0"/>
                <a:ea typeface="Arial" pitchFamily="34" charset="-122"/>
                <a:cs typeface="Arial" pitchFamily="34" charset="-120"/>
              </a:rPr>
              <a:t>Control over critical infrastructure and resources</a:t>
            </a:r>
            <a:endParaRPr lang="en-US" sz="788" dirty="0"/>
          </a:p>
        </p:txBody>
      </p:sp>
      <p:sp>
        <p:nvSpPr>
          <p:cNvPr id="42" name="Shape 33"/>
          <p:cNvSpPr/>
          <p:nvPr/>
        </p:nvSpPr>
        <p:spPr>
          <a:xfrm>
            <a:off x="6843713" y="3350419"/>
            <a:ext cx="2014538" cy="635794"/>
          </a:xfrm>
          <a:prstGeom prst="rect">
            <a:avLst/>
          </a:prstGeom>
          <a:solidFill>
            <a:srgbClr val="7FB3D3"/>
          </a:solidFill>
          <a:ln/>
        </p:spPr>
      </p:sp>
      <p:sp>
        <p:nvSpPr>
          <p:cNvPr id="43" name="Text 34"/>
          <p:cNvSpPr/>
          <p:nvPr/>
        </p:nvSpPr>
        <p:spPr>
          <a:xfrm>
            <a:off x="6915150" y="3421856"/>
            <a:ext cx="1943100" cy="171450"/>
          </a:xfrm>
          <a:prstGeom prst="rect">
            <a:avLst/>
          </a:prstGeom>
          <a:noFill/>
          <a:ln/>
        </p:spPr>
        <p:txBody>
          <a:bodyPr wrap="square" lIns="0" tIns="0" rIns="0" bIns="0" rtlCol="0" anchor="ctr">
            <a:spAutoFit/>
          </a:bodyPr>
          <a:lstStyle/>
          <a:p>
            <a:pPr indent="0" marL="0">
              <a:buNone/>
            </a:pPr>
            <a:r>
              <a:rPr lang="en-US" sz="900" b="1" dirty="0">
                <a:solidFill>
                  <a:srgbClr val="FFFFFF"/>
                </a:solidFill>
                <a:latin typeface="Arial" pitchFamily="34" charset="0"/>
                <a:ea typeface="Arial" pitchFamily="34" charset="-122"/>
                <a:cs typeface="Arial" pitchFamily="34" charset="-120"/>
              </a:rPr>
              <a:t>Market Failures</a:t>
            </a:r>
            <a:endParaRPr lang="en-US" sz="900" dirty="0"/>
          </a:p>
        </p:txBody>
      </p:sp>
      <p:sp>
        <p:nvSpPr>
          <p:cNvPr id="44" name="Text 35"/>
          <p:cNvSpPr/>
          <p:nvPr/>
        </p:nvSpPr>
        <p:spPr>
          <a:xfrm>
            <a:off x="6915150" y="3614738"/>
            <a:ext cx="1943100" cy="300038"/>
          </a:xfrm>
          <a:prstGeom prst="rect">
            <a:avLst/>
          </a:prstGeom>
          <a:noFill/>
          <a:ln/>
        </p:spPr>
        <p:txBody>
          <a:bodyPr wrap="square" lIns="0" tIns="0" rIns="0" bIns="0" rtlCol="0" anchor="ctr">
            <a:spAutoFit/>
          </a:bodyPr>
          <a:lstStyle/>
          <a:p>
            <a:pPr indent="0" marL="0">
              <a:buNone/>
            </a:pPr>
            <a:r>
              <a:rPr lang="en-US" sz="788" dirty="0">
                <a:solidFill>
                  <a:srgbClr val="FFFFFF"/>
                </a:solidFill>
                <a:latin typeface="Arial" pitchFamily="34" charset="0"/>
                <a:ea typeface="Arial" pitchFamily="34" charset="-122"/>
                <a:cs typeface="Arial" pitchFamily="34" charset="-120"/>
              </a:rPr>
              <a:t>Addressing natural monopolies and public goods</a:t>
            </a:r>
            <a:endParaRPr lang="en-US" sz="788" dirty="0"/>
          </a:p>
        </p:txBody>
      </p:sp>
      <p:sp>
        <p:nvSpPr>
          <p:cNvPr id="45" name="Shape 36"/>
          <p:cNvSpPr/>
          <p:nvPr/>
        </p:nvSpPr>
        <p:spPr>
          <a:xfrm>
            <a:off x="4743450" y="4071938"/>
            <a:ext cx="2014538" cy="635794"/>
          </a:xfrm>
          <a:prstGeom prst="rect">
            <a:avLst/>
          </a:prstGeom>
          <a:solidFill>
            <a:srgbClr val="7FB3D3"/>
          </a:solidFill>
          <a:ln/>
        </p:spPr>
      </p:sp>
      <p:sp>
        <p:nvSpPr>
          <p:cNvPr id="46" name="Text 37"/>
          <p:cNvSpPr/>
          <p:nvPr/>
        </p:nvSpPr>
        <p:spPr>
          <a:xfrm>
            <a:off x="4814888" y="4143375"/>
            <a:ext cx="1943100" cy="171450"/>
          </a:xfrm>
          <a:prstGeom prst="rect">
            <a:avLst/>
          </a:prstGeom>
          <a:noFill/>
          <a:ln/>
        </p:spPr>
        <p:txBody>
          <a:bodyPr wrap="square" lIns="0" tIns="0" rIns="0" bIns="0" rtlCol="0" anchor="ctr">
            <a:spAutoFit/>
          </a:bodyPr>
          <a:lstStyle/>
          <a:p>
            <a:pPr indent="0" marL="0">
              <a:buNone/>
            </a:pPr>
            <a:r>
              <a:rPr lang="en-US" sz="900" b="1" dirty="0">
                <a:solidFill>
                  <a:srgbClr val="FFFFFF"/>
                </a:solidFill>
                <a:latin typeface="Arial" pitchFamily="34" charset="0"/>
                <a:ea typeface="Arial" pitchFamily="34" charset="-122"/>
                <a:cs typeface="Arial" pitchFamily="34" charset="-120"/>
              </a:rPr>
              <a:t>Strategic Autonomy</a:t>
            </a:r>
            <a:endParaRPr lang="en-US" sz="900" dirty="0"/>
          </a:p>
        </p:txBody>
      </p:sp>
      <p:sp>
        <p:nvSpPr>
          <p:cNvPr id="47" name="Text 38"/>
          <p:cNvSpPr/>
          <p:nvPr/>
        </p:nvSpPr>
        <p:spPr>
          <a:xfrm>
            <a:off x="4814888" y="4336256"/>
            <a:ext cx="1943100" cy="300038"/>
          </a:xfrm>
          <a:prstGeom prst="rect">
            <a:avLst/>
          </a:prstGeom>
          <a:noFill/>
          <a:ln/>
        </p:spPr>
        <p:txBody>
          <a:bodyPr wrap="square" lIns="0" tIns="0" rIns="0" bIns="0" rtlCol="0" anchor="ctr">
            <a:spAutoFit/>
          </a:bodyPr>
          <a:lstStyle/>
          <a:p>
            <a:pPr indent="0" marL="0">
              <a:buNone/>
            </a:pPr>
            <a:r>
              <a:rPr lang="en-US" sz="788" dirty="0">
                <a:solidFill>
                  <a:srgbClr val="FFFFFF"/>
                </a:solidFill>
                <a:latin typeface="Arial" pitchFamily="34" charset="0"/>
                <a:ea typeface="Arial" pitchFamily="34" charset="-122"/>
                <a:cs typeface="Arial" pitchFamily="34" charset="-120"/>
              </a:rPr>
              <a:t>Reducing dependence on foreign suppliers</a:t>
            </a:r>
            <a:endParaRPr lang="en-US" sz="788" dirty="0"/>
          </a:p>
        </p:txBody>
      </p:sp>
      <p:sp>
        <p:nvSpPr>
          <p:cNvPr id="48" name="Shape 39"/>
          <p:cNvSpPr/>
          <p:nvPr/>
        </p:nvSpPr>
        <p:spPr>
          <a:xfrm>
            <a:off x="6843713" y="4071938"/>
            <a:ext cx="2014538" cy="635794"/>
          </a:xfrm>
          <a:prstGeom prst="rect">
            <a:avLst/>
          </a:prstGeom>
          <a:solidFill>
            <a:srgbClr val="7FB3D3"/>
          </a:solidFill>
          <a:ln/>
        </p:spPr>
      </p:sp>
      <p:sp>
        <p:nvSpPr>
          <p:cNvPr id="49" name="Text 40"/>
          <p:cNvSpPr/>
          <p:nvPr/>
        </p:nvSpPr>
        <p:spPr>
          <a:xfrm>
            <a:off x="6915150" y="4143375"/>
            <a:ext cx="1943100" cy="171450"/>
          </a:xfrm>
          <a:prstGeom prst="rect">
            <a:avLst/>
          </a:prstGeom>
          <a:noFill/>
          <a:ln/>
        </p:spPr>
        <p:txBody>
          <a:bodyPr wrap="square" lIns="0" tIns="0" rIns="0" bIns="0" rtlCol="0" anchor="ctr">
            <a:spAutoFit/>
          </a:bodyPr>
          <a:lstStyle/>
          <a:p>
            <a:pPr indent="0" marL="0">
              <a:buNone/>
            </a:pPr>
            <a:r>
              <a:rPr lang="en-US" sz="900" b="1" dirty="0">
                <a:solidFill>
                  <a:srgbClr val="FFFFFF"/>
                </a:solidFill>
                <a:latin typeface="Arial" pitchFamily="34" charset="0"/>
                <a:ea typeface="Arial" pitchFamily="34" charset="-122"/>
                <a:cs typeface="Arial" pitchFamily="34" charset="-120"/>
              </a:rPr>
              <a:t>Industrial Policy</a:t>
            </a:r>
            <a:endParaRPr lang="en-US" sz="900" dirty="0"/>
          </a:p>
        </p:txBody>
      </p:sp>
      <p:sp>
        <p:nvSpPr>
          <p:cNvPr id="50" name="Text 41"/>
          <p:cNvSpPr/>
          <p:nvPr/>
        </p:nvSpPr>
        <p:spPr>
          <a:xfrm>
            <a:off x="6915150" y="4336256"/>
            <a:ext cx="1943100" cy="300038"/>
          </a:xfrm>
          <a:prstGeom prst="rect">
            <a:avLst/>
          </a:prstGeom>
          <a:noFill/>
          <a:ln/>
        </p:spPr>
        <p:txBody>
          <a:bodyPr wrap="square" lIns="0" tIns="0" rIns="0" bIns="0" rtlCol="0" anchor="ctr">
            <a:spAutoFit/>
          </a:bodyPr>
          <a:lstStyle/>
          <a:p>
            <a:pPr indent="0" marL="0">
              <a:buNone/>
            </a:pPr>
            <a:r>
              <a:rPr lang="en-US" sz="788" dirty="0">
                <a:solidFill>
                  <a:srgbClr val="FFFFFF"/>
                </a:solidFill>
                <a:latin typeface="Arial" pitchFamily="34" charset="0"/>
                <a:ea typeface="Arial" pitchFamily="34" charset="-122"/>
                <a:cs typeface="Arial" pitchFamily="34" charset="-120"/>
              </a:rPr>
              <a:t>Developing strategic industries and capabilities</a:t>
            </a:r>
            <a:endParaRPr lang="en-US" sz="788"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9144000" cy="6322219"/>
          </a:xfrm>
          <a:prstGeom prst="rect">
            <a:avLst/>
          </a:prstGeom>
        </p:spPr>
      </p:pic>
      <p:sp>
        <p:nvSpPr>
          <p:cNvPr id="3" name="Text 0"/>
          <p:cNvSpPr/>
          <p:nvPr/>
        </p:nvSpPr>
        <p:spPr>
          <a:xfrm>
            <a:off x="285750" y="285750"/>
            <a:ext cx="8643938" cy="385763"/>
          </a:xfrm>
          <a:prstGeom prst="rect">
            <a:avLst/>
          </a:prstGeom>
          <a:noFill/>
          <a:ln/>
        </p:spPr>
        <p:txBody>
          <a:bodyPr wrap="square" lIns="0" tIns="0" rIns="0" bIns="0" rtlCol="0" anchor="ctr">
            <a:spAutoFit/>
          </a:bodyPr>
          <a:lstStyle/>
          <a:p>
            <a:pPr indent="0" marL="0">
              <a:buNone/>
            </a:pPr>
            <a:r>
              <a:rPr lang="en-US" sz="2025" b="1" dirty="0">
                <a:solidFill>
                  <a:srgbClr val="2E5984"/>
                </a:solidFill>
                <a:latin typeface="Arial" pitchFamily="34" charset="0"/>
                <a:ea typeface="Arial" pitchFamily="34" charset="-122"/>
                <a:cs typeface="Arial" pitchFamily="34" charset="-120"/>
              </a:rPr>
              <a:t>Privatization vs. Reform Approaches</a:t>
            </a:r>
            <a:endParaRPr lang="en-US" sz="2025" dirty="0"/>
          </a:p>
        </p:txBody>
      </p:sp>
      <p:sp>
        <p:nvSpPr>
          <p:cNvPr id="4" name="Text 1"/>
          <p:cNvSpPr/>
          <p:nvPr/>
        </p:nvSpPr>
        <p:spPr>
          <a:xfrm>
            <a:off x="285750" y="850106"/>
            <a:ext cx="4186238" cy="257175"/>
          </a:xfrm>
          <a:prstGeom prst="rect">
            <a:avLst/>
          </a:prstGeom>
          <a:noFill/>
          <a:ln/>
        </p:spPr>
        <p:txBody>
          <a:bodyPr wrap="square" lIns="0" tIns="0" rIns="0" bIns="0" rtlCol="0" anchor="ctr">
            <a:spAutoFit/>
          </a:bodyPr>
          <a:lstStyle/>
          <a:p>
            <a:pPr indent="0" marL="0">
              <a:buNone/>
            </a:pPr>
            <a:r>
              <a:rPr lang="en-US" sz="1350" b="1" dirty="0">
                <a:solidFill>
                  <a:srgbClr val="4A90A4"/>
                </a:solidFill>
                <a:latin typeface="Arial" pitchFamily="34" charset="0"/>
                <a:ea typeface="Arial" pitchFamily="34" charset="-122"/>
                <a:cs typeface="Arial" pitchFamily="34" charset="-120"/>
              </a:rPr>
              <a:t>Full Privatization Models</a:t>
            </a:r>
            <a:endParaRPr lang="en-US" sz="1350" dirty="0"/>
          </a:p>
        </p:txBody>
      </p:sp>
      <p:sp>
        <p:nvSpPr>
          <p:cNvPr id="5" name="Shape 2"/>
          <p:cNvSpPr/>
          <p:nvPr/>
        </p:nvSpPr>
        <p:spPr>
          <a:xfrm>
            <a:off x="285750" y="1164431"/>
            <a:ext cx="4114800" cy="1314450"/>
          </a:xfrm>
          <a:prstGeom prst="rect">
            <a:avLst/>
          </a:prstGeom>
          <a:solidFill>
            <a:srgbClr val="FFFFFF"/>
          </a:solidFill>
          <a:ln/>
        </p:spPr>
      </p:sp>
      <p:sp>
        <p:nvSpPr>
          <p:cNvPr id="6" name="Shape 3"/>
          <p:cNvSpPr/>
          <p:nvPr/>
        </p:nvSpPr>
        <p:spPr>
          <a:xfrm>
            <a:off x="392906" y="1271588"/>
            <a:ext cx="285750" cy="285750"/>
          </a:xfrm>
          <a:prstGeom prst="rect">
            <a:avLst/>
          </a:prstGeom>
          <a:solidFill>
            <a:srgbClr val="2E5984"/>
          </a:solidFill>
          <a:ln/>
        </p:spPr>
      </p:sp>
      <p:pic>
        <p:nvPicPr>
          <p:cNvPr id="7" name="Image 1" descr="preencoded.png">    </p:cNvPr>
          <p:cNvPicPr>
            <a:picLocks noChangeAspect="1"/>
          </p:cNvPicPr>
          <p:nvPr/>
        </p:nvPicPr>
        <p:blipFill>
          <a:blip r:embed="rId2"/>
          <a:stretch>
            <a:fillRect/>
          </a:stretch>
        </p:blipFill>
        <p:spPr>
          <a:xfrm>
            <a:off x="464344" y="1410891"/>
            <a:ext cx="142875" cy="7144"/>
          </a:xfrm>
          <a:prstGeom prst="rect">
            <a:avLst/>
          </a:prstGeom>
        </p:spPr>
      </p:pic>
      <p:sp>
        <p:nvSpPr>
          <p:cNvPr id="8" name="Text 4"/>
          <p:cNvSpPr/>
          <p:nvPr/>
        </p:nvSpPr>
        <p:spPr>
          <a:xfrm>
            <a:off x="785813" y="1307306"/>
            <a:ext cx="1214577" cy="214313"/>
          </a:xfrm>
          <a:prstGeom prst="rect">
            <a:avLst/>
          </a:prstGeom>
          <a:noFill/>
          <a:ln/>
        </p:spPr>
        <p:txBody>
          <a:bodyPr wrap="none" lIns="0" tIns="0" rIns="0" bIns="0" rtlCol="0" anchor="ctr">
            <a:spAutoFit/>
          </a:bodyPr>
          <a:lstStyle/>
          <a:p>
            <a:pPr indent="0" marL="0">
              <a:buNone/>
            </a:pPr>
            <a:r>
              <a:rPr lang="en-US" sz="1125" b="1" dirty="0">
                <a:solidFill>
                  <a:srgbClr val="2E5984"/>
                </a:solidFill>
                <a:latin typeface="Arial" pitchFamily="34" charset="0"/>
                <a:ea typeface="Arial" pitchFamily="34" charset="-122"/>
                <a:cs typeface="Arial" pitchFamily="34" charset="-120"/>
              </a:rPr>
              <a:t>Full Privatization</a:t>
            </a:r>
            <a:endParaRPr lang="en-US" sz="1125" dirty="0"/>
          </a:p>
        </p:txBody>
      </p:sp>
      <p:sp>
        <p:nvSpPr>
          <p:cNvPr id="9" name="Text 5"/>
          <p:cNvSpPr/>
          <p:nvPr/>
        </p:nvSpPr>
        <p:spPr>
          <a:xfrm>
            <a:off x="392906" y="1650206"/>
            <a:ext cx="3641806" cy="300038"/>
          </a:xfrm>
          <a:prstGeom prst="rect">
            <a:avLst/>
          </a:prstGeom>
          <a:noFill/>
          <a:ln/>
        </p:spPr>
        <p:txBody>
          <a:bodyPr wrap="square" lIns="0" tIns="0" rIns="0" bIns="0" rtlCol="0" anchor="ctr">
            <a:spAutoFit/>
          </a:bodyPr>
          <a:lstStyle/>
          <a:p>
            <a:pPr indent="0" marL="0">
              <a:buNone/>
            </a:pPr>
            <a:r>
              <a:rPr lang="en-US" sz="900" dirty="0">
                <a:solidFill>
                  <a:srgbClr val="333333"/>
                </a:solidFill>
                <a:latin typeface="Arial" pitchFamily="34" charset="0"/>
                <a:ea typeface="Arial" pitchFamily="34" charset="-122"/>
                <a:cs typeface="Arial" pitchFamily="34" charset="-120"/>
              </a:rPr>
              <a:t>Complete transfer of ownership and control from state to private sector through share offerings, asset sales, or management buyouts.</a:t>
            </a:r>
            <a:endParaRPr lang="en-US" sz="900" dirty="0"/>
          </a:p>
        </p:txBody>
      </p:sp>
      <p:sp>
        <p:nvSpPr>
          <p:cNvPr id="10" name="Text 6"/>
          <p:cNvSpPr/>
          <p:nvPr/>
        </p:nvSpPr>
        <p:spPr>
          <a:xfrm>
            <a:off x="392906" y="2028825"/>
            <a:ext cx="3971925" cy="342900"/>
          </a:xfrm>
          <a:prstGeom prst="rect">
            <a:avLst/>
          </a:prstGeom>
          <a:noFill/>
          <a:ln/>
        </p:spPr>
        <p:txBody>
          <a:bodyPr wrap="square" lIns="0" tIns="0" rIns="0" bIns="0" rtlCol="0" anchor="ctr">
            <a:spAutoFit/>
          </a:bodyPr>
          <a:lstStyle/>
          <a:p>
            <a:pPr indent="0" marL="0">
              <a:buNone/>
            </a:pPr>
            <a:r>
              <a:rPr lang="en-US" sz="900" i="1" dirty="0">
                <a:solidFill>
                  <a:srgbClr val="555555"/>
                </a:solidFill>
                <a:latin typeface="Arial" pitchFamily="34" charset="0"/>
                <a:ea typeface="Arial" pitchFamily="34" charset="-122"/>
                <a:cs typeface="Arial" pitchFamily="34" charset="-120"/>
              </a:rPr>
              <a:t>Examples: UK utilities (1980s-90s), Eastern European mass privatizations (1990s)</a:t>
            </a:r>
            <a:endParaRPr lang="en-US" sz="900" dirty="0"/>
          </a:p>
        </p:txBody>
      </p:sp>
      <p:sp>
        <p:nvSpPr>
          <p:cNvPr id="11" name="Text 7"/>
          <p:cNvSpPr/>
          <p:nvPr/>
        </p:nvSpPr>
        <p:spPr>
          <a:xfrm>
            <a:off x="285750" y="2586038"/>
            <a:ext cx="4186238" cy="257175"/>
          </a:xfrm>
          <a:prstGeom prst="rect">
            <a:avLst/>
          </a:prstGeom>
          <a:noFill/>
          <a:ln/>
        </p:spPr>
        <p:txBody>
          <a:bodyPr wrap="square" lIns="0" tIns="0" rIns="0" bIns="0" rtlCol="0" anchor="ctr">
            <a:spAutoFit/>
          </a:bodyPr>
          <a:lstStyle/>
          <a:p>
            <a:pPr indent="0" marL="0">
              <a:buNone/>
            </a:pPr>
            <a:r>
              <a:rPr lang="en-US" sz="1350" b="1" dirty="0">
                <a:solidFill>
                  <a:srgbClr val="4A90A4"/>
                </a:solidFill>
                <a:latin typeface="Arial" pitchFamily="34" charset="0"/>
                <a:ea typeface="Arial" pitchFamily="34" charset="-122"/>
                <a:cs typeface="Arial" pitchFamily="34" charset="-120"/>
              </a:rPr>
              <a:t>Partial Privatization and Mixed Ownership</a:t>
            </a:r>
            <a:endParaRPr lang="en-US" sz="1350" dirty="0"/>
          </a:p>
        </p:txBody>
      </p:sp>
      <p:sp>
        <p:nvSpPr>
          <p:cNvPr id="12" name="Shape 8"/>
          <p:cNvSpPr/>
          <p:nvPr/>
        </p:nvSpPr>
        <p:spPr>
          <a:xfrm>
            <a:off x="285750" y="2900363"/>
            <a:ext cx="4114800" cy="1143000"/>
          </a:xfrm>
          <a:prstGeom prst="rect">
            <a:avLst/>
          </a:prstGeom>
          <a:solidFill>
            <a:srgbClr val="FFFFFF"/>
          </a:solidFill>
          <a:ln/>
        </p:spPr>
      </p:sp>
      <p:sp>
        <p:nvSpPr>
          <p:cNvPr id="13" name="Shape 9"/>
          <p:cNvSpPr/>
          <p:nvPr/>
        </p:nvSpPr>
        <p:spPr>
          <a:xfrm>
            <a:off x="392906" y="3007519"/>
            <a:ext cx="285750" cy="285750"/>
          </a:xfrm>
          <a:prstGeom prst="rect">
            <a:avLst/>
          </a:prstGeom>
          <a:solidFill>
            <a:srgbClr val="4A90A4"/>
          </a:solidFill>
          <a:ln/>
        </p:spPr>
      </p:sp>
      <p:pic>
        <p:nvPicPr>
          <p:cNvPr id="14" name="Image 2" descr="preencoded.png">    </p:cNvPr>
          <p:cNvPicPr>
            <a:picLocks noChangeAspect="1"/>
          </p:cNvPicPr>
          <p:nvPr/>
        </p:nvPicPr>
        <p:blipFill>
          <a:blip r:embed="rId3"/>
          <a:stretch>
            <a:fillRect/>
          </a:stretch>
        </p:blipFill>
        <p:spPr>
          <a:xfrm>
            <a:off x="446484" y="3146822"/>
            <a:ext cx="178594" cy="7144"/>
          </a:xfrm>
          <a:prstGeom prst="rect">
            <a:avLst/>
          </a:prstGeom>
        </p:spPr>
      </p:pic>
      <p:sp>
        <p:nvSpPr>
          <p:cNvPr id="15" name="Text 10"/>
          <p:cNvSpPr/>
          <p:nvPr/>
        </p:nvSpPr>
        <p:spPr>
          <a:xfrm>
            <a:off x="785813" y="3043238"/>
            <a:ext cx="1254342" cy="214313"/>
          </a:xfrm>
          <a:prstGeom prst="rect">
            <a:avLst/>
          </a:prstGeom>
          <a:noFill/>
          <a:ln/>
        </p:spPr>
        <p:txBody>
          <a:bodyPr wrap="none" lIns="0" tIns="0" rIns="0" bIns="0" rtlCol="0" anchor="ctr">
            <a:spAutoFit/>
          </a:bodyPr>
          <a:lstStyle/>
          <a:p>
            <a:pPr indent="0" marL="0">
              <a:buNone/>
            </a:pPr>
            <a:r>
              <a:rPr lang="en-US" sz="1125" b="1" dirty="0">
                <a:solidFill>
                  <a:srgbClr val="2E5984"/>
                </a:solidFill>
                <a:latin typeface="Arial" pitchFamily="34" charset="0"/>
                <a:ea typeface="Arial" pitchFamily="34" charset="-122"/>
                <a:cs typeface="Arial" pitchFamily="34" charset="-120"/>
              </a:rPr>
              <a:t>Mixed Ownership</a:t>
            </a:r>
            <a:endParaRPr lang="en-US" sz="1125" dirty="0"/>
          </a:p>
        </p:txBody>
      </p:sp>
      <p:sp>
        <p:nvSpPr>
          <p:cNvPr id="16" name="Text 11"/>
          <p:cNvSpPr/>
          <p:nvPr/>
        </p:nvSpPr>
        <p:spPr>
          <a:xfrm>
            <a:off x="392906" y="3386138"/>
            <a:ext cx="3730991" cy="300038"/>
          </a:xfrm>
          <a:prstGeom prst="rect">
            <a:avLst/>
          </a:prstGeom>
          <a:noFill/>
          <a:ln/>
        </p:spPr>
        <p:txBody>
          <a:bodyPr wrap="square" lIns="0" tIns="0" rIns="0" bIns="0" rtlCol="0" anchor="ctr">
            <a:spAutoFit/>
          </a:bodyPr>
          <a:lstStyle/>
          <a:p>
            <a:pPr indent="0" marL="0">
              <a:buNone/>
            </a:pPr>
            <a:r>
              <a:rPr lang="en-US" sz="900" dirty="0">
                <a:solidFill>
                  <a:srgbClr val="333333"/>
                </a:solidFill>
                <a:latin typeface="Arial" pitchFamily="34" charset="0"/>
                <a:ea typeface="Arial" pitchFamily="34" charset="-122"/>
                <a:cs typeface="Arial" pitchFamily="34" charset="-120"/>
              </a:rPr>
              <a:t>State retains significant ownership stake while introducing private capital through IPOs, strategic investors, or employee ownership.</a:t>
            </a:r>
            <a:endParaRPr lang="en-US" sz="900" dirty="0"/>
          </a:p>
        </p:txBody>
      </p:sp>
      <p:sp>
        <p:nvSpPr>
          <p:cNvPr id="17" name="Text 12"/>
          <p:cNvSpPr/>
          <p:nvPr/>
        </p:nvSpPr>
        <p:spPr>
          <a:xfrm>
            <a:off x="392906" y="3764756"/>
            <a:ext cx="3971925" cy="171450"/>
          </a:xfrm>
          <a:prstGeom prst="rect">
            <a:avLst/>
          </a:prstGeom>
          <a:noFill/>
          <a:ln/>
        </p:spPr>
        <p:txBody>
          <a:bodyPr wrap="square" lIns="0" tIns="0" rIns="0" bIns="0" rtlCol="0" anchor="ctr">
            <a:spAutoFit/>
          </a:bodyPr>
          <a:lstStyle/>
          <a:p>
            <a:pPr indent="0" marL="0">
              <a:buNone/>
            </a:pPr>
            <a:r>
              <a:rPr lang="en-US" sz="900" i="1" dirty="0">
                <a:solidFill>
                  <a:srgbClr val="555555"/>
                </a:solidFill>
                <a:latin typeface="Arial" pitchFamily="34" charset="0"/>
                <a:ea typeface="Arial" pitchFamily="34" charset="-122"/>
                <a:cs typeface="Arial" pitchFamily="34" charset="-120"/>
              </a:rPr>
              <a:t>Examples: China Mobile, Petrobras (Brazil), Enel (Italy)</a:t>
            </a:r>
            <a:endParaRPr lang="en-US" sz="900" dirty="0"/>
          </a:p>
        </p:txBody>
      </p:sp>
      <p:pic>
        <p:nvPicPr>
          <p:cNvPr id="18" name="Image 3" descr="preencoded.png">    </p:cNvPr>
          <p:cNvPicPr>
            <a:picLocks noChangeAspect="1"/>
          </p:cNvPicPr>
          <p:nvPr/>
        </p:nvPicPr>
        <p:blipFill>
          <a:blip r:embed="rId4"/>
          <a:stretch>
            <a:fillRect/>
          </a:stretch>
        </p:blipFill>
        <p:spPr>
          <a:xfrm>
            <a:off x="285750" y="4150519"/>
            <a:ext cx="4114800" cy="1785938"/>
          </a:xfrm>
          <a:prstGeom prst="rect">
            <a:avLst/>
          </a:prstGeom>
        </p:spPr>
      </p:pic>
      <p:sp>
        <p:nvSpPr>
          <p:cNvPr id="19" name="Text 13"/>
          <p:cNvSpPr/>
          <p:nvPr/>
        </p:nvSpPr>
        <p:spPr>
          <a:xfrm>
            <a:off x="4743450" y="850106"/>
            <a:ext cx="4186238" cy="257175"/>
          </a:xfrm>
          <a:prstGeom prst="rect">
            <a:avLst/>
          </a:prstGeom>
          <a:noFill/>
          <a:ln/>
        </p:spPr>
        <p:txBody>
          <a:bodyPr wrap="square" lIns="0" tIns="0" rIns="0" bIns="0" rtlCol="0" anchor="ctr">
            <a:spAutoFit/>
          </a:bodyPr>
          <a:lstStyle/>
          <a:p>
            <a:pPr indent="0" marL="0">
              <a:buNone/>
            </a:pPr>
            <a:r>
              <a:rPr lang="en-US" sz="1350" b="1" dirty="0">
                <a:solidFill>
                  <a:srgbClr val="4A90A4"/>
                </a:solidFill>
                <a:latin typeface="Arial" pitchFamily="34" charset="0"/>
                <a:ea typeface="Arial" pitchFamily="34" charset="-122"/>
                <a:cs typeface="Arial" pitchFamily="34" charset="-120"/>
              </a:rPr>
              <a:t>Continued State Control with Reforms</a:t>
            </a:r>
            <a:endParaRPr lang="en-US" sz="1350" dirty="0"/>
          </a:p>
        </p:txBody>
      </p:sp>
      <p:sp>
        <p:nvSpPr>
          <p:cNvPr id="20" name="Shape 14"/>
          <p:cNvSpPr/>
          <p:nvPr/>
        </p:nvSpPr>
        <p:spPr>
          <a:xfrm>
            <a:off x="4743450" y="1164431"/>
            <a:ext cx="4114800" cy="1314450"/>
          </a:xfrm>
          <a:prstGeom prst="rect">
            <a:avLst/>
          </a:prstGeom>
          <a:solidFill>
            <a:srgbClr val="FFFFFF"/>
          </a:solidFill>
          <a:ln/>
        </p:spPr>
      </p:sp>
      <p:sp>
        <p:nvSpPr>
          <p:cNvPr id="21" name="Shape 15"/>
          <p:cNvSpPr/>
          <p:nvPr/>
        </p:nvSpPr>
        <p:spPr>
          <a:xfrm>
            <a:off x="4850606" y="1271588"/>
            <a:ext cx="285750" cy="285750"/>
          </a:xfrm>
          <a:prstGeom prst="rect">
            <a:avLst/>
          </a:prstGeom>
          <a:solidFill>
            <a:srgbClr val="7FB3D3"/>
          </a:solidFill>
          <a:ln/>
        </p:spPr>
      </p:sp>
      <p:pic>
        <p:nvPicPr>
          <p:cNvPr id="22" name="Image 4" descr="preencoded.png">    </p:cNvPr>
          <p:cNvPicPr>
            <a:picLocks noChangeAspect="1"/>
          </p:cNvPicPr>
          <p:nvPr/>
        </p:nvPicPr>
        <p:blipFill>
          <a:blip r:embed="rId5"/>
          <a:stretch>
            <a:fillRect/>
          </a:stretch>
        </p:blipFill>
        <p:spPr>
          <a:xfrm>
            <a:off x="4904184" y="1410891"/>
            <a:ext cx="178594" cy="7144"/>
          </a:xfrm>
          <a:prstGeom prst="rect">
            <a:avLst/>
          </a:prstGeom>
        </p:spPr>
      </p:pic>
      <p:sp>
        <p:nvSpPr>
          <p:cNvPr id="23" name="Text 16"/>
          <p:cNvSpPr/>
          <p:nvPr/>
        </p:nvSpPr>
        <p:spPr>
          <a:xfrm>
            <a:off x="5243513" y="1307306"/>
            <a:ext cx="1127094" cy="214313"/>
          </a:xfrm>
          <a:prstGeom prst="rect">
            <a:avLst/>
          </a:prstGeom>
          <a:noFill/>
          <a:ln/>
        </p:spPr>
        <p:txBody>
          <a:bodyPr wrap="none" lIns="0" tIns="0" rIns="0" bIns="0" rtlCol="0" anchor="ctr">
            <a:spAutoFit/>
          </a:bodyPr>
          <a:lstStyle/>
          <a:p>
            <a:pPr indent="0" marL="0">
              <a:buNone/>
            </a:pPr>
            <a:r>
              <a:rPr lang="en-US" sz="1125" b="1" dirty="0">
                <a:solidFill>
                  <a:srgbClr val="2E5984"/>
                </a:solidFill>
                <a:latin typeface="Arial" pitchFamily="34" charset="0"/>
                <a:ea typeface="Arial" pitchFamily="34" charset="-122"/>
                <a:cs typeface="Arial" pitchFamily="34" charset="-120"/>
              </a:rPr>
              <a:t>Corporatization</a:t>
            </a:r>
            <a:endParaRPr lang="en-US" sz="1125" dirty="0"/>
          </a:p>
        </p:txBody>
      </p:sp>
      <p:sp>
        <p:nvSpPr>
          <p:cNvPr id="24" name="Text 17"/>
          <p:cNvSpPr/>
          <p:nvPr/>
        </p:nvSpPr>
        <p:spPr>
          <a:xfrm>
            <a:off x="4850606" y="1650206"/>
            <a:ext cx="3724908" cy="471488"/>
          </a:xfrm>
          <a:prstGeom prst="rect">
            <a:avLst/>
          </a:prstGeom>
          <a:noFill/>
          <a:ln/>
        </p:spPr>
        <p:txBody>
          <a:bodyPr wrap="square" lIns="0" tIns="0" rIns="0" bIns="0" rtlCol="0" anchor="ctr">
            <a:spAutoFit/>
          </a:bodyPr>
          <a:lstStyle/>
          <a:p>
            <a:pPr indent="0" marL="0">
              <a:buNone/>
            </a:pPr>
            <a:r>
              <a:rPr lang="en-US" sz="900" dirty="0">
                <a:solidFill>
                  <a:srgbClr val="333333"/>
                </a:solidFill>
                <a:latin typeface="Arial" pitchFamily="34" charset="0"/>
                <a:ea typeface="Arial" pitchFamily="34" charset="-122"/>
                <a:cs typeface="Arial" pitchFamily="34" charset="-120"/>
              </a:rPr>
              <a:t>Restructuring SOEs as corporations with commercial orientation while maintaining state ownership, often with independent boards and market-based performance metrics.</a:t>
            </a:r>
            <a:endParaRPr lang="en-US" sz="900" dirty="0"/>
          </a:p>
        </p:txBody>
      </p:sp>
      <p:sp>
        <p:nvSpPr>
          <p:cNvPr id="25" name="Text 18"/>
          <p:cNvSpPr/>
          <p:nvPr/>
        </p:nvSpPr>
        <p:spPr>
          <a:xfrm>
            <a:off x="4850606" y="2200275"/>
            <a:ext cx="3971925" cy="171450"/>
          </a:xfrm>
          <a:prstGeom prst="rect">
            <a:avLst/>
          </a:prstGeom>
          <a:noFill/>
          <a:ln/>
        </p:spPr>
        <p:txBody>
          <a:bodyPr wrap="square" lIns="0" tIns="0" rIns="0" bIns="0" rtlCol="0" anchor="ctr">
            <a:spAutoFit/>
          </a:bodyPr>
          <a:lstStyle/>
          <a:p>
            <a:pPr indent="0" marL="0">
              <a:buNone/>
            </a:pPr>
            <a:r>
              <a:rPr lang="en-US" sz="900" i="1" dirty="0">
                <a:solidFill>
                  <a:srgbClr val="555555"/>
                </a:solidFill>
                <a:latin typeface="Arial" pitchFamily="34" charset="0"/>
                <a:ea typeface="Arial" pitchFamily="34" charset="-122"/>
                <a:cs typeface="Arial" pitchFamily="34" charset="-120"/>
              </a:rPr>
              <a:t>Examples: Singapore's Temasek holdings, Nordic SOEs</a:t>
            </a:r>
            <a:endParaRPr lang="en-US" sz="900" dirty="0"/>
          </a:p>
        </p:txBody>
      </p:sp>
      <p:sp>
        <p:nvSpPr>
          <p:cNvPr id="26" name="Text 19"/>
          <p:cNvSpPr/>
          <p:nvPr/>
        </p:nvSpPr>
        <p:spPr>
          <a:xfrm>
            <a:off x="4743450" y="2586038"/>
            <a:ext cx="4186238" cy="257175"/>
          </a:xfrm>
          <a:prstGeom prst="rect">
            <a:avLst/>
          </a:prstGeom>
          <a:noFill/>
          <a:ln/>
        </p:spPr>
        <p:txBody>
          <a:bodyPr wrap="square" lIns="0" tIns="0" rIns="0" bIns="0" rtlCol="0" anchor="ctr">
            <a:spAutoFit/>
          </a:bodyPr>
          <a:lstStyle/>
          <a:p>
            <a:pPr indent="0" marL="0">
              <a:buNone/>
            </a:pPr>
            <a:r>
              <a:rPr lang="en-US" sz="1350" b="1" dirty="0">
                <a:solidFill>
                  <a:srgbClr val="4A90A4"/>
                </a:solidFill>
                <a:latin typeface="Arial" pitchFamily="34" charset="0"/>
                <a:ea typeface="Arial" pitchFamily="34" charset="-122"/>
                <a:cs typeface="Arial" pitchFamily="34" charset="-120"/>
              </a:rPr>
              <a:t>Comparative Outcomes</a:t>
            </a:r>
            <a:endParaRPr lang="en-US" sz="1350" dirty="0"/>
          </a:p>
        </p:txBody>
      </p:sp>
      <p:sp>
        <p:nvSpPr>
          <p:cNvPr id="27" name="Shape 20"/>
          <p:cNvSpPr/>
          <p:nvPr/>
        </p:nvSpPr>
        <p:spPr>
          <a:xfrm>
            <a:off x="4743450" y="2950369"/>
            <a:ext cx="4114800" cy="1689497"/>
          </a:xfrm>
          <a:prstGeom prst="rect">
            <a:avLst/>
          </a:prstGeom>
          <a:solidFill>
            <a:srgbClr val="FFFFFF"/>
          </a:solidFill>
          <a:ln/>
        </p:spPr>
      </p:sp>
      <p:sp>
        <p:nvSpPr>
          <p:cNvPr id="28" name="Shape 21"/>
          <p:cNvSpPr/>
          <p:nvPr/>
        </p:nvSpPr>
        <p:spPr>
          <a:xfrm>
            <a:off x="4743450" y="2950369"/>
            <a:ext cx="891322" cy="285750"/>
          </a:xfrm>
          <a:prstGeom prst="rect">
            <a:avLst/>
          </a:prstGeom>
          <a:solidFill>
            <a:srgbClr val="2E5984"/>
          </a:solidFill>
          <a:ln/>
        </p:spPr>
      </p:sp>
      <p:sp>
        <p:nvSpPr>
          <p:cNvPr id="29" name="Text 22"/>
          <p:cNvSpPr/>
          <p:nvPr/>
        </p:nvSpPr>
        <p:spPr>
          <a:xfrm>
            <a:off x="4743450" y="2950369"/>
            <a:ext cx="962760" cy="285750"/>
          </a:xfrm>
          <a:prstGeom prst="rect">
            <a:avLst/>
          </a:prstGeom>
          <a:noFill/>
          <a:ln/>
        </p:spPr>
        <p:txBody>
          <a:bodyPr wrap="none" lIns="68072" tIns="68072" rIns="68072" bIns="68072" rtlCol="0" anchor="ctr">
            <a:spAutoFit/>
          </a:bodyPr>
          <a:lstStyle/>
          <a:p>
            <a:pPr algn="l" indent="0" marL="0">
              <a:buNone/>
            </a:pPr>
            <a:r>
              <a:rPr lang="en-US" sz="900" b="1" dirty="0">
                <a:solidFill>
                  <a:srgbClr val="FFFFFF"/>
                </a:solidFill>
                <a:latin typeface="Arial" pitchFamily="34" charset="0"/>
                <a:ea typeface="Arial" pitchFamily="34" charset="-122"/>
                <a:cs typeface="Arial" pitchFamily="34" charset="-120"/>
              </a:rPr>
              <a:t>Dimension</a:t>
            </a:r>
            <a:endParaRPr lang="en-US" sz="900" dirty="0"/>
          </a:p>
        </p:txBody>
      </p:sp>
      <p:sp>
        <p:nvSpPr>
          <p:cNvPr id="30" name="Shape 23"/>
          <p:cNvSpPr/>
          <p:nvPr/>
        </p:nvSpPr>
        <p:spPr>
          <a:xfrm>
            <a:off x="5634772" y="2950369"/>
            <a:ext cx="1163176" cy="285750"/>
          </a:xfrm>
          <a:prstGeom prst="rect">
            <a:avLst/>
          </a:prstGeom>
          <a:solidFill>
            <a:srgbClr val="2E5984"/>
          </a:solidFill>
          <a:ln/>
        </p:spPr>
      </p:sp>
      <p:sp>
        <p:nvSpPr>
          <p:cNvPr id="31" name="Text 24"/>
          <p:cNvSpPr/>
          <p:nvPr/>
        </p:nvSpPr>
        <p:spPr>
          <a:xfrm>
            <a:off x="5634772" y="2950369"/>
            <a:ext cx="1234613" cy="285750"/>
          </a:xfrm>
          <a:prstGeom prst="rect">
            <a:avLst/>
          </a:prstGeom>
          <a:noFill/>
          <a:ln/>
        </p:spPr>
        <p:txBody>
          <a:bodyPr wrap="none" lIns="68072" tIns="68072" rIns="68072" bIns="68072" rtlCol="0" anchor="ctr">
            <a:spAutoFit/>
          </a:bodyPr>
          <a:lstStyle/>
          <a:p>
            <a:pPr algn="l" indent="0" marL="0">
              <a:buNone/>
            </a:pPr>
            <a:r>
              <a:rPr lang="en-US" sz="900" b="1" dirty="0">
                <a:solidFill>
                  <a:srgbClr val="FFFFFF"/>
                </a:solidFill>
                <a:latin typeface="Arial" pitchFamily="34" charset="0"/>
                <a:ea typeface="Arial" pitchFamily="34" charset="-122"/>
                <a:cs typeface="Arial" pitchFamily="34" charset="-120"/>
              </a:rPr>
              <a:t>Full Privatization</a:t>
            </a:r>
            <a:endParaRPr lang="en-US" sz="900" dirty="0"/>
          </a:p>
        </p:txBody>
      </p:sp>
      <p:sp>
        <p:nvSpPr>
          <p:cNvPr id="32" name="Shape 25"/>
          <p:cNvSpPr/>
          <p:nvPr/>
        </p:nvSpPr>
        <p:spPr>
          <a:xfrm>
            <a:off x="6797948" y="2950369"/>
            <a:ext cx="1100835" cy="285750"/>
          </a:xfrm>
          <a:prstGeom prst="rect">
            <a:avLst/>
          </a:prstGeom>
          <a:solidFill>
            <a:srgbClr val="2E5984"/>
          </a:solidFill>
          <a:ln/>
        </p:spPr>
      </p:sp>
      <p:sp>
        <p:nvSpPr>
          <p:cNvPr id="33" name="Text 26"/>
          <p:cNvSpPr/>
          <p:nvPr/>
        </p:nvSpPr>
        <p:spPr>
          <a:xfrm>
            <a:off x="6797948" y="2950369"/>
            <a:ext cx="1172273" cy="285750"/>
          </a:xfrm>
          <a:prstGeom prst="rect">
            <a:avLst/>
          </a:prstGeom>
          <a:noFill/>
          <a:ln/>
        </p:spPr>
        <p:txBody>
          <a:bodyPr wrap="none" lIns="68072" tIns="68072" rIns="68072" bIns="68072" rtlCol="0" anchor="ctr">
            <a:spAutoFit/>
          </a:bodyPr>
          <a:lstStyle/>
          <a:p>
            <a:pPr algn="l" indent="0" marL="0">
              <a:buNone/>
            </a:pPr>
            <a:r>
              <a:rPr lang="en-US" sz="900" b="1" dirty="0">
                <a:solidFill>
                  <a:srgbClr val="FFFFFF"/>
                </a:solidFill>
                <a:latin typeface="Arial" pitchFamily="34" charset="0"/>
                <a:ea typeface="Arial" pitchFamily="34" charset="-122"/>
                <a:cs typeface="Arial" pitchFamily="34" charset="-120"/>
              </a:rPr>
              <a:t>Mixed Ownership</a:t>
            </a:r>
            <a:endParaRPr lang="en-US" sz="900" dirty="0"/>
          </a:p>
        </p:txBody>
      </p:sp>
      <p:sp>
        <p:nvSpPr>
          <p:cNvPr id="34" name="Shape 27"/>
          <p:cNvSpPr/>
          <p:nvPr/>
        </p:nvSpPr>
        <p:spPr>
          <a:xfrm>
            <a:off x="7898783" y="2950369"/>
            <a:ext cx="959467" cy="285750"/>
          </a:xfrm>
          <a:prstGeom prst="rect">
            <a:avLst/>
          </a:prstGeom>
          <a:solidFill>
            <a:srgbClr val="2E5984"/>
          </a:solidFill>
          <a:ln/>
        </p:spPr>
      </p:sp>
      <p:sp>
        <p:nvSpPr>
          <p:cNvPr id="35" name="Text 28"/>
          <p:cNvSpPr/>
          <p:nvPr/>
        </p:nvSpPr>
        <p:spPr>
          <a:xfrm>
            <a:off x="7898783" y="2950369"/>
            <a:ext cx="1030905" cy="285750"/>
          </a:xfrm>
          <a:prstGeom prst="rect">
            <a:avLst/>
          </a:prstGeom>
          <a:noFill/>
          <a:ln/>
        </p:spPr>
        <p:txBody>
          <a:bodyPr wrap="none" lIns="68072" tIns="68072" rIns="68072" bIns="68072" rtlCol="0" anchor="ctr">
            <a:spAutoFit/>
          </a:bodyPr>
          <a:lstStyle/>
          <a:p>
            <a:pPr algn="l" indent="0" marL="0">
              <a:buNone/>
            </a:pPr>
            <a:r>
              <a:rPr lang="en-US" sz="900" b="1" dirty="0">
                <a:solidFill>
                  <a:srgbClr val="FFFFFF"/>
                </a:solidFill>
                <a:latin typeface="Arial" pitchFamily="34" charset="0"/>
                <a:ea typeface="Arial" pitchFamily="34" charset="-122"/>
                <a:cs typeface="Arial" pitchFamily="34" charset="-120"/>
              </a:rPr>
              <a:t>State Reform</a:t>
            </a:r>
            <a:endParaRPr lang="en-US" sz="900" dirty="0"/>
          </a:p>
        </p:txBody>
      </p:sp>
      <p:sp>
        <p:nvSpPr>
          <p:cNvPr id="36" name="Text 29"/>
          <p:cNvSpPr/>
          <p:nvPr/>
        </p:nvSpPr>
        <p:spPr>
          <a:xfrm>
            <a:off x="4743450" y="3236119"/>
            <a:ext cx="962760" cy="278606"/>
          </a:xfrm>
          <a:prstGeom prst="rect">
            <a:avLst/>
          </a:prstGeom>
          <a:noFill/>
          <a:ln/>
        </p:spPr>
        <p:txBody>
          <a:bodyPr wrap="none" lIns="68072" tIns="68072" rIns="68072" bIns="68072" rtlCol="0" anchor="ctr">
            <a:spAutoFit/>
          </a:bodyPr>
          <a:lstStyle/>
          <a:p>
            <a:pPr indent="0" marL="0">
              <a:buNone/>
            </a:pPr>
            <a:r>
              <a:rPr lang="en-US" sz="844" dirty="0">
                <a:solidFill>
                  <a:srgbClr val="333333"/>
                </a:solidFill>
                <a:latin typeface="Arial" pitchFamily="34" charset="0"/>
                <a:ea typeface="Arial" pitchFamily="34" charset="-122"/>
                <a:cs typeface="Arial" pitchFamily="34" charset="-120"/>
              </a:rPr>
              <a:t>Efficiency</a:t>
            </a:r>
            <a:endParaRPr lang="en-US" sz="844" dirty="0"/>
          </a:p>
        </p:txBody>
      </p:sp>
      <p:sp>
        <p:nvSpPr>
          <p:cNvPr id="37" name="Text 30"/>
          <p:cNvSpPr/>
          <p:nvPr/>
        </p:nvSpPr>
        <p:spPr>
          <a:xfrm>
            <a:off x="5634772" y="3236119"/>
            <a:ext cx="1234613" cy="278606"/>
          </a:xfrm>
          <a:prstGeom prst="rect">
            <a:avLst/>
          </a:prstGeom>
          <a:noFill/>
          <a:ln/>
        </p:spPr>
        <p:txBody>
          <a:bodyPr wrap="none" lIns="68072" tIns="68072" rIns="68072" bIns="68072" rtlCol="0" anchor="ctr">
            <a:spAutoFit/>
          </a:bodyPr>
          <a:lstStyle/>
          <a:p>
            <a:pPr indent="0" marL="0">
              <a:buNone/>
            </a:pPr>
            <a:r>
              <a:rPr lang="en-US" sz="844" dirty="0">
                <a:solidFill>
                  <a:srgbClr val="333333"/>
                </a:solidFill>
                <a:latin typeface="Arial" pitchFamily="34" charset="0"/>
                <a:ea typeface="Arial" pitchFamily="34" charset="-122"/>
                <a:cs typeface="Arial" pitchFamily="34" charset="-120"/>
              </a:rPr>
              <a:t>Often higher</a:t>
            </a:r>
            <a:endParaRPr lang="en-US" sz="844" dirty="0"/>
          </a:p>
        </p:txBody>
      </p:sp>
      <p:sp>
        <p:nvSpPr>
          <p:cNvPr id="38" name="Text 31"/>
          <p:cNvSpPr/>
          <p:nvPr/>
        </p:nvSpPr>
        <p:spPr>
          <a:xfrm>
            <a:off x="6797948" y="3236119"/>
            <a:ext cx="1172273" cy="278606"/>
          </a:xfrm>
          <a:prstGeom prst="rect">
            <a:avLst/>
          </a:prstGeom>
          <a:noFill/>
          <a:ln/>
        </p:spPr>
        <p:txBody>
          <a:bodyPr wrap="none" lIns="68072" tIns="68072" rIns="68072" bIns="68072" rtlCol="0" anchor="ctr">
            <a:spAutoFit/>
          </a:bodyPr>
          <a:lstStyle/>
          <a:p>
            <a:pPr indent="0" marL="0">
              <a:buNone/>
            </a:pPr>
            <a:r>
              <a:rPr lang="en-US" sz="844" dirty="0">
                <a:solidFill>
                  <a:srgbClr val="333333"/>
                </a:solidFill>
                <a:latin typeface="Arial" pitchFamily="34" charset="0"/>
                <a:ea typeface="Arial" pitchFamily="34" charset="-122"/>
                <a:cs typeface="Arial" pitchFamily="34" charset="-120"/>
              </a:rPr>
              <a:t>Improved</a:t>
            </a:r>
            <a:endParaRPr lang="en-US" sz="844" dirty="0"/>
          </a:p>
        </p:txBody>
      </p:sp>
      <p:sp>
        <p:nvSpPr>
          <p:cNvPr id="39" name="Text 32"/>
          <p:cNvSpPr/>
          <p:nvPr/>
        </p:nvSpPr>
        <p:spPr>
          <a:xfrm>
            <a:off x="7898783" y="3236119"/>
            <a:ext cx="1030905" cy="278606"/>
          </a:xfrm>
          <a:prstGeom prst="rect">
            <a:avLst/>
          </a:prstGeom>
          <a:noFill/>
          <a:ln/>
        </p:spPr>
        <p:txBody>
          <a:bodyPr wrap="none" lIns="68072" tIns="68072" rIns="68072" bIns="68072" rtlCol="0" anchor="ctr">
            <a:spAutoFit/>
          </a:bodyPr>
          <a:lstStyle/>
          <a:p>
            <a:pPr indent="0" marL="0">
              <a:buNone/>
            </a:pPr>
            <a:r>
              <a:rPr lang="en-US" sz="844" dirty="0">
                <a:solidFill>
                  <a:srgbClr val="333333"/>
                </a:solidFill>
                <a:latin typeface="Arial" pitchFamily="34" charset="0"/>
                <a:ea typeface="Arial" pitchFamily="34" charset="-122"/>
                <a:cs typeface="Arial" pitchFamily="34" charset="-120"/>
              </a:rPr>
              <a:t>Variable</a:t>
            </a:r>
            <a:endParaRPr lang="en-US" sz="844" dirty="0"/>
          </a:p>
        </p:txBody>
      </p:sp>
      <p:sp>
        <p:nvSpPr>
          <p:cNvPr id="40" name="Text 33"/>
          <p:cNvSpPr/>
          <p:nvPr/>
        </p:nvSpPr>
        <p:spPr>
          <a:xfrm>
            <a:off x="4743450" y="3514725"/>
            <a:ext cx="962760" cy="282178"/>
          </a:xfrm>
          <a:prstGeom prst="rect">
            <a:avLst/>
          </a:prstGeom>
          <a:noFill/>
          <a:ln/>
        </p:spPr>
        <p:txBody>
          <a:bodyPr wrap="none" lIns="68072" tIns="68072" rIns="68072" bIns="68072" rtlCol="0" anchor="ctr">
            <a:spAutoFit/>
          </a:bodyPr>
          <a:lstStyle/>
          <a:p>
            <a:pPr indent="0" marL="0">
              <a:buNone/>
            </a:pPr>
            <a:r>
              <a:rPr lang="en-US" sz="844" dirty="0">
                <a:solidFill>
                  <a:srgbClr val="333333"/>
                </a:solidFill>
                <a:latin typeface="Arial" pitchFamily="34" charset="0"/>
                <a:ea typeface="Arial" pitchFamily="34" charset="-122"/>
                <a:cs typeface="Arial" pitchFamily="34" charset="-120"/>
              </a:rPr>
              <a:t>Investment</a:t>
            </a:r>
            <a:endParaRPr lang="en-US" sz="844" dirty="0"/>
          </a:p>
        </p:txBody>
      </p:sp>
      <p:sp>
        <p:nvSpPr>
          <p:cNvPr id="41" name="Text 34"/>
          <p:cNvSpPr/>
          <p:nvPr/>
        </p:nvSpPr>
        <p:spPr>
          <a:xfrm>
            <a:off x="5634772" y="3514725"/>
            <a:ext cx="1234613" cy="282178"/>
          </a:xfrm>
          <a:prstGeom prst="rect">
            <a:avLst/>
          </a:prstGeom>
          <a:noFill/>
          <a:ln/>
        </p:spPr>
        <p:txBody>
          <a:bodyPr wrap="none" lIns="68072" tIns="68072" rIns="68072" bIns="68072" rtlCol="0" anchor="ctr">
            <a:spAutoFit/>
          </a:bodyPr>
          <a:lstStyle/>
          <a:p>
            <a:pPr indent="0" marL="0">
              <a:buNone/>
            </a:pPr>
            <a:r>
              <a:rPr lang="en-US" sz="844" dirty="0">
                <a:solidFill>
                  <a:srgbClr val="333333"/>
                </a:solidFill>
                <a:latin typeface="Arial" pitchFamily="34" charset="0"/>
                <a:ea typeface="Arial" pitchFamily="34" charset="-122"/>
                <a:cs typeface="Arial" pitchFamily="34" charset="-120"/>
              </a:rPr>
              <a:t>Market-driven</a:t>
            </a:r>
            <a:endParaRPr lang="en-US" sz="844" dirty="0"/>
          </a:p>
        </p:txBody>
      </p:sp>
      <p:sp>
        <p:nvSpPr>
          <p:cNvPr id="42" name="Text 35"/>
          <p:cNvSpPr/>
          <p:nvPr/>
        </p:nvSpPr>
        <p:spPr>
          <a:xfrm>
            <a:off x="6797948" y="3514725"/>
            <a:ext cx="1172273" cy="282178"/>
          </a:xfrm>
          <a:prstGeom prst="rect">
            <a:avLst/>
          </a:prstGeom>
          <a:noFill/>
          <a:ln/>
        </p:spPr>
        <p:txBody>
          <a:bodyPr wrap="none" lIns="68072" tIns="68072" rIns="68072" bIns="68072" rtlCol="0" anchor="ctr">
            <a:spAutoFit/>
          </a:bodyPr>
          <a:lstStyle/>
          <a:p>
            <a:pPr indent="0" marL="0">
              <a:buNone/>
            </a:pPr>
            <a:r>
              <a:rPr lang="en-US" sz="844" dirty="0">
                <a:solidFill>
                  <a:srgbClr val="333333"/>
                </a:solidFill>
                <a:latin typeface="Arial" pitchFamily="34" charset="0"/>
                <a:ea typeface="Arial" pitchFamily="34" charset="-122"/>
                <a:cs typeface="Arial" pitchFamily="34" charset="-120"/>
              </a:rPr>
              <a:t>Balanced</a:t>
            </a:r>
            <a:endParaRPr lang="en-US" sz="844" dirty="0"/>
          </a:p>
        </p:txBody>
      </p:sp>
      <p:sp>
        <p:nvSpPr>
          <p:cNvPr id="43" name="Text 36"/>
          <p:cNvSpPr/>
          <p:nvPr/>
        </p:nvSpPr>
        <p:spPr>
          <a:xfrm>
            <a:off x="7898783" y="3514725"/>
            <a:ext cx="1030905" cy="282178"/>
          </a:xfrm>
          <a:prstGeom prst="rect">
            <a:avLst/>
          </a:prstGeom>
          <a:noFill/>
          <a:ln/>
        </p:spPr>
        <p:txBody>
          <a:bodyPr wrap="none" lIns="68072" tIns="68072" rIns="68072" bIns="68072" rtlCol="0" anchor="ctr">
            <a:spAutoFit/>
          </a:bodyPr>
          <a:lstStyle/>
          <a:p>
            <a:pPr indent="0" marL="0">
              <a:buNone/>
            </a:pPr>
            <a:r>
              <a:rPr lang="en-US" sz="844" dirty="0">
                <a:solidFill>
                  <a:srgbClr val="333333"/>
                </a:solidFill>
                <a:latin typeface="Arial" pitchFamily="34" charset="0"/>
                <a:ea typeface="Arial" pitchFamily="34" charset="-122"/>
                <a:cs typeface="Arial" pitchFamily="34" charset="-120"/>
              </a:rPr>
              <a:t>Policy-influenced</a:t>
            </a:r>
            <a:endParaRPr lang="en-US" sz="844" dirty="0"/>
          </a:p>
        </p:txBody>
      </p:sp>
      <p:sp>
        <p:nvSpPr>
          <p:cNvPr id="44" name="Text 37"/>
          <p:cNvSpPr/>
          <p:nvPr/>
        </p:nvSpPr>
        <p:spPr>
          <a:xfrm>
            <a:off x="4743450" y="3796903"/>
            <a:ext cx="962760" cy="282178"/>
          </a:xfrm>
          <a:prstGeom prst="rect">
            <a:avLst/>
          </a:prstGeom>
          <a:noFill/>
          <a:ln/>
        </p:spPr>
        <p:txBody>
          <a:bodyPr wrap="none" lIns="68072" tIns="68072" rIns="68072" bIns="68072" rtlCol="0" anchor="ctr">
            <a:spAutoFit/>
          </a:bodyPr>
          <a:lstStyle/>
          <a:p>
            <a:pPr indent="0" marL="0">
              <a:buNone/>
            </a:pPr>
            <a:r>
              <a:rPr lang="en-US" sz="844" dirty="0">
                <a:solidFill>
                  <a:srgbClr val="333333"/>
                </a:solidFill>
                <a:latin typeface="Arial" pitchFamily="34" charset="0"/>
                <a:ea typeface="Arial" pitchFamily="34" charset="-122"/>
                <a:cs typeface="Arial" pitchFamily="34" charset="-120"/>
              </a:rPr>
              <a:t>Public Service</a:t>
            </a:r>
            <a:endParaRPr lang="en-US" sz="844" dirty="0"/>
          </a:p>
        </p:txBody>
      </p:sp>
      <p:sp>
        <p:nvSpPr>
          <p:cNvPr id="45" name="Text 38"/>
          <p:cNvSpPr/>
          <p:nvPr/>
        </p:nvSpPr>
        <p:spPr>
          <a:xfrm>
            <a:off x="5634772" y="3796903"/>
            <a:ext cx="1234613" cy="282178"/>
          </a:xfrm>
          <a:prstGeom prst="rect">
            <a:avLst/>
          </a:prstGeom>
          <a:noFill/>
          <a:ln/>
        </p:spPr>
        <p:txBody>
          <a:bodyPr wrap="none" lIns="68072" tIns="68072" rIns="68072" bIns="68072" rtlCol="0" anchor="ctr">
            <a:spAutoFit/>
          </a:bodyPr>
          <a:lstStyle/>
          <a:p>
            <a:pPr indent="0" marL="0">
              <a:buNone/>
            </a:pPr>
            <a:r>
              <a:rPr lang="en-US" sz="844" dirty="0">
                <a:solidFill>
                  <a:srgbClr val="333333"/>
                </a:solidFill>
                <a:latin typeface="Arial" pitchFamily="34" charset="0"/>
                <a:ea typeface="Arial" pitchFamily="34" charset="-122"/>
                <a:cs typeface="Arial" pitchFamily="34" charset="-120"/>
              </a:rPr>
              <a:t>Requires regulation</a:t>
            </a:r>
            <a:endParaRPr lang="en-US" sz="844" dirty="0"/>
          </a:p>
        </p:txBody>
      </p:sp>
      <p:sp>
        <p:nvSpPr>
          <p:cNvPr id="46" name="Text 39"/>
          <p:cNvSpPr/>
          <p:nvPr/>
        </p:nvSpPr>
        <p:spPr>
          <a:xfrm>
            <a:off x="6797948" y="3796903"/>
            <a:ext cx="1172273" cy="282178"/>
          </a:xfrm>
          <a:prstGeom prst="rect">
            <a:avLst/>
          </a:prstGeom>
          <a:noFill/>
          <a:ln/>
        </p:spPr>
        <p:txBody>
          <a:bodyPr wrap="none" lIns="68072" tIns="68072" rIns="68072" bIns="68072" rtlCol="0" anchor="ctr">
            <a:spAutoFit/>
          </a:bodyPr>
          <a:lstStyle/>
          <a:p>
            <a:pPr indent="0" marL="0">
              <a:buNone/>
            </a:pPr>
            <a:r>
              <a:rPr lang="en-US" sz="844" dirty="0">
                <a:solidFill>
                  <a:srgbClr val="333333"/>
                </a:solidFill>
                <a:latin typeface="Arial" pitchFamily="34" charset="0"/>
                <a:ea typeface="Arial" pitchFamily="34" charset="-122"/>
                <a:cs typeface="Arial" pitchFamily="34" charset="-120"/>
              </a:rPr>
              <a:t>Often maintained</a:t>
            </a:r>
            <a:endParaRPr lang="en-US" sz="844" dirty="0"/>
          </a:p>
        </p:txBody>
      </p:sp>
      <p:sp>
        <p:nvSpPr>
          <p:cNvPr id="47" name="Text 40"/>
          <p:cNvSpPr/>
          <p:nvPr/>
        </p:nvSpPr>
        <p:spPr>
          <a:xfrm>
            <a:off x="7898783" y="3796903"/>
            <a:ext cx="1030905" cy="282178"/>
          </a:xfrm>
          <a:prstGeom prst="rect">
            <a:avLst/>
          </a:prstGeom>
          <a:noFill/>
          <a:ln/>
        </p:spPr>
        <p:txBody>
          <a:bodyPr wrap="none" lIns="68072" tIns="68072" rIns="68072" bIns="68072" rtlCol="0" anchor="ctr">
            <a:spAutoFit/>
          </a:bodyPr>
          <a:lstStyle/>
          <a:p>
            <a:pPr indent="0" marL="0">
              <a:buNone/>
            </a:pPr>
            <a:r>
              <a:rPr lang="en-US" sz="844" dirty="0">
                <a:solidFill>
                  <a:srgbClr val="333333"/>
                </a:solidFill>
                <a:latin typeface="Arial" pitchFamily="34" charset="0"/>
                <a:ea typeface="Arial" pitchFamily="34" charset="-122"/>
                <a:cs typeface="Arial" pitchFamily="34" charset="-120"/>
              </a:rPr>
              <a:t>Prioritized</a:t>
            </a:r>
            <a:endParaRPr lang="en-US" sz="844" dirty="0"/>
          </a:p>
        </p:txBody>
      </p:sp>
      <p:sp>
        <p:nvSpPr>
          <p:cNvPr id="48" name="Text 41"/>
          <p:cNvSpPr/>
          <p:nvPr/>
        </p:nvSpPr>
        <p:spPr>
          <a:xfrm>
            <a:off x="4743450" y="4079081"/>
            <a:ext cx="962760" cy="282178"/>
          </a:xfrm>
          <a:prstGeom prst="rect">
            <a:avLst/>
          </a:prstGeom>
          <a:noFill/>
          <a:ln/>
        </p:spPr>
        <p:txBody>
          <a:bodyPr wrap="none" lIns="68072" tIns="68072" rIns="68072" bIns="68072" rtlCol="0" anchor="ctr">
            <a:spAutoFit/>
          </a:bodyPr>
          <a:lstStyle/>
          <a:p>
            <a:pPr indent="0" marL="0">
              <a:buNone/>
            </a:pPr>
            <a:r>
              <a:rPr lang="en-US" sz="844" dirty="0">
                <a:solidFill>
                  <a:srgbClr val="333333"/>
                </a:solidFill>
                <a:latin typeface="Arial" pitchFamily="34" charset="0"/>
                <a:ea typeface="Arial" pitchFamily="34" charset="-122"/>
                <a:cs typeface="Arial" pitchFamily="34" charset="-120"/>
              </a:rPr>
              <a:t>Political Control</a:t>
            </a:r>
            <a:endParaRPr lang="en-US" sz="844" dirty="0"/>
          </a:p>
        </p:txBody>
      </p:sp>
      <p:sp>
        <p:nvSpPr>
          <p:cNvPr id="49" name="Text 42"/>
          <p:cNvSpPr/>
          <p:nvPr/>
        </p:nvSpPr>
        <p:spPr>
          <a:xfrm>
            <a:off x="5634772" y="4079081"/>
            <a:ext cx="1234613" cy="282178"/>
          </a:xfrm>
          <a:prstGeom prst="rect">
            <a:avLst/>
          </a:prstGeom>
          <a:noFill/>
          <a:ln/>
        </p:spPr>
        <p:txBody>
          <a:bodyPr wrap="none" lIns="68072" tIns="68072" rIns="68072" bIns="68072" rtlCol="0" anchor="ctr">
            <a:spAutoFit/>
          </a:bodyPr>
          <a:lstStyle/>
          <a:p>
            <a:pPr indent="0" marL="0">
              <a:buNone/>
            </a:pPr>
            <a:r>
              <a:rPr lang="en-US" sz="844" dirty="0">
                <a:solidFill>
                  <a:srgbClr val="333333"/>
                </a:solidFill>
                <a:latin typeface="Arial" pitchFamily="34" charset="0"/>
                <a:ea typeface="Arial" pitchFamily="34" charset="-122"/>
                <a:cs typeface="Arial" pitchFamily="34" charset="-120"/>
              </a:rPr>
              <a:t>Minimal</a:t>
            </a:r>
            <a:endParaRPr lang="en-US" sz="844" dirty="0"/>
          </a:p>
        </p:txBody>
      </p:sp>
      <p:sp>
        <p:nvSpPr>
          <p:cNvPr id="50" name="Text 43"/>
          <p:cNvSpPr/>
          <p:nvPr/>
        </p:nvSpPr>
        <p:spPr>
          <a:xfrm>
            <a:off x="6797948" y="4079081"/>
            <a:ext cx="1172273" cy="282178"/>
          </a:xfrm>
          <a:prstGeom prst="rect">
            <a:avLst/>
          </a:prstGeom>
          <a:noFill/>
          <a:ln/>
        </p:spPr>
        <p:txBody>
          <a:bodyPr wrap="none" lIns="68072" tIns="68072" rIns="68072" bIns="68072" rtlCol="0" anchor="ctr">
            <a:spAutoFit/>
          </a:bodyPr>
          <a:lstStyle/>
          <a:p>
            <a:pPr indent="0" marL="0">
              <a:buNone/>
            </a:pPr>
            <a:r>
              <a:rPr lang="en-US" sz="844" dirty="0">
                <a:solidFill>
                  <a:srgbClr val="333333"/>
                </a:solidFill>
                <a:latin typeface="Arial" pitchFamily="34" charset="0"/>
                <a:ea typeface="Arial" pitchFamily="34" charset="-122"/>
                <a:cs typeface="Arial" pitchFamily="34" charset="-120"/>
              </a:rPr>
              <a:t>Partial</a:t>
            </a:r>
            <a:endParaRPr lang="en-US" sz="844" dirty="0"/>
          </a:p>
        </p:txBody>
      </p:sp>
      <p:sp>
        <p:nvSpPr>
          <p:cNvPr id="51" name="Text 44"/>
          <p:cNvSpPr/>
          <p:nvPr/>
        </p:nvSpPr>
        <p:spPr>
          <a:xfrm>
            <a:off x="7898783" y="4079081"/>
            <a:ext cx="1030905" cy="282178"/>
          </a:xfrm>
          <a:prstGeom prst="rect">
            <a:avLst/>
          </a:prstGeom>
          <a:noFill/>
          <a:ln/>
        </p:spPr>
        <p:txBody>
          <a:bodyPr wrap="none" lIns="68072" tIns="68072" rIns="68072" bIns="68072" rtlCol="0" anchor="ctr">
            <a:spAutoFit/>
          </a:bodyPr>
          <a:lstStyle/>
          <a:p>
            <a:pPr indent="0" marL="0">
              <a:buNone/>
            </a:pPr>
            <a:r>
              <a:rPr lang="en-US" sz="844" dirty="0">
                <a:solidFill>
                  <a:srgbClr val="333333"/>
                </a:solidFill>
                <a:latin typeface="Arial" pitchFamily="34" charset="0"/>
                <a:ea typeface="Arial" pitchFamily="34" charset="-122"/>
                <a:cs typeface="Arial" pitchFamily="34" charset="-120"/>
              </a:rPr>
              <a:t>Significant</a:t>
            </a:r>
            <a:endParaRPr lang="en-US" sz="844" dirty="0"/>
          </a:p>
        </p:txBody>
      </p:sp>
      <p:sp>
        <p:nvSpPr>
          <p:cNvPr id="52" name="Text 45"/>
          <p:cNvSpPr/>
          <p:nvPr/>
        </p:nvSpPr>
        <p:spPr>
          <a:xfrm>
            <a:off x="4743450" y="4361259"/>
            <a:ext cx="962760" cy="278606"/>
          </a:xfrm>
          <a:prstGeom prst="rect">
            <a:avLst/>
          </a:prstGeom>
          <a:noFill/>
          <a:ln/>
        </p:spPr>
        <p:txBody>
          <a:bodyPr wrap="none" lIns="68072" tIns="68072" rIns="68072" bIns="68072" rtlCol="0" anchor="ctr">
            <a:spAutoFit/>
          </a:bodyPr>
          <a:lstStyle/>
          <a:p>
            <a:pPr indent="0" marL="0">
              <a:buNone/>
            </a:pPr>
            <a:r>
              <a:rPr lang="en-US" sz="844" dirty="0">
                <a:solidFill>
                  <a:srgbClr val="333333"/>
                </a:solidFill>
                <a:latin typeface="Arial" pitchFamily="34" charset="0"/>
                <a:ea typeface="Arial" pitchFamily="34" charset="-122"/>
                <a:cs typeface="Arial" pitchFamily="34" charset="-120"/>
              </a:rPr>
              <a:t>Implementation</a:t>
            </a:r>
            <a:endParaRPr lang="en-US" sz="844" dirty="0"/>
          </a:p>
        </p:txBody>
      </p:sp>
      <p:sp>
        <p:nvSpPr>
          <p:cNvPr id="53" name="Text 46"/>
          <p:cNvSpPr/>
          <p:nvPr/>
        </p:nvSpPr>
        <p:spPr>
          <a:xfrm>
            <a:off x="5634772" y="4361259"/>
            <a:ext cx="1234613" cy="278606"/>
          </a:xfrm>
          <a:prstGeom prst="rect">
            <a:avLst/>
          </a:prstGeom>
          <a:noFill/>
          <a:ln/>
        </p:spPr>
        <p:txBody>
          <a:bodyPr wrap="none" lIns="68072" tIns="68072" rIns="68072" bIns="68072" rtlCol="0" anchor="ctr">
            <a:spAutoFit/>
          </a:bodyPr>
          <a:lstStyle/>
          <a:p>
            <a:pPr indent="0" marL="0">
              <a:buNone/>
            </a:pPr>
            <a:r>
              <a:rPr lang="en-US" sz="844" dirty="0">
                <a:solidFill>
                  <a:srgbClr val="333333"/>
                </a:solidFill>
                <a:latin typeface="Arial" pitchFamily="34" charset="0"/>
                <a:ea typeface="Arial" pitchFamily="34" charset="-122"/>
                <a:cs typeface="Arial" pitchFamily="34" charset="-120"/>
              </a:rPr>
              <a:t>Complex, irreversible</a:t>
            </a:r>
            <a:endParaRPr lang="en-US" sz="844" dirty="0"/>
          </a:p>
        </p:txBody>
      </p:sp>
      <p:sp>
        <p:nvSpPr>
          <p:cNvPr id="54" name="Text 47"/>
          <p:cNvSpPr/>
          <p:nvPr/>
        </p:nvSpPr>
        <p:spPr>
          <a:xfrm>
            <a:off x="6797948" y="4361259"/>
            <a:ext cx="1172273" cy="278606"/>
          </a:xfrm>
          <a:prstGeom prst="rect">
            <a:avLst/>
          </a:prstGeom>
          <a:noFill/>
          <a:ln/>
        </p:spPr>
        <p:txBody>
          <a:bodyPr wrap="none" lIns="68072" tIns="68072" rIns="68072" bIns="68072" rtlCol="0" anchor="ctr">
            <a:spAutoFit/>
          </a:bodyPr>
          <a:lstStyle/>
          <a:p>
            <a:pPr indent="0" marL="0">
              <a:buNone/>
            </a:pPr>
            <a:r>
              <a:rPr lang="en-US" sz="844" dirty="0">
                <a:solidFill>
                  <a:srgbClr val="333333"/>
                </a:solidFill>
                <a:latin typeface="Arial" pitchFamily="34" charset="0"/>
                <a:ea typeface="Arial" pitchFamily="34" charset="-122"/>
                <a:cs typeface="Arial" pitchFamily="34" charset="-120"/>
              </a:rPr>
              <a:t>Flexible, gradual</a:t>
            </a:r>
            <a:endParaRPr lang="en-US" sz="844" dirty="0"/>
          </a:p>
        </p:txBody>
      </p:sp>
      <p:sp>
        <p:nvSpPr>
          <p:cNvPr id="55" name="Text 48"/>
          <p:cNvSpPr/>
          <p:nvPr/>
        </p:nvSpPr>
        <p:spPr>
          <a:xfrm>
            <a:off x="7898783" y="4361259"/>
            <a:ext cx="1030905" cy="278606"/>
          </a:xfrm>
          <a:prstGeom prst="rect">
            <a:avLst/>
          </a:prstGeom>
          <a:noFill/>
          <a:ln/>
        </p:spPr>
        <p:txBody>
          <a:bodyPr wrap="none" lIns="68072" tIns="68072" rIns="68072" bIns="68072" rtlCol="0" anchor="ctr">
            <a:spAutoFit/>
          </a:bodyPr>
          <a:lstStyle/>
          <a:p>
            <a:pPr indent="0" marL="0">
              <a:buNone/>
            </a:pPr>
            <a:r>
              <a:rPr lang="en-US" sz="844" dirty="0">
                <a:solidFill>
                  <a:srgbClr val="333333"/>
                </a:solidFill>
                <a:latin typeface="Arial" pitchFamily="34" charset="0"/>
                <a:ea typeface="Arial" pitchFamily="34" charset="-122"/>
                <a:cs typeface="Arial" pitchFamily="34" charset="-120"/>
              </a:rPr>
              <a:t>Easier politically</a:t>
            </a:r>
            <a:endParaRPr lang="en-US" sz="844" dirty="0"/>
          </a:p>
        </p:txBody>
      </p:sp>
      <p:sp>
        <p:nvSpPr>
          <p:cNvPr id="56" name="Text 49"/>
          <p:cNvSpPr/>
          <p:nvPr/>
        </p:nvSpPr>
        <p:spPr>
          <a:xfrm>
            <a:off x="4743450" y="4639866"/>
            <a:ext cx="4186238" cy="257175"/>
          </a:xfrm>
          <a:prstGeom prst="rect">
            <a:avLst/>
          </a:prstGeom>
          <a:noFill/>
          <a:ln/>
        </p:spPr>
        <p:txBody>
          <a:bodyPr wrap="square" lIns="0" tIns="0" rIns="0" bIns="0" rtlCol="0" anchor="ctr">
            <a:spAutoFit/>
          </a:bodyPr>
          <a:lstStyle/>
          <a:p>
            <a:pPr indent="0" marL="0">
              <a:buNone/>
            </a:pPr>
            <a:r>
              <a:rPr lang="en-US" sz="1350" b="1" dirty="0">
                <a:solidFill>
                  <a:srgbClr val="4A90A4"/>
                </a:solidFill>
                <a:latin typeface="Arial" pitchFamily="34" charset="0"/>
                <a:ea typeface="Arial" pitchFamily="34" charset="-122"/>
                <a:cs typeface="Arial" pitchFamily="34" charset="-120"/>
              </a:rPr>
              <a:t>Key Success Factors</a:t>
            </a:r>
            <a:endParaRPr lang="en-US" sz="1350" dirty="0"/>
          </a:p>
        </p:txBody>
      </p:sp>
      <p:sp>
        <p:nvSpPr>
          <p:cNvPr id="57" name="Text 50"/>
          <p:cNvSpPr/>
          <p:nvPr/>
        </p:nvSpPr>
        <p:spPr>
          <a:xfrm>
            <a:off x="4743450" y="4964906"/>
            <a:ext cx="1393227" cy="142875"/>
          </a:xfrm>
          <a:prstGeom prst="rect">
            <a:avLst/>
          </a:prstGeom>
          <a:noFill/>
          <a:ln/>
        </p:spPr>
        <p:txBody>
          <a:bodyPr wrap="square" lIns="0" tIns="0" rIns="0" bIns="0" rtlCol="0" anchor="ctr">
            <a:spAutoFit/>
          </a:bodyPr>
          <a:lstStyle/>
          <a:p>
            <a:pPr algn="l" indent="0" marL="0">
              <a:buNone/>
            </a:pPr>
            <a:r>
              <a:rPr lang="en-US" sz="1013" b="1" dirty="0">
                <a:solidFill>
                  <a:srgbClr val="333333"/>
                </a:solidFill>
                <a:latin typeface="Arial" pitchFamily="34" charset="0"/>
                <a:ea typeface="Arial" pitchFamily="34" charset="-122"/>
                <a:cs typeface="Arial" pitchFamily="34" charset="-120"/>
              </a:rPr>
              <a:t>Institutional capacity:</a:t>
            </a:r>
            <a:endParaRPr lang="en-US" sz="1013" dirty="0"/>
          </a:p>
        </p:txBody>
      </p:sp>
      <p:sp>
        <p:nvSpPr>
          <p:cNvPr id="58" name="Text 51"/>
          <p:cNvSpPr/>
          <p:nvPr/>
        </p:nvSpPr>
        <p:spPr>
          <a:xfrm>
            <a:off x="6065239" y="4964906"/>
            <a:ext cx="2387212" cy="142875"/>
          </a:xfrm>
          <a:prstGeom prst="rect">
            <a:avLst/>
          </a:prstGeom>
          <a:noFill/>
          <a:ln/>
        </p:spPr>
        <p:txBody>
          <a:bodyPr wrap="square" lIns="0" tIns="0" rIns="0" bIns="0" rtlCol="0" anchor="ctr">
            <a:spAutoFit/>
          </a:bodyPr>
          <a:lstStyle/>
          <a:p>
            <a:pPr algn="l" indent="0" marL="0">
              <a:buNone/>
            </a:pPr>
            <a:r>
              <a:rPr lang="en-US" sz="1013" dirty="0">
                <a:solidFill>
                  <a:srgbClr val="333333"/>
                </a:solidFill>
                <a:latin typeface="Arial" pitchFamily="34" charset="0"/>
                <a:ea typeface="Arial" pitchFamily="34" charset="-122"/>
                <a:cs typeface="Arial" pitchFamily="34" charset="-120"/>
              </a:rPr>
              <a:t>Regulatory frameworks and governance</a:t>
            </a:r>
            <a:endParaRPr lang="en-US" sz="1013" dirty="0"/>
          </a:p>
        </p:txBody>
      </p:sp>
      <p:sp>
        <p:nvSpPr>
          <p:cNvPr id="59" name="Text 52"/>
          <p:cNvSpPr/>
          <p:nvPr/>
        </p:nvSpPr>
        <p:spPr>
          <a:xfrm>
            <a:off x="4743450" y="5174921"/>
            <a:ext cx="843046" cy="142875"/>
          </a:xfrm>
          <a:prstGeom prst="rect">
            <a:avLst/>
          </a:prstGeom>
          <a:noFill/>
          <a:ln/>
        </p:spPr>
        <p:txBody>
          <a:bodyPr wrap="none" lIns="0" tIns="0" rIns="0" bIns="0" rtlCol="0" anchor="ctr">
            <a:spAutoFit/>
          </a:bodyPr>
          <a:lstStyle/>
          <a:p>
            <a:pPr algn="l" indent="0" marL="0">
              <a:buNone/>
            </a:pPr>
            <a:r>
              <a:rPr lang="en-US" sz="1013" b="1" dirty="0">
                <a:solidFill>
                  <a:srgbClr val="333333"/>
                </a:solidFill>
                <a:latin typeface="Arial" pitchFamily="34" charset="0"/>
                <a:ea typeface="Arial" pitchFamily="34" charset="-122"/>
                <a:cs typeface="Arial" pitchFamily="34" charset="-120"/>
              </a:rPr>
              <a:t>Sequencing:</a:t>
            </a:r>
            <a:endParaRPr lang="en-US" sz="1013" dirty="0"/>
          </a:p>
        </p:txBody>
      </p:sp>
      <p:sp>
        <p:nvSpPr>
          <p:cNvPr id="60" name="Text 53"/>
          <p:cNvSpPr/>
          <p:nvPr/>
        </p:nvSpPr>
        <p:spPr>
          <a:xfrm>
            <a:off x="5515059" y="5174921"/>
            <a:ext cx="2137070" cy="142875"/>
          </a:xfrm>
          <a:prstGeom prst="rect">
            <a:avLst/>
          </a:prstGeom>
          <a:noFill/>
          <a:ln/>
        </p:spPr>
        <p:txBody>
          <a:bodyPr wrap="square" lIns="0" tIns="0" rIns="0" bIns="0" rtlCol="0" anchor="ctr">
            <a:spAutoFit/>
          </a:bodyPr>
          <a:lstStyle/>
          <a:p>
            <a:pPr algn="l" indent="0" marL="0">
              <a:buNone/>
            </a:pPr>
            <a:r>
              <a:rPr lang="en-US" sz="1013" dirty="0">
                <a:solidFill>
                  <a:srgbClr val="333333"/>
                </a:solidFill>
                <a:latin typeface="Arial" pitchFamily="34" charset="0"/>
                <a:ea typeface="Arial" pitchFamily="34" charset="-122"/>
                <a:cs typeface="Arial" pitchFamily="34" charset="-120"/>
              </a:rPr>
              <a:t>Reforms before ownership changes</a:t>
            </a:r>
            <a:endParaRPr lang="en-US" sz="1013" dirty="0"/>
          </a:p>
        </p:txBody>
      </p:sp>
      <p:sp>
        <p:nvSpPr>
          <p:cNvPr id="61" name="Text 54"/>
          <p:cNvSpPr/>
          <p:nvPr/>
        </p:nvSpPr>
        <p:spPr>
          <a:xfrm>
            <a:off x="4743450" y="5384936"/>
            <a:ext cx="864254" cy="142875"/>
          </a:xfrm>
          <a:prstGeom prst="rect">
            <a:avLst/>
          </a:prstGeom>
          <a:noFill/>
          <a:ln/>
        </p:spPr>
        <p:txBody>
          <a:bodyPr wrap="none" lIns="0" tIns="0" rIns="0" bIns="0" rtlCol="0" anchor="ctr">
            <a:spAutoFit/>
          </a:bodyPr>
          <a:lstStyle/>
          <a:p>
            <a:pPr algn="l" indent="0" marL="0">
              <a:buNone/>
            </a:pPr>
            <a:r>
              <a:rPr lang="en-US" sz="1013" b="1" dirty="0">
                <a:solidFill>
                  <a:srgbClr val="333333"/>
                </a:solidFill>
                <a:latin typeface="Arial" pitchFamily="34" charset="0"/>
                <a:ea typeface="Arial" pitchFamily="34" charset="-122"/>
                <a:cs typeface="Arial" pitchFamily="34" charset="-120"/>
              </a:rPr>
              <a:t>Competition:</a:t>
            </a:r>
            <a:endParaRPr lang="en-US" sz="1013" dirty="0"/>
          </a:p>
        </p:txBody>
      </p:sp>
      <p:sp>
        <p:nvSpPr>
          <p:cNvPr id="62" name="Text 55"/>
          <p:cNvSpPr/>
          <p:nvPr/>
        </p:nvSpPr>
        <p:spPr>
          <a:xfrm>
            <a:off x="5536267" y="5384936"/>
            <a:ext cx="2844357" cy="142875"/>
          </a:xfrm>
          <a:prstGeom prst="rect">
            <a:avLst/>
          </a:prstGeom>
          <a:noFill/>
          <a:ln/>
        </p:spPr>
        <p:txBody>
          <a:bodyPr wrap="square" lIns="0" tIns="0" rIns="0" bIns="0" rtlCol="0" anchor="ctr">
            <a:spAutoFit/>
          </a:bodyPr>
          <a:lstStyle/>
          <a:p>
            <a:pPr algn="l" indent="0" marL="0">
              <a:buNone/>
            </a:pPr>
            <a:r>
              <a:rPr lang="en-US" sz="1013" dirty="0">
                <a:solidFill>
                  <a:srgbClr val="333333"/>
                </a:solidFill>
                <a:latin typeface="Arial" pitchFamily="34" charset="0"/>
                <a:ea typeface="Arial" pitchFamily="34" charset="-122"/>
                <a:cs typeface="Arial" pitchFamily="34" charset="-120"/>
              </a:rPr>
              <a:t>Market structure more important than ownership</a:t>
            </a:r>
            <a:endParaRPr lang="en-US" sz="1013" dirty="0"/>
          </a:p>
        </p:txBody>
      </p:sp>
      <p:sp>
        <p:nvSpPr>
          <p:cNvPr id="63" name="Text 56"/>
          <p:cNvSpPr/>
          <p:nvPr/>
        </p:nvSpPr>
        <p:spPr>
          <a:xfrm>
            <a:off x="4743450" y="5594952"/>
            <a:ext cx="950537" cy="142875"/>
          </a:xfrm>
          <a:prstGeom prst="rect">
            <a:avLst/>
          </a:prstGeom>
          <a:noFill/>
          <a:ln/>
        </p:spPr>
        <p:txBody>
          <a:bodyPr wrap="none" lIns="0" tIns="0" rIns="0" bIns="0" rtlCol="0" anchor="ctr">
            <a:spAutoFit/>
          </a:bodyPr>
          <a:lstStyle/>
          <a:p>
            <a:pPr algn="l" indent="0" marL="0">
              <a:buNone/>
            </a:pPr>
            <a:r>
              <a:rPr lang="en-US" sz="1013" b="1" dirty="0">
                <a:solidFill>
                  <a:srgbClr val="333333"/>
                </a:solidFill>
                <a:latin typeface="Arial" pitchFamily="34" charset="0"/>
                <a:ea typeface="Arial" pitchFamily="34" charset="-122"/>
                <a:cs typeface="Arial" pitchFamily="34" charset="-120"/>
              </a:rPr>
              <a:t>Transparency:</a:t>
            </a:r>
            <a:endParaRPr lang="en-US" sz="1013" dirty="0"/>
          </a:p>
        </p:txBody>
      </p:sp>
      <p:sp>
        <p:nvSpPr>
          <p:cNvPr id="64" name="Text 57"/>
          <p:cNvSpPr/>
          <p:nvPr/>
        </p:nvSpPr>
        <p:spPr>
          <a:xfrm>
            <a:off x="5622550" y="5594952"/>
            <a:ext cx="2665930" cy="142875"/>
          </a:xfrm>
          <a:prstGeom prst="rect">
            <a:avLst/>
          </a:prstGeom>
          <a:noFill/>
          <a:ln/>
        </p:spPr>
        <p:txBody>
          <a:bodyPr wrap="square" lIns="0" tIns="0" rIns="0" bIns="0" rtlCol="0" anchor="ctr">
            <a:spAutoFit/>
          </a:bodyPr>
          <a:lstStyle/>
          <a:p>
            <a:pPr algn="l" indent="0" marL="0">
              <a:buNone/>
            </a:pPr>
            <a:r>
              <a:rPr lang="en-US" sz="1013" dirty="0">
                <a:solidFill>
                  <a:srgbClr val="333333"/>
                </a:solidFill>
                <a:latin typeface="Arial" pitchFamily="34" charset="0"/>
                <a:ea typeface="Arial" pitchFamily="34" charset="-122"/>
                <a:cs typeface="Arial" pitchFamily="34" charset="-120"/>
              </a:rPr>
              <a:t>Clear objectives and performance monitoring</a:t>
            </a:r>
            <a:endParaRPr lang="en-US" sz="1013"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9144000" cy="6973639"/>
          </a:xfrm>
          <a:prstGeom prst="rect">
            <a:avLst/>
          </a:prstGeom>
        </p:spPr>
      </p:pic>
      <p:sp>
        <p:nvSpPr>
          <p:cNvPr id="3" name="Text 0"/>
          <p:cNvSpPr/>
          <p:nvPr/>
        </p:nvSpPr>
        <p:spPr>
          <a:xfrm>
            <a:off x="285750" y="285750"/>
            <a:ext cx="8643938" cy="385763"/>
          </a:xfrm>
          <a:prstGeom prst="rect">
            <a:avLst/>
          </a:prstGeom>
          <a:noFill/>
          <a:ln/>
        </p:spPr>
        <p:txBody>
          <a:bodyPr wrap="square" lIns="0" tIns="0" rIns="0" bIns="0" rtlCol="0" anchor="ctr">
            <a:spAutoFit/>
          </a:bodyPr>
          <a:lstStyle/>
          <a:p>
            <a:pPr indent="0" marL="0">
              <a:buNone/>
            </a:pPr>
            <a:r>
              <a:rPr lang="en-US" sz="2025" b="1" dirty="0">
                <a:solidFill>
                  <a:srgbClr val="2E5984"/>
                </a:solidFill>
                <a:latin typeface="Arial" pitchFamily="34" charset="0"/>
                <a:ea typeface="Arial" pitchFamily="34" charset="-122"/>
                <a:cs typeface="Arial" pitchFamily="34" charset="-120"/>
              </a:rPr>
              <a:t>SOE Crisis Response and Bailouts</a:t>
            </a:r>
            <a:endParaRPr lang="en-US" sz="2025" dirty="0"/>
          </a:p>
        </p:txBody>
      </p:sp>
      <p:sp>
        <p:nvSpPr>
          <p:cNvPr id="4" name="Text 1"/>
          <p:cNvSpPr/>
          <p:nvPr/>
        </p:nvSpPr>
        <p:spPr>
          <a:xfrm>
            <a:off x="285750" y="850106"/>
            <a:ext cx="4186238" cy="257175"/>
          </a:xfrm>
          <a:prstGeom prst="rect">
            <a:avLst/>
          </a:prstGeom>
          <a:noFill/>
          <a:ln/>
        </p:spPr>
        <p:txBody>
          <a:bodyPr wrap="square" lIns="0" tIns="0" rIns="0" bIns="0" rtlCol="0" anchor="ctr">
            <a:spAutoFit/>
          </a:bodyPr>
          <a:lstStyle/>
          <a:p>
            <a:pPr indent="0" marL="0">
              <a:buNone/>
            </a:pPr>
            <a:r>
              <a:rPr lang="en-US" sz="1350" b="1" dirty="0">
                <a:solidFill>
                  <a:srgbClr val="4A90A4"/>
                </a:solidFill>
                <a:latin typeface="Arial" pitchFamily="34" charset="0"/>
                <a:ea typeface="Arial" pitchFamily="34" charset="-122"/>
                <a:cs typeface="Arial" pitchFamily="34" charset="-120"/>
              </a:rPr>
              <a:t>Financial Crisis Interventions</a:t>
            </a:r>
            <a:endParaRPr lang="en-US" sz="1350" dirty="0"/>
          </a:p>
        </p:txBody>
      </p:sp>
      <p:sp>
        <p:nvSpPr>
          <p:cNvPr id="5" name="Shape 2"/>
          <p:cNvSpPr/>
          <p:nvPr/>
        </p:nvSpPr>
        <p:spPr>
          <a:xfrm>
            <a:off x="285750" y="1164431"/>
            <a:ext cx="4114800" cy="1485900"/>
          </a:xfrm>
          <a:prstGeom prst="rect">
            <a:avLst/>
          </a:prstGeom>
          <a:solidFill>
            <a:srgbClr val="FFFFFF"/>
          </a:solidFill>
          <a:ln/>
        </p:spPr>
      </p:sp>
      <p:sp>
        <p:nvSpPr>
          <p:cNvPr id="6" name="Shape 3"/>
          <p:cNvSpPr/>
          <p:nvPr/>
        </p:nvSpPr>
        <p:spPr>
          <a:xfrm>
            <a:off x="392906" y="1271588"/>
            <a:ext cx="285750" cy="285750"/>
          </a:xfrm>
          <a:prstGeom prst="rect">
            <a:avLst/>
          </a:prstGeom>
          <a:solidFill>
            <a:srgbClr val="2E5984"/>
          </a:solidFill>
          <a:ln/>
        </p:spPr>
      </p:sp>
      <p:pic>
        <p:nvPicPr>
          <p:cNvPr id="7" name="Image 1" descr="preencoded.png">    </p:cNvPr>
          <p:cNvPicPr>
            <a:picLocks noChangeAspect="1"/>
          </p:cNvPicPr>
          <p:nvPr/>
        </p:nvPicPr>
        <p:blipFill>
          <a:blip r:embed="rId2"/>
          <a:stretch>
            <a:fillRect/>
          </a:stretch>
        </p:blipFill>
        <p:spPr>
          <a:xfrm>
            <a:off x="464344" y="1410891"/>
            <a:ext cx="142875" cy="7144"/>
          </a:xfrm>
          <a:prstGeom prst="rect">
            <a:avLst/>
          </a:prstGeom>
        </p:spPr>
      </p:pic>
      <p:sp>
        <p:nvSpPr>
          <p:cNvPr id="8" name="Text 4"/>
          <p:cNvSpPr/>
          <p:nvPr/>
        </p:nvSpPr>
        <p:spPr>
          <a:xfrm>
            <a:off x="785813" y="1307306"/>
            <a:ext cx="2215204" cy="214313"/>
          </a:xfrm>
          <a:prstGeom prst="rect">
            <a:avLst/>
          </a:prstGeom>
          <a:noFill/>
          <a:ln/>
        </p:spPr>
        <p:txBody>
          <a:bodyPr wrap="square" lIns="0" tIns="0" rIns="0" bIns="0" rtlCol="0" anchor="ctr">
            <a:spAutoFit/>
          </a:bodyPr>
          <a:lstStyle/>
          <a:p>
            <a:pPr indent="0" marL="0">
              <a:buNone/>
            </a:pPr>
            <a:r>
              <a:rPr lang="en-US" sz="1125" b="1" dirty="0">
                <a:solidFill>
                  <a:srgbClr val="2E5984"/>
                </a:solidFill>
                <a:latin typeface="Arial" pitchFamily="34" charset="0"/>
                <a:ea typeface="Arial" pitchFamily="34" charset="-122"/>
                <a:cs typeface="Arial" pitchFamily="34" charset="-120"/>
              </a:rPr>
              <a:t>Bank Nationalizations (2008-09)</a:t>
            </a:r>
            <a:endParaRPr lang="en-US" sz="1125" dirty="0"/>
          </a:p>
        </p:txBody>
      </p:sp>
      <p:sp>
        <p:nvSpPr>
          <p:cNvPr id="9" name="Text 5"/>
          <p:cNvSpPr/>
          <p:nvPr/>
        </p:nvSpPr>
        <p:spPr>
          <a:xfrm>
            <a:off x="392906" y="1650206"/>
            <a:ext cx="3750022" cy="471488"/>
          </a:xfrm>
          <a:prstGeom prst="rect">
            <a:avLst/>
          </a:prstGeom>
          <a:noFill/>
          <a:ln/>
        </p:spPr>
        <p:txBody>
          <a:bodyPr wrap="square" lIns="0" tIns="0" rIns="0" bIns="0" rtlCol="0" anchor="ctr">
            <a:spAutoFit/>
          </a:bodyPr>
          <a:lstStyle/>
          <a:p>
            <a:pPr indent="0" marL="0">
              <a:buNone/>
            </a:pPr>
            <a:r>
              <a:rPr lang="en-US" sz="900" dirty="0">
                <a:solidFill>
                  <a:srgbClr val="333333"/>
                </a:solidFill>
                <a:latin typeface="Arial" pitchFamily="34" charset="0"/>
                <a:ea typeface="Arial" pitchFamily="34" charset="-122"/>
                <a:cs typeface="Arial" pitchFamily="34" charset="-120"/>
              </a:rPr>
              <a:t>Governments in the US, UK, and Europe took ownership stakes in failing banks during the global financial crisis to prevent systemic collapse and protect depositors.</a:t>
            </a:r>
            <a:endParaRPr lang="en-US" sz="900" dirty="0"/>
          </a:p>
        </p:txBody>
      </p:sp>
      <p:sp>
        <p:nvSpPr>
          <p:cNvPr id="10" name="Text 6"/>
          <p:cNvSpPr/>
          <p:nvPr/>
        </p:nvSpPr>
        <p:spPr>
          <a:xfrm>
            <a:off x="392906" y="2200275"/>
            <a:ext cx="3971925" cy="342900"/>
          </a:xfrm>
          <a:prstGeom prst="rect">
            <a:avLst/>
          </a:prstGeom>
          <a:noFill/>
          <a:ln/>
        </p:spPr>
        <p:txBody>
          <a:bodyPr wrap="square" lIns="0" tIns="0" rIns="0" bIns="0" rtlCol="0" anchor="ctr">
            <a:spAutoFit/>
          </a:bodyPr>
          <a:lstStyle/>
          <a:p>
            <a:pPr indent="0" marL="0">
              <a:buNone/>
            </a:pPr>
            <a:r>
              <a:rPr lang="en-US" sz="900" b="1" dirty="0">
                <a:solidFill>
                  <a:srgbClr val="4A90A4"/>
                </a:solidFill>
                <a:latin typeface="Arial" pitchFamily="34" charset="0"/>
                <a:ea typeface="Arial" pitchFamily="34" charset="-122"/>
                <a:cs typeface="Arial" pitchFamily="34" charset="-120"/>
              </a:rPr>
              <a:t>Outcome: Most banks returned to private ownership after stabilization, with governments often recovering investments.</a:t>
            </a:r>
            <a:endParaRPr lang="en-US" sz="900" dirty="0"/>
          </a:p>
        </p:txBody>
      </p:sp>
      <p:sp>
        <p:nvSpPr>
          <p:cNvPr id="11" name="Text 7"/>
          <p:cNvSpPr/>
          <p:nvPr/>
        </p:nvSpPr>
        <p:spPr>
          <a:xfrm>
            <a:off x="285750" y="2757488"/>
            <a:ext cx="4186238" cy="257175"/>
          </a:xfrm>
          <a:prstGeom prst="rect">
            <a:avLst/>
          </a:prstGeom>
          <a:noFill/>
          <a:ln/>
        </p:spPr>
        <p:txBody>
          <a:bodyPr wrap="square" lIns="0" tIns="0" rIns="0" bIns="0" rtlCol="0" anchor="ctr">
            <a:spAutoFit/>
          </a:bodyPr>
          <a:lstStyle/>
          <a:p>
            <a:pPr indent="0" marL="0">
              <a:buNone/>
            </a:pPr>
            <a:r>
              <a:rPr lang="en-US" sz="1350" b="1" dirty="0">
                <a:solidFill>
                  <a:srgbClr val="4A90A4"/>
                </a:solidFill>
                <a:latin typeface="Arial" pitchFamily="34" charset="0"/>
                <a:ea typeface="Arial" pitchFamily="34" charset="-122"/>
                <a:cs typeface="Arial" pitchFamily="34" charset="-120"/>
              </a:rPr>
              <a:t>Automotive Industry Bailouts</a:t>
            </a:r>
            <a:endParaRPr lang="en-US" sz="1350" dirty="0"/>
          </a:p>
        </p:txBody>
      </p:sp>
      <p:sp>
        <p:nvSpPr>
          <p:cNvPr id="12" name="Shape 8"/>
          <p:cNvSpPr/>
          <p:nvPr/>
        </p:nvSpPr>
        <p:spPr>
          <a:xfrm>
            <a:off x="285750" y="3071813"/>
            <a:ext cx="4114800" cy="1485900"/>
          </a:xfrm>
          <a:prstGeom prst="rect">
            <a:avLst/>
          </a:prstGeom>
          <a:solidFill>
            <a:srgbClr val="FFFFFF"/>
          </a:solidFill>
          <a:ln/>
        </p:spPr>
      </p:sp>
      <p:sp>
        <p:nvSpPr>
          <p:cNvPr id="13" name="Shape 9"/>
          <p:cNvSpPr/>
          <p:nvPr/>
        </p:nvSpPr>
        <p:spPr>
          <a:xfrm>
            <a:off x="392906" y="3178969"/>
            <a:ext cx="285750" cy="285750"/>
          </a:xfrm>
          <a:prstGeom prst="rect">
            <a:avLst/>
          </a:prstGeom>
          <a:solidFill>
            <a:srgbClr val="4A90A4"/>
          </a:solidFill>
          <a:ln/>
        </p:spPr>
      </p:sp>
      <p:pic>
        <p:nvPicPr>
          <p:cNvPr id="14" name="Image 2" descr="preencoded.png">    </p:cNvPr>
          <p:cNvPicPr>
            <a:picLocks noChangeAspect="1"/>
          </p:cNvPicPr>
          <p:nvPr/>
        </p:nvPicPr>
        <p:blipFill>
          <a:blip r:embed="rId3"/>
          <a:stretch>
            <a:fillRect/>
          </a:stretch>
        </p:blipFill>
        <p:spPr>
          <a:xfrm>
            <a:off x="464344" y="3318272"/>
            <a:ext cx="142875" cy="7144"/>
          </a:xfrm>
          <a:prstGeom prst="rect">
            <a:avLst/>
          </a:prstGeom>
        </p:spPr>
      </p:pic>
      <p:sp>
        <p:nvSpPr>
          <p:cNvPr id="15" name="Text 10"/>
          <p:cNvSpPr/>
          <p:nvPr/>
        </p:nvSpPr>
        <p:spPr>
          <a:xfrm>
            <a:off x="785813" y="3214688"/>
            <a:ext cx="2215400" cy="214313"/>
          </a:xfrm>
          <a:prstGeom prst="rect">
            <a:avLst/>
          </a:prstGeom>
          <a:noFill/>
          <a:ln/>
        </p:spPr>
        <p:txBody>
          <a:bodyPr wrap="square" lIns="0" tIns="0" rIns="0" bIns="0" rtlCol="0" anchor="ctr">
            <a:spAutoFit/>
          </a:bodyPr>
          <a:lstStyle/>
          <a:p>
            <a:pPr indent="0" marL="0">
              <a:buNone/>
            </a:pPr>
            <a:r>
              <a:rPr lang="en-US" sz="1125" b="1" dirty="0">
                <a:solidFill>
                  <a:srgbClr val="2E5984"/>
                </a:solidFill>
                <a:latin typeface="Arial" pitchFamily="34" charset="0"/>
                <a:ea typeface="Arial" pitchFamily="34" charset="-122"/>
                <a:cs typeface="Arial" pitchFamily="34" charset="-120"/>
              </a:rPr>
              <a:t>GM and Chrysler Rescue (2009)</a:t>
            </a:r>
            <a:endParaRPr lang="en-US" sz="1125" dirty="0"/>
          </a:p>
        </p:txBody>
      </p:sp>
      <p:sp>
        <p:nvSpPr>
          <p:cNvPr id="16" name="Text 11"/>
          <p:cNvSpPr/>
          <p:nvPr/>
        </p:nvSpPr>
        <p:spPr>
          <a:xfrm>
            <a:off x="392906" y="3557588"/>
            <a:ext cx="3826148" cy="471488"/>
          </a:xfrm>
          <a:prstGeom prst="rect">
            <a:avLst/>
          </a:prstGeom>
          <a:noFill/>
          <a:ln/>
        </p:spPr>
        <p:txBody>
          <a:bodyPr wrap="square" lIns="0" tIns="0" rIns="0" bIns="0" rtlCol="0" anchor="ctr">
            <a:spAutoFit/>
          </a:bodyPr>
          <a:lstStyle/>
          <a:p>
            <a:pPr indent="0" marL="0">
              <a:buNone/>
            </a:pPr>
            <a:r>
              <a:rPr lang="en-US" sz="900" dirty="0">
                <a:solidFill>
                  <a:srgbClr val="333333"/>
                </a:solidFill>
                <a:latin typeface="Arial" pitchFamily="34" charset="0"/>
                <a:ea typeface="Arial" pitchFamily="34" charset="-122"/>
                <a:cs typeface="Arial" pitchFamily="34" charset="-120"/>
              </a:rPr>
              <a:t>The US government provided $80 billion in assistance to GM and Chrysler through loans, equity investments, and managed bankruptcy processes to prevent collapse of the auto industry.</a:t>
            </a:r>
            <a:endParaRPr lang="en-US" sz="900" dirty="0"/>
          </a:p>
        </p:txBody>
      </p:sp>
      <p:sp>
        <p:nvSpPr>
          <p:cNvPr id="17" name="Text 12"/>
          <p:cNvSpPr/>
          <p:nvPr/>
        </p:nvSpPr>
        <p:spPr>
          <a:xfrm>
            <a:off x="392906" y="4107656"/>
            <a:ext cx="3971925" cy="342900"/>
          </a:xfrm>
          <a:prstGeom prst="rect">
            <a:avLst/>
          </a:prstGeom>
          <a:noFill/>
          <a:ln/>
        </p:spPr>
        <p:txBody>
          <a:bodyPr wrap="square" lIns="0" tIns="0" rIns="0" bIns="0" rtlCol="0" anchor="ctr">
            <a:spAutoFit/>
          </a:bodyPr>
          <a:lstStyle/>
          <a:p>
            <a:pPr indent="0" marL="0">
              <a:buNone/>
            </a:pPr>
            <a:r>
              <a:rPr lang="en-US" sz="900" b="1" dirty="0">
                <a:solidFill>
                  <a:srgbClr val="4A90A4"/>
                </a:solidFill>
                <a:latin typeface="Arial" pitchFamily="34" charset="0"/>
                <a:ea typeface="Arial" pitchFamily="34" charset="-122"/>
                <a:cs typeface="Arial" pitchFamily="34" charset="-120"/>
              </a:rPr>
              <a:t>Outcome: Both companies restructured successfully, though the government took a $10.2 billion loss on its investment.</a:t>
            </a:r>
            <a:endParaRPr lang="en-US" sz="900" dirty="0"/>
          </a:p>
        </p:txBody>
      </p:sp>
      <p:pic>
        <p:nvPicPr>
          <p:cNvPr id="18" name="Image 3" descr="preencoded.png">    </p:cNvPr>
          <p:cNvPicPr>
            <a:picLocks noChangeAspect="1"/>
          </p:cNvPicPr>
          <p:nvPr/>
        </p:nvPicPr>
        <p:blipFill>
          <a:blip r:embed="rId4"/>
          <a:stretch>
            <a:fillRect/>
          </a:stretch>
        </p:blipFill>
        <p:spPr>
          <a:xfrm>
            <a:off x="285750" y="4664869"/>
            <a:ext cx="4114800" cy="1785938"/>
          </a:xfrm>
          <a:prstGeom prst="rect">
            <a:avLst/>
          </a:prstGeom>
        </p:spPr>
      </p:pic>
      <p:sp>
        <p:nvSpPr>
          <p:cNvPr id="19" name="Text 13"/>
          <p:cNvSpPr/>
          <p:nvPr/>
        </p:nvSpPr>
        <p:spPr>
          <a:xfrm>
            <a:off x="4743450" y="850106"/>
            <a:ext cx="4186238" cy="257175"/>
          </a:xfrm>
          <a:prstGeom prst="rect">
            <a:avLst/>
          </a:prstGeom>
          <a:noFill/>
          <a:ln/>
        </p:spPr>
        <p:txBody>
          <a:bodyPr wrap="square" lIns="0" tIns="0" rIns="0" bIns="0" rtlCol="0" anchor="ctr">
            <a:spAutoFit/>
          </a:bodyPr>
          <a:lstStyle/>
          <a:p>
            <a:pPr indent="0" marL="0">
              <a:buNone/>
            </a:pPr>
            <a:r>
              <a:rPr lang="en-US" sz="1350" b="1" dirty="0">
                <a:solidFill>
                  <a:srgbClr val="4A90A4"/>
                </a:solidFill>
                <a:latin typeface="Arial" pitchFamily="34" charset="0"/>
                <a:ea typeface="Arial" pitchFamily="34" charset="-122"/>
                <a:cs typeface="Arial" pitchFamily="34" charset="-120"/>
              </a:rPr>
              <a:t>Airline Industry Support</a:t>
            </a:r>
            <a:endParaRPr lang="en-US" sz="1350" dirty="0"/>
          </a:p>
        </p:txBody>
      </p:sp>
      <p:sp>
        <p:nvSpPr>
          <p:cNvPr id="20" name="Shape 14"/>
          <p:cNvSpPr/>
          <p:nvPr/>
        </p:nvSpPr>
        <p:spPr>
          <a:xfrm>
            <a:off x="4743450" y="1164431"/>
            <a:ext cx="4114800" cy="1485900"/>
          </a:xfrm>
          <a:prstGeom prst="rect">
            <a:avLst/>
          </a:prstGeom>
          <a:solidFill>
            <a:srgbClr val="FFFFFF"/>
          </a:solidFill>
          <a:ln/>
        </p:spPr>
      </p:sp>
      <p:sp>
        <p:nvSpPr>
          <p:cNvPr id="21" name="Shape 15"/>
          <p:cNvSpPr/>
          <p:nvPr/>
        </p:nvSpPr>
        <p:spPr>
          <a:xfrm>
            <a:off x="4850606" y="1271588"/>
            <a:ext cx="285750" cy="285750"/>
          </a:xfrm>
          <a:prstGeom prst="rect">
            <a:avLst/>
          </a:prstGeom>
          <a:solidFill>
            <a:srgbClr val="7FB3D3"/>
          </a:solidFill>
          <a:ln/>
        </p:spPr>
      </p:sp>
      <p:pic>
        <p:nvPicPr>
          <p:cNvPr id="22" name="Image 4" descr="preencoded.png">    </p:cNvPr>
          <p:cNvPicPr>
            <a:picLocks noChangeAspect="1"/>
          </p:cNvPicPr>
          <p:nvPr/>
        </p:nvPicPr>
        <p:blipFill>
          <a:blip r:embed="rId5"/>
          <a:stretch>
            <a:fillRect/>
          </a:stretch>
        </p:blipFill>
        <p:spPr>
          <a:xfrm>
            <a:off x="4913114" y="1410891"/>
            <a:ext cx="160734" cy="7144"/>
          </a:xfrm>
          <a:prstGeom prst="rect">
            <a:avLst/>
          </a:prstGeom>
        </p:spPr>
      </p:pic>
      <p:sp>
        <p:nvSpPr>
          <p:cNvPr id="23" name="Text 16"/>
          <p:cNvSpPr/>
          <p:nvPr/>
        </p:nvSpPr>
        <p:spPr>
          <a:xfrm>
            <a:off x="5243513" y="1307306"/>
            <a:ext cx="2249388" cy="214313"/>
          </a:xfrm>
          <a:prstGeom prst="rect">
            <a:avLst/>
          </a:prstGeom>
          <a:noFill/>
          <a:ln/>
        </p:spPr>
        <p:txBody>
          <a:bodyPr wrap="square" lIns="0" tIns="0" rIns="0" bIns="0" rtlCol="0" anchor="ctr">
            <a:spAutoFit/>
          </a:bodyPr>
          <a:lstStyle/>
          <a:p>
            <a:pPr indent="0" marL="0">
              <a:buNone/>
            </a:pPr>
            <a:r>
              <a:rPr lang="en-US" sz="1125" b="1" dirty="0">
                <a:solidFill>
                  <a:srgbClr val="2E5984"/>
                </a:solidFill>
                <a:latin typeface="Arial" pitchFamily="34" charset="0"/>
                <a:ea typeface="Arial" pitchFamily="34" charset="-122"/>
                <a:cs typeface="Arial" pitchFamily="34" charset="-120"/>
              </a:rPr>
              <a:t>COVID-19 Airline Support (2020)</a:t>
            </a:r>
            <a:endParaRPr lang="en-US" sz="1125" dirty="0"/>
          </a:p>
        </p:txBody>
      </p:sp>
      <p:sp>
        <p:nvSpPr>
          <p:cNvPr id="24" name="Text 17"/>
          <p:cNvSpPr/>
          <p:nvPr/>
        </p:nvSpPr>
        <p:spPr>
          <a:xfrm>
            <a:off x="4850606" y="1650206"/>
            <a:ext cx="3763082" cy="471488"/>
          </a:xfrm>
          <a:prstGeom prst="rect">
            <a:avLst/>
          </a:prstGeom>
          <a:noFill/>
          <a:ln/>
        </p:spPr>
        <p:txBody>
          <a:bodyPr wrap="square" lIns="0" tIns="0" rIns="0" bIns="0" rtlCol="0" anchor="ctr">
            <a:spAutoFit/>
          </a:bodyPr>
          <a:lstStyle/>
          <a:p>
            <a:pPr indent="0" marL="0">
              <a:buNone/>
            </a:pPr>
            <a:r>
              <a:rPr lang="en-US" sz="900" dirty="0">
                <a:solidFill>
                  <a:srgbClr val="333333"/>
                </a:solidFill>
                <a:latin typeface="Arial" pitchFamily="34" charset="0"/>
                <a:ea typeface="Arial" pitchFamily="34" charset="-122"/>
                <a:cs typeface="Arial" pitchFamily="34" charset="-120"/>
              </a:rPr>
              <a:t>Governments worldwide provided over $160 billion in support to airlines through loans, equity investments, wage subsidies, and nationalization to prevent industry collapse during pandemic travel restrictions.</a:t>
            </a:r>
            <a:endParaRPr lang="en-US" sz="900" dirty="0"/>
          </a:p>
        </p:txBody>
      </p:sp>
      <p:sp>
        <p:nvSpPr>
          <p:cNvPr id="25" name="Text 18"/>
          <p:cNvSpPr/>
          <p:nvPr/>
        </p:nvSpPr>
        <p:spPr>
          <a:xfrm>
            <a:off x="4850606" y="2200275"/>
            <a:ext cx="3971925" cy="342900"/>
          </a:xfrm>
          <a:prstGeom prst="rect">
            <a:avLst/>
          </a:prstGeom>
          <a:noFill/>
          <a:ln/>
        </p:spPr>
        <p:txBody>
          <a:bodyPr wrap="square" lIns="0" tIns="0" rIns="0" bIns="0" rtlCol="0" anchor="ctr">
            <a:spAutoFit/>
          </a:bodyPr>
          <a:lstStyle/>
          <a:p>
            <a:pPr indent="0" marL="0">
              <a:buNone/>
            </a:pPr>
            <a:r>
              <a:rPr lang="en-US" sz="900" b="1" dirty="0">
                <a:solidFill>
                  <a:srgbClr val="4A90A4"/>
                </a:solidFill>
                <a:latin typeface="Arial" pitchFamily="34" charset="0"/>
                <a:ea typeface="Arial" pitchFamily="34" charset="-122"/>
                <a:cs typeface="Arial" pitchFamily="34" charset="-120"/>
              </a:rPr>
              <a:t>Outcome: Prevented widespread bankruptcies but created significant public debt and potential market distortions.</a:t>
            </a:r>
            <a:endParaRPr lang="en-US" sz="900" dirty="0"/>
          </a:p>
        </p:txBody>
      </p:sp>
      <p:sp>
        <p:nvSpPr>
          <p:cNvPr id="26" name="Text 19"/>
          <p:cNvSpPr/>
          <p:nvPr/>
        </p:nvSpPr>
        <p:spPr>
          <a:xfrm>
            <a:off x="4743450" y="2757488"/>
            <a:ext cx="4186238" cy="257175"/>
          </a:xfrm>
          <a:prstGeom prst="rect">
            <a:avLst/>
          </a:prstGeom>
          <a:noFill/>
          <a:ln/>
        </p:spPr>
        <p:txBody>
          <a:bodyPr wrap="square" lIns="0" tIns="0" rIns="0" bIns="0" rtlCol="0" anchor="ctr">
            <a:spAutoFit/>
          </a:bodyPr>
          <a:lstStyle/>
          <a:p>
            <a:pPr indent="0" marL="0">
              <a:buNone/>
            </a:pPr>
            <a:r>
              <a:rPr lang="en-US" sz="1350" b="1" dirty="0">
                <a:solidFill>
                  <a:srgbClr val="4A90A4"/>
                </a:solidFill>
                <a:latin typeface="Arial" pitchFamily="34" charset="0"/>
                <a:ea typeface="Arial" pitchFamily="34" charset="-122"/>
                <a:cs typeface="Arial" pitchFamily="34" charset="-120"/>
              </a:rPr>
              <a:t>Policy Considerations</a:t>
            </a:r>
            <a:endParaRPr lang="en-US" sz="1350" dirty="0"/>
          </a:p>
        </p:txBody>
      </p:sp>
      <p:sp>
        <p:nvSpPr>
          <p:cNvPr id="27" name="Text 20"/>
          <p:cNvSpPr/>
          <p:nvPr/>
        </p:nvSpPr>
        <p:spPr>
          <a:xfrm>
            <a:off x="4743450" y="3082528"/>
            <a:ext cx="1676912" cy="142875"/>
          </a:xfrm>
          <a:prstGeom prst="rect">
            <a:avLst/>
          </a:prstGeom>
          <a:noFill/>
          <a:ln/>
        </p:spPr>
        <p:txBody>
          <a:bodyPr wrap="square" lIns="0" tIns="0" rIns="0" bIns="0" rtlCol="0" anchor="ctr">
            <a:spAutoFit/>
          </a:bodyPr>
          <a:lstStyle/>
          <a:p>
            <a:pPr algn="l" indent="0" marL="0">
              <a:buNone/>
            </a:pPr>
            <a:r>
              <a:rPr lang="en-US" sz="1013" b="1" dirty="0">
                <a:solidFill>
                  <a:srgbClr val="333333"/>
                </a:solidFill>
                <a:latin typeface="Arial" pitchFamily="34" charset="0"/>
                <a:ea typeface="Arial" pitchFamily="34" charset="-122"/>
                <a:cs typeface="Arial" pitchFamily="34" charset="-120"/>
              </a:rPr>
              <a:t>Temporary vs. permanent:</a:t>
            </a:r>
            <a:endParaRPr lang="en-US" sz="1013" dirty="0"/>
          </a:p>
        </p:txBody>
      </p:sp>
      <p:sp>
        <p:nvSpPr>
          <p:cNvPr id="28" name="Text 21"/>
          <p:cNvSpPr/>
          <p:nvPr/>
        </p:nvSpPr>
        <p:spPr>
          <a:xfrm>
            <a:off x="4743450" y="3082528"/>
            <a:ext cx="4185261" cy="310028"/>
          </a:xfrm>
          <a:prstGeom prst="rect">
            <a:avLst/>
          </a:prstGeom>
          <a:noFill/>
          <a:ln/>
        </p:spPr>
        <p:txBody>
          <a:bodyPr wrap="square" lIns="0" tIns="0" rIns="0" bIns="0" rtlCol="0" anchor="ctr">
            <a:spAutoFit/>
          </a:bodyPr>
          <a:lstStyle/>
          <a:p>
            <a:pPr algn="l" indent="0" marL="0">
              <a:buNone/>
            </a:pPr>
            <a:r>
              <a:rPr lang="en-US" sz="1013" dirty="0">
                <a:solidFill>
                  <a:srgbClr val="333333"/>
                </a:solidFill>
                <a:latin typeface="Arial" pitchFamily="34" charset="0"/>
                <a:ea typeface="Arial" pitchFamily="34" charset="-122"/>
                <a:cs typeface="Arial" pitchFamily="34" charset="-120"/>
              </a:rPr>
              <a:t>Crisis interventions as temporary measures or long-term state ownership</a:t>
            </a:r>
            <a:endParaRPr lang="en-US" sz="1013" dirty="0"/>
          </a:p>
        </p:txBody>
      </p:sp>
      <p:sp>
        <p:nvSpPr>
          <p:cNvPr id="29" name="Text 22"/>
          <p:cNvSpPr/>
          <p:nvPr/>
        </p:nvSpPr>
        <p:spPr>
          <a:xfrm>
            <a:off x="4743450" y="3459696"/>
            <a:ext cx="971438" cy="142875"/>
          </a:xfrm>
          <a:prstGeom prst="rect">
            <a:avLst/>
          </a:prstGeom>
          <a:noFill/>
          <a:ln/>
        </p:spPr>
        <p:txBody>
          <a:bodyPr wrap="none" lIns="0" tIns="0" rIns="0" bIns="0" rtlCol="0" anchor="ctr">
            <a:spAutoFit/>
          </a:bodyPr>
          <a:lstStyle/>
          <a:p>
            <a:pPr algn="l" indent="0" marL="0">
              <a:buNone/>
            </a:pPr>
            <a:r>
              <a:rPr lang="en-US" sz="1013" b="1" dirty="0">
                <a:solidFill>
                  <a:srgbClr val="333333"/>
                </a:solidFill>
                <a:latin typeface="Arial" pitchFamily="34" charset="0"/>
                <a:ea typeface="Arial" pitchFamily="34" charset="-122"/>
                <a:cs typeface="Arial" pitchFamily="34" charset="-120"/>
              </a:rPr>
              <a:t>Conditionality:</a:t>
            </a:r>
            <a:endParaRPr lang="en-US" sz="1013" dirty="0"/>
          </a:p>
        </p:txBody>
      </p:sp>
      <p:sp>
        <p:nvSpPr>
          <p:cNvPr id="30" name="Text 23"/>
          <p:cNvSpPr/>
          <p:nvPr/>
        </p:nvSpPr>
        <p:spPr>
          <a:xfrm>
            <a:off x="4743450" y="3459696"/>
            <a:ext cx="4180601" cy="310028"/>
          </a:xfrm>
          <a:prstGeom prst="rect">
            <a:avLst/>
          </a:prstGeom>
          <a:noFill/>
          <a:ln/>
        </p:spPr>
        <p:txBody>
          <a:bodyPr wrap="square" lIns="0" tIns="0" rIns="0" bIns="0" rtlCol="0" anchor="ctr">
            <a:spAutoFit/>
          </a:bodyPr>
          <a:lstStyle/>
          <a:p>
            <a:pPr algn="l" indent="0" marL="0">
              <a:buNone/>
            </a:pPr>
            <a:r>
              <a:rPr lang="en-US" sz="1013" dirty="0">
                <a:solidFill>
                  <a:srgbClr val="333333"/>
                </a:solidFill>
                <a:latin typeface="Arial" pitchFamily="34" charset="0"/>
                <a:ea typeface="Arial" pitchFamily="34" charset="-122"/>
                <a:cs typeface="Arial" pitchFamily="34" charset="-120"/>
              </a:rPr>
              <a:t>Attaching reform requirements, executive compensation limits, and environmental conditions to support</a:t>
            </a:r>
            <a:endParaRPr lang="en-US" sz="1013" dirty="0"/>
          </a:p>
        </p:txBody>
      </p:sp>
      <p:sp>
        <p:nvSpPr>
          <p:cNvPr id="31" name="Text 24"/>
          <p:cNvSpPr/>
          <p:nvPr/>
        </p:nvSpPr>
        <p:spPr>
          <a:xfrm>
            <a:off x="4743450" y="3836863"/>
            <a:ext cx="907396" cy="142875"/>
          </a:xfrm>
          <a:prstGeom prst="rect">
            <a:avLst/>
          </a:prstGeom>
          <a:noFill/>
          <a:ln/>
        </p:spPr>
        <p:txBody>
          <a:bodyPr wrap="none" lIns="0" tIns="0" rIns="0" bIns="0" rtlCol="0" anchor="ctr">
            <a:spAutoFit/>
          </a:bodyPr>
          <a:lstStyle/>
          <a:p>
            <a:pPr algn="l" indent="0" marL="0">
              <a:buNone/>
            </a:pPr>
            <a:r>
              <a:rPr lang="en-US" sz="1013" b="1" dirty="0">
                <a:solidFill>
                  <a:srgbClr val="333333"/>
                </a:solidFill>
                <a:latin typeface="Arial" pitchFamily="34" charset="0"/>
                <a:ea typeface="Arial" pitchFamily="34" charset="-122"/>
                <a:cs typeface="Arial" pitchFamily="34" charset="-120"/>
              </a:rPr>
              <a:t>Moral hazard:</a:t>
            </a:r>
            <a:endParaRPr lang="en-US" sz="1013" dirty="0"/>
          </a:p>
        </p:txBody>
      </p:sp>
      <p:sp>
        <p:nvSpPr>
          <p:cNvPr id="32" name="Text 25"/>
          <p:cNvSpPr/>
          <p:nvPr/>
        </p:nvSpPr>
        <p:spPr>
          <a:xfrm>
            <a:off x="4743450" y="3836863"/>
            <a:ext cx="4137654" cy="310028"/>
          </a:xfrm>
          <a:prstGeom prst="rect">
            <a:avLst/>
          </a:prstGeom>
          <a:noFill/>
          <a:ln/>
        </p:spPr>
        <p:txBody>
          <a:bodyPr wrap="square" lIns="0" tIns="0" rIns="0" bIns="0" rtlCol="0" anchor="ctr">
            <a:spAutoFit/>
          </a:bodyPr>
          <a:lstStyle/>
          <a:p>
            <a:pPr algn="l" indent="0" marL="0">
              <a:buNone/>
            </a:pPr>
            <a:r>
              <a:rPr lang="en-US" sz="1013" dirty="0">
                <a:solidFill>
                  <a:srgbClr val="333333"/>
                </a:solidFill>
                <a:latin typeface="Arial" pitchFamily="34" charset="0"/>
                <a:ea typeface="Arial" pitchFamily="34" charset="-122"/>
                <a:cs typeface="Arial" pitchFamily="34" charset="-120"/>
              </a:rPr>
              <a:t>Balancing rescue of systemically important firms against creating expectations of future bailouts</a:t>
            </a:r>
            <a:endParaRPr lang="en-US" sz="1013" dirty="0"/>
          </a:p>
        </p:txBody>
      </p:sp>
      <p:sp>
        <p:nvSpPr>
          <p:cNvPr id="33" name="Text 26"/>
          <p:cNvSpPr/>
          <p:nvPr/>
        </p:nvSpPr>
        <p:spPr>
          <a:xfrm>
            <a:off x="4743450" y="4214031"/>
            <a:ext cx="993344" cy="142875"/>
          </a:xfrm>
          <a:prstGeom prst="rect">
            <a:avLst/>
          </a:prstGeom>
          <a:noFill/>
          <a:ln/>
        </p:spPr>
        <p:txBody>
          <a:bodyPr wrap="none" lIns="0" tIns="0" rIns="0" bIns="0" rtlCol="0" anchor="ctr">
            <a:spAutoFit/>
          </a:bodyPr>
          <a:lstStyle/>
          <a:p>
            <a:pPr algn="l" indent="0" marL="0">
              <a:buNone/>
            </a:pPr>
            <a:r>
              <a:rPr lang="en-US" sz="1013" b="1" dirty="0">
                <a:solidFill>
                  <a:srgbClr val="333333"/>
                </a:solidFill>
                <a:latin typeface="Arial" pitchFamily="34" charset="0"/>
                <a:ea typeface="Arial" pitchFamily="34" charset="-122"/>
                <a:cs typeface="Arial" pitchFamily="34" charset="-120"/>
              </a:rPr>
              <a:t>Exit strategies:</a:t>
            </a:r>
            <a:endParaRPr lang="en-US" sz="1013" dirty="0"/>
          </a:p>
        </p:txBody>
      </p:sp>
      <p:sp>
        <p:nvSpPr>
          <p:cNvPr id="34" name="Text 27"/>
          <p:cNvSpPr/>
          <p:nvPr/>
        </p:nvSpPr>
        <p:spPr>
          <a:xfrm>
            <a:off x="4743450" y="4214031"/>
            <a:ext cx="3945415" cy="310028"/>
          </a:xfrm>
          <a:prstGeom prst="rect">
            <a:avLst/>
          </a:prstGeom>
          <a:noFill/>
          <a:ln/>
        </p:spPr>
        <p:txBody>
          <a:bodyPr wrap="square" lIns="0" tIns="0" rIns="0" bIns="0" rtlCol="0" anchor="ctr">
            <a:spAutoFit/>
          </a:bodyPr>
          <a:lstStyle/>
          <a:p>
            <a:pPr algn="l" indent="0" marL="0">
              <a:buNone/>
            </a:pPr>
            <a:r>
              <a:rPr lang="en-US" sz="1013" dirty="0">
                <a:solidFill>
                  <a:srgbClr val="333333"/>
                </a:solidFill>
                <a:latin typeface="Arial" pitchFamily="34" charset="0"/>
                <a:ea typeface="Arial" pitchFamily="34" charset="-122"/>
                <a:cs typeface="Arial" pitchFamily="34" charset="-120"/>
              </a:rPr>
              <a:t>Planning for eventual return to private ownership or continued state involvement</a:t>
            </a:r>
            <a:endParaRPr lang="en-US" sz="1013" dirty="0"/>
          </a:p>
        </p:txBody>
      </p:sp>
      <p:sp>
        <p:nvSpPr>
          <p:cNvPr id="35" name="Shape 28"/>
          <p:cNvSpPr/>
          <p:nvPr/>
        </p:nvSpPr>
        <p:spPr>
          <a:xfrm>
            <a:off x="4743450" y="4644777"/>
            <a:ext cx="4114800" cy="2014538"/>
          </a:xfrm>
          <a:prstGeom prst="rect">
            <a:avLst/>
          </a:prstGeom>
          <a:solidFill>
            <a:srgbClr val="7FB3D3"/>
          </a:solidFill>
          <a:ln/>
        </p:spPr>
      </p:sp>
      <p:sp>
        <p:nvSpPr>
          <p:cNvPr id="36" name="Text 29"/>
          <p:cNvSpPr/>
          <p:nvPr/>
        </p:nvSpPr>
        <p:spPr>
          <a:xfrm>
            <a:off x="4850606" y="4751933"/>
            <a:ext cx="3971925" cy="192881"/>
          </a:xfrm>
          <a:prstGeom prst="rect">
            <a:avLst/>
          </a:prstGeom>
          <a:noFill/>
          <a:ln/>
        </p:spPr>
        <p:txBody>
          <a:bodyPr wrap="square" lIns="0" tIns="0" rIns="0" bIns="0" rtlCol="0" anchor="ctr">
            <a:spAutoFit/>
          </a:bodyPr>
          <a:lstStyle/>
          <a:p>
            <a:pPr indent="0" marL="0">
              <a:buNone/>
            </a:pPr>
            <a:r>
              <a:rPr lang="en-US" sz="1013" b="1" dirty="0">
                <a:solidFill>
                  <a:srgbClr val="FFFFFF"/>
                </a:solidFill>
                <a:latin typeface="Arial" pitchFamily="34" charset="0"/>
                <a:ea typeface="Arial" pitchFamily="34" charset="-122"/>
                <a:cs typeface="Arial" pitchFamily="34" charset="-120"/>
              </a:rPr>
              <a:t>Bailout Design Principles</a:t>
            </a:r>
            <a:endParaRPr lang="en-US" sz="1013" dirty="0"/>
          </a:p>
        </p:txBody>
      </p:sp>
      <p:sp>
        <p:nvSpPr>
          <p:cNvPr id="37" name="Text 30"/>
          <p:cNvSpPr/>
          <p:nvPr/>
        </p:nvSpPr>
        <p:spPr>
          <a:xfrm>
            <a:off x="4850606" y="5001964"/>
            <a:ext cx="3971925" cy="342900"/>
          </a:xfrm>
          <a:prstGeom prst="rect">
            <a:avLst/>
          </a:prstGeom>
          <a:noFill/>
          <a:ln/>
        </p:spPr>
        <p:txBody>
          <a:bodyPr wrap="square" lIns="0" tIns="0" rIns="0" bIns="0" rtlCol="0" anchor="ctr">
            <a:spAutoFit/>
          </a:bodyPr>
          <a:lstStyle/>
          <a:p>
            <a:pPr algn="l" indent="0" marL="0">
              <a:buNone/>
            </a:pPr>
            <a:r>
              <a:rPr lang="en-US" sz="900" dirty="0">
                <a:solidFill>
                  <a:srgbClr val="FFFFFF"/>
                </a:solidFill>
                <a:latin typeface="Arial" pitchFamily="34" charset="0"/>
                <a:ea typeface="Arial" pitchFamily="34" charset="-122"/>
                <a:cs typeface="Arial" pitchFamily="34" charset="-120"/>
              </a:rPr>
              <a:t>Protect taxpayer interests through appropriate compensation (equity stakes, warrants)</a:t>
            </a:r>
            <a:endParaRPr lang="en-US" sz="900" dirty="0"/>
          </a:p>
        </p:txBody>
      </p:sp>
      <p:sp>
        <p:nvSpPr>
          <p:cNvPr id="38" name="Text 31"/>
          <p:cNvSpPr/>
          <p:nvPr/>
        </p:nvSpPr>
        <p:spPr>
          <a:xfrm>
            <a:off x="4850606" y="5380583"/>
            <a:ext cx="3971925" cy="342900"/>
          </a:xfrm>
          <a:prstGeom prst="rect">
            <a:avLst/>
          </a:prstGeom>
          <a:noFill/>
          <a:ln/>
        </p:spPr>
        <p:txBody>
          <a:bodyPr wrap="square" lIns="0" tIns="0" rIns="0" bIns="0" rtlCol="0" anchor="ctr">
            <a:spAutoFit/>
          </a:bodyPr>
          <a:lstStyle/>
          <a:p>
            <a:pPr algn="l" indent="0" marL="0">
              <a:buNone/>
            </a:pPr>
            <a:r>
              <a:rPr lang="en-US" sz="900" dirty="0">
                <a:solidFill>
                  <a:srgbClr val="FFFFFF"/>
                </a:solidFill>
                <a:latin typeface="Arial" pitchFamily="34" charset="0"/>
                <a:ea typeface="Arial" pitchFamily="34" charset="-122"/>
                <a:cs typeface="Arial" pitchFamily="34" charset="-120"/>
              </a:rPr>
              <a:t>Ensure shared sacrifice among stakeholders (shareholders, creditors, management)</a:t>
            </a:r>
            <a:endParaRPr lang="en-US" sz="900" dirty="0"/>
          </a:p>
        </p:txBody>
      </p:sp>
      <p:sp>
        <p:nvSpPr>
          <p:cNvPr id="39" name="Text 32"/>
          <p:cNvSpPr/>
          <p:nvPr/>
        </p:nvSpPr>
        <p:spPr>
          <a:xfrm>
            <a:off x="4850606" y="5759202"/>
            <a:ext cx="3971925" cy="171450"/>
          </a:xfrm>
          <a:prstGeom prst="rect">
            <a:avLst/>
          </a:prstGeom>
          <a:noFill/>
          <a:ln/>
        </p:spPr>
        <p:txBody>
          <a:bodyPr wrap="square" lIns="0" tIns="0" rIns="0" bIns="0" rtlCol="0" anchor="ctr">
            <a:spAutoFit/>
          </a:bodyPr>
          <a:lstStyle/>
          <a:p>
            <a:pPr algn="l" indent="0" marL="0">
              <a:buNone/>
            </a:pPr>
            <a:r>
              <a:rPr lang="en-US" sz="900" dirty="0">
                <a:solidFill>
                  <a:srgbClr val="FFFFFF"/>
                </a:solidFill>
                <a:latin typeface="Arial" pitchFamily="34" charset="0"/>
                <a:ea typeface="Arial" pitchFamily="34" charset="-122"/>
                <a:cs typeface="Arial" pitchFamily="34" charset="-120"/>
              </a:rPr>
              <a:t>Maintain market discipline through commercial terms and clear exit timelines</a:t>
            </a:r>
            <a:endParaRPr lang="en-US" sz="900" dirty="0"/>
          </a:p>
        </p:txBody>
      </p:sp>
      <p:sp>
        <p:nvSpPr>
          <p:cNvPr id="40" name="Text 33"/>
          <p:cNvSpPr/>
          <p:nvPr/>
        </p:nvSpPr>
        <p:spPr>
          <a:xfrm>
            <a:off x="4850606" y="5966371"/>
            <a:ext cx="3971925" cy="171450"/>
          </a:xfrm>
          <a:prstGeom prst="rect">
            <a:avLst/>
          </a:prstGeom>
          <a:noFill/>
          <a:ln/>
        </p:spPr>
        <p:txBody>
          <a:bodyPr wrap="square" lIns="0" tIns="0" rIns="0" bIns="0" rtlCol="0" anchor="ctr">
            <a:spAutoFit/>
          </a:bodyPr>
          <a:lstStyle/>
          <a:p>
            <a:pPr algn="l" indent="0" marL="0">
              <a:buNone/>
            </a:pPr>
            <a:r>
              <a:rPr lang="en-US" sz="900" dirty="0">
                <a:solidFill>
                  <a:srgbClr val="FFFFFF"/>
                </a:solidFill>
                <a:latin typeface="Arial" pitchFamily="34" charset="0"/>
                <a:ea typeface="Arial" pitchFamily="34" charset="-122"/>
                <a:cs typeface="Arial" pitchFamily="34" charset="-120"/>
              </a:rPr>
              <a:t>Address underlying structural issues, not just provide temporary relief</a:t>
            </a:r>
            <a:endParaRPr lang="en-US" sz="900" dirty="0"/>
          </a:p>
        </p:txBody>
      </p:sp>
      <p:sp>
        <p:nvSpPr>
          <p:cNvPr id="41" name="Text 34"/>
          <p:cNvSpPr/>
          <p:nvPr/>
        </p:nvSpPr>
        <p:spPr>
          <a:xfrm>
            <a:off x="4850606" y="6173539"/>
            <a:ext cx="3971925" cy="342900"/>
          </a:xfrm>
          <a:prstGeom prst="rect">
            <a:avLst/>
          </a:prstGeom>
          <a:noFill/>
          <a:ln/>
        </p:spPr>
        <p:txBody>
          <a:bodyPr wrap="square" lIns="0" tIns="0" rIns="0" bIns="0" rtlCol="0" anchor="ctr">
            <a:spAutoFit/>
          </a:bodyPr>
          <a:lstStyle/>
          <a:p>
            <a:pPr algn="l" indent="0" marL="0">
              <a:buNone/>
            </a:pPr>
            <a:r>
              <a:rPr lang="en-US" sz="900" dirty="0">
                <a:solidFill>
                  <a:srgbClr val="FFFFFF"/>
                </a:solidFill>
                <a:latin typeface="Arial" pitchFamily="34" charset="0"/>
                <a:ea typeface="Arial" pitchFamily="34" charset="-122"/>
                <a:cs typeface="Arial" pitchFamily="34" charset="-120"/>
              </a:rPr>
              <a:t>Maintain transparency and accountability in decision-making and implementation</a:t>
            </a:r>
            <a:endParaRPr lang="en-US" sz="9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9144000" cy="5200650"/>
          </a:xfrm>
          <a:prstGeom prst="rect">
            <a:avLst/>
          </a:prstGeom>
        </p:spPr>
      </p:pic>
      <p:sp>
        <p:nvSpPr>
          <p:cNvPr id="3" name="Text 0"/>
          <p:cNvSpPr/>
          <p:nvPr/>
        </p:nvSpPr>
        <p:spPr>
          <a:xfrm>
            <a:off x="285750" y="285750"/>
            <a:ext cx="8643938" cy="385763"/>
          </a:xfrm>
          <a:prstGeom prst="rect">
            <a:avLst/>
          </a:prstGeom>
          <a:noFill/>
          <a:ln/>
        </p:spPr>
        <p:txBody>
          <a:bodyPr wrap="square" lIns="0" tIns="0" rIns="0" bIns="0" rtlCol="0" anchor="ctr">
            <a:spAutoFit/>
          </a:bodyPr>
          <a:lstStyle/>
          <a:p>
            <a:pPr indent="0" marL="0">
              <a:buNone/>
            </a:pPr>
            <a:r>
              <a:rPr lang="en-US" sz="2025" b="1" dirty="0">
                <a:solidFill>
                  <a:srgbClr val="2E5984"/>
                </a:solidFill>
                <a:latin typeface="Arial" pitchFamily="34" charset="0"/>
                <a:ea typeface="Arial" pitchFamily="34" charset="-122"/>
                <a:cs typeface="Arial" pitchFamily="34" charset="-120"/>
              </a:rPr>
              <a:t>Presentation Overview</a:t>
            </a:r>
            <a:endParaRPr lang="en-US" sz="2025" dirty="0"/>
          </a:p>
        </p:txBody>
      </p:sp>
      <p:pic>
        <p:nvPicPr>
          <p:cNvPr id="4" name="Image 1" descr="preencoded.png">    </p:cNvPr>
          <p:cNvPicPr>
            <a:picLocks noChangeAspect="1"/>
          </p:cNvPicPr>
          <p:nvPr/>
        </p:nvPicPr>
        <p:blipFill>
          <a:blip r:embed="rId2"/>
          <a:stretch>
            <a:fillRect/>
          </a:stretch>
        </p:blipFill>
        <p:spPr>
          <a:xfrm>
            <a:off x="285750" y="1000125"/>
            <a:ext cx="128588" cy="171450"/>
          </a:xfrm>
          <a:prstGeom prst="rect">
            <a:avLst/>
          </a:prstGeom>
        </p:spPr>
      </p:pic>
      <p:sp>
        <p:nvSpPr>
          <p:cNvPr id="5" name="Text 1"/>
          <p:cNvSpPr/>
          <p:nvPr/>
        </p:nvSpPr>
        <p:spPr>
          <a:xfrm>
            <a:off x="485775" y="957263"/>
            <a:ext cx="2110336" cy="257175"/>
          </a:xfrm>
          <a:prstGeom prst="rect">
            <a:avLst/>
          </a:prstGeom>
          <a:noFill/>
          <a:ln/>
        </p:spPr>
        <p:txBody>
          <a:bodyPr wrap="square" lIns="0" tIns="0" rIns="0" bIns="0" rtlCol="0" anchor="ctr">
            <a:spAutoFit/>
          </a:bodyPr>
          <a:lstStyle/>
          <a:p>
            <a:pPr indent="0" marL="0">
              <a:buNone/>
            </a:pPr>
            <a:r>
              <a:rPr lang="en-US" sz="1350" b="1" dirty="0">
                <a:solidFill>
                  <a:srgbClr val="4A90A4"/>
                </a:solidFill>
                <a:latin typeface="Arial" pitchFamily="34" charset="0"/>
                <a:ea typeface="Arial" pitchFamily="34" charset="-122"/>
                <a:cs typeface="Arial" pitchFamily="34" charset="-120"/>
              </a:rPr>
              <a:t>State-Owned Enterprises</a:t>
            </a:r>
            <a:endParaRPr lang="en-US" sz="1350" dirty="0"/>
          </a:p>
        </p:txBody>
      </p:sp>
      <p:sp>
        <p:nvSpPr>
          <p:cNvPr id="6" name="Text 2"/>
          <p:cNvSpPr/>
          <p:nvPr/>
        </p:nvSpPr>
        <p:spPr>
          <a:xfrm>
            <a:off x="535781" y="1321594"/>
            <a:ext cx="3793331" cy="214313"/>
          </a:xfrm>
          <a:prstGeom prst="rect">
            <a:avLst/>
          </a:prstGeom>
          <a:noFill/>
          <a:ln/>
        </p:spPr>
        <p:txBody>
          <a:bodyPr wrap="square" lIns="0" tIns="0" rIns="0" bIns="0" rtlCol="0" anchor="ctr">
            <a:spAutoFit/>
          </a:bodyPr>
          <a:lstStyle/>
          <a:p>
            <a:pPr algn="l" indent="0" marL="0">
              <a:buNone/>
            </a:pPr>
            <a:r>
              <a:rPr lang="en-US" sz="1125" dirty="0">
                <a:solidFill>
                  <a:srgbClr val="333333"/>
                </a:solidFill>
                <a:latin typeface="Arial" pitchFamily="34" charset="0"/>
                <a:ea typeface="Arial" pitchFamily="34" charset="-122"/>
                <a:cs typeface="Arial" pitchFamily="34" charset="-120"/>
              </a:rPr>
              <a:t>Historical evolution and governance models</a:t>
            </a:r>
            <a:endParaRPr lang="en-US" sz="1125" dirty="0"/>
          </a:p>
        </p:txBody>
      </p:sp>
      <p:sp>
        <p:nvSpPr>
          <p:cNvPr id="7" name="Text 3"/>
          <p:cNvSpPr/>
          <p:nvPr/>
        </p:nvSpPr>
        <p:spPr>
          <a:xfrm>
            <a:off x="535781" y="1607344"/>
            <a:ext cx="3793331" cy="214313"/>
          </a:xfrm>
          <a:prstGeom prst="rect">
            <a:avLst/>
          </a:prstGeom>
          <a:noFill/>
          <a:ln/>
        </p:spPr>
        <p:txBody>
          <a:bodyPr wrap="square" lIns="0" tIns="0" rIns="0" bIns="0" rtlCol="0" anchor="ctr">
            <a:spAutoFit/>
          </a:bodyPr>
          <a:lstStyle/>
          <a:p>
            <a:pPr algn="l" indent="0" marL="0">
              <a:buNone/>
            </a:pPr>
            <a:r>
              <a:rPr lang="en-US" sz="1125" dirty="0">
                <a:solidFill>
                  <a:srgbClr val="333333"/>
                </a:solidFill>
                <a:latin typeface="Arial" pitchFamily="34" charset="0"/>
                <a:ea typeface="Arial" pitchFamily="34" charset="-122"/>
                <a:cs typeface="Arial" pitchFamily="34" charset="-120"/>
              </a:rPr>
              <a:t>Performance, efficiency, and social functions</a:t>
            </a:r>
            <a:endParaRPr lang="en-US" sz="1125" dirty="0"/>
          </a:p>
        </p:txBody>
      </p:sp>
      <p:sp>
        <p:nvSpPr>
          <p:cNvPr id="8" name="Text 4"/>
          <p:cNvSpPr/>
          <p:nvPr/>
        </p:nvSpPr>
        <p:spPr>
          <a:xfrm>
            <a:off x="535781" y="1893094"/>
            <a:ext cx="3793331" cy="214313"/>
          </a:xfrm>
          <a:prstGeom prst="rect">
            <a:avLst/>
          </a:prstGeom>
          <a:noFill/>
          <a:ln/>
        </p:spPr>
        <p:txBody>
          <a:bodyPr wrap="square" lIns="0" tIns="0" rIns="0" bIns="0" rtlCol="0" anchor="ctr">
            <a:spAutoFit/>
          </a:bodyPr>
          <a:lstStyle/>
          <a:p>
            <a:pPr algn="l" indent="0" marL="0">
              <a:buNone/>
            </a:pPr>
            <a:r>
              <a:rPr lang="en-US" sz="1125" dirty="0">
                <a:solidFill>
                  <a:srgbClr val="333333"/>
                </a:solidFill>
                <a:latin typeface="Arial" pitchFamily="34" charset="0"/>
                <a:ea typeface="Arial" pitchFamily="34" charset="-122"/>
                <a:cs typeface="Arial" pitchFamily="34" charset="-120"/>
              </a:rPr>
              <a:t>Chinese SOE reforms and international comparisons</a:t>
            </a:r>
            <a:endParaRPr lang="en-US" sz="1125" dirty="0"/>
          </a:p>
        </p:txBody>
      </p:sp>
      <p:sp>
        <p:nvSpPr>
          <p:cNvPr id="9" name="Text 5"/>
          <p:cNvSpPr/>
          <p:nvPr/>
        </p:nvSpPr>
        <p:spPr>
          <a:xfrm>
            <a:off x="535781" y="2178844"/>
            <a:ext cx="3793331" cy="214313"/>
          </a:xfrm>
          <a:prstGeom prst="rect">
            <a:avLst/>
          </a:prstGeom>
          <a:noFill/>
          <a:ln/>
        </p:spPr>
        <p:txBody>
          <a:bodyPr wrap="square" lIns="0" tIns="0" rIns="0" bIns="0" rtlCol="0" anchor="ctr">
            <a:spAutoFit/>
          </a:bodyPr>
          <a:lstStyle/>
          <a:p>
            <a:pPr algn="l" indent="0" marL="0">
              <a:buNone/>
            </a:pPr>
            <a:r>
              <a:rPr lang="en-US" sz="1125" dirty="0">
                <a:solidFill>
                  <a:srgbClr val="333333"/>
                </a:solidFill>
                <a:latin typeface="Arial" pitchFamily="34" charset="0"/>
                <a:ea typeface="Arial" pitchFamily="34" charset="-122"/>
                <a:cs typeface="Arial" pitchFamily="34" charset="-120"/>
              </a:rPr>
              <a:t>Crisis response and future directions</a:t>
            </a:r>
            <a:endParaRPr lang="en-US" sz="1125" dirty="0"/>
          </a:p>
        </p:txBody>
      </p:sp>
      <p:pic>
        <p:nvPicPr>
          <p:cNvPr id="10" name="Image 2" descr="preencoded.png">    </p:cNvPr>
          <p:cNvPicPr>
            <a:picLocks noChangeAspect="1"/>
          </p:cNvPicPr>
          <p:nvPr/>
        </p:nvPicPr>
        <p:blipFill>
          <a:blip r:embed="rId3"/>
          <a:stretch>
            <a:fillRect/>
          </a:stretch>
        </p:blipFill>
        <p:spPr>
          <a:xfrm>
            <a:off x="285750" y="2650331"/>
            <a:ext cx="214313" cy="171450"/>
          </a:xfrm>
          <a:prstGeom prst="rect">
            <a:avLst/>
          </a:prstGeom>
        </p:spPr>
      </p:pic>
      <p:sp>
        <p:nvSpPr>
          <p:cNvPr id="11" name="Text 6"/>
          <p:cNvSpPr/>
          <p:nvPr/>
        </p:nvSpPr>
        <p:spPr>
          <a:xfrm>
            <a:off x="571500" y="2607469"/>
            <a:ext cx="2310585" cy="257175"/>
          </a:xfrm>
          <a:prstGeom prst="rect">
            <a:avLst/>
          </a:prstGeom>
          <a:noFill/>
          <a:ln/>
        </p:spPr>
        <p:txBody>
          <a:bodyPr wrap="square" lIns="0" tIns="0" rIns="0" bIns="0" rtlCol="0" anchor="ctr">
            <a:spAutoFit/>
          </a:bodyPr>
          <a:lstStyle/>
          <a:p>
            <a:pPr indent="0" marL="0">
              <a:buNone/>
            </a:pPr>
            <a:r>
              <a:rPr lang="en-US" sz="1350" b="1" dirty="0">
                <a:solidFill>
                  <a:srgbClr val="4A90A4"/>
                </a:solidFill>
                <a:latin typeface="Arial" pitchFamily="34" charset="0"/>
                <a:ea typeface="Arial" pitchFamily="34" charset="-122"/>
                <a:cs typeface="Arial" pitchFamily="34" charset="-120"/>
              </a:rPr>
              <a:t>Public-Private Partnerships</a:t>
            </a:r>
            <a:endParaRPr lang="en-US" sz="1350" dirty="0"/>
          </a:p>
        </p:txBody>
      </p:sp>
      <p:sp>
        <p:nvSpPr>
          <p:cNvPr id="12" name="Text 7"/>
          <p:cNvSpPr/>
          <p:nvPr/>
        </p:nvSpPr>
        <p:spPr>
          <a:xfrm>
            <a:off x="535781" y="2971800"/>
            <a:ext cx="3793331" cy="214313"/>
          </a:xfrm>
          <a:prstGeom prst="rect">
            <a:avLst/>
          </a:prstGeom>
          <a:noFill/>
          <a:ln/>
        </p:spPr>
        <p:txBody>
          <a:bodyPr wrap="square" lIns="0" tIns="0" rIns="0" bIns="0" rtlCol="0" anchor="ctr">
            <a:spAutoFit/>
          </a:bodyPr>
          <a:lstStyle/>
          <a:p>
            <a:pPr algn="l" indent="0" marL="0">
              <a:buNone/>
            </a:pPr>
            <a:r>
              <a:rPr lang="en-US" sz="1125" dirty="0">
                <a:solidFill>
                  <a:srgbClr val="333333"/>
                </a:solidFill>
                <a:latin typeface="Arial" pitchFamily="34" charset="0"/>
                <a:ea typeface="Arial" pitchFamily="34" charset="-122"/>
                <a:cs typeface="Arial" pitchFamily="34" charset="-120"/>
              </a:rPr>
              <a:t>Models, structures, and risk allocation</a:t>
            </a:r>
            <a:endParaRPr lang="en-US" sz="1125" dirty="0"/>
          </a:p>
        </p:txBody>
      </p:sp>
      <p:sp>
        <p:nvSpPr>
          <p:cNvPr id="13" name="Text 8"/>
          <p:cNvSpPr/>
          <p:nvPr/>
        </p:nvSpPr>
        <p:spPr>
          <a:xfrm>
            <a:off x="535781" y="3257550"/>
            <a:ext cx="3793331" cy="214313"/>
          </a:xfrm>
          <a:prstGeom prst="rect">
            <a:avLst/>
          </a:prstGeom>
          <a:noFill/>
          <a:ln/>
        </p:spPr>
        <p:txBody>
          <a:bodyPr wrap="square" lIns="0" tIns="0" rIns="0" bIns="0" rtlCol="0" anchor="ctr">
            <a:spAutoFit/>
          </a:bodyPr>
          <a:lstStyle/>
          <a:p>
            <a:pPr algn="l" indent="0" marL="0">
              <a:buNone/>
            </a:pPr>
            <a:r>
              <a:rPr lang="en-US" sz="1125" dirty="0">
                <a:solidFill>
                  <a:srgbClr val="333333"/>
                </a:solidFill>
                <a:latin typeface="Arial" pitchFamily="34" charset="0"/>
                <a:ea typeface="Arial" pitchFamily="34" charset="-122"/>
                <a:cs typeface="Arial" pitchFamily="34" charset="-120"/>
              </a:rPr>
              <a:t>Financing mechanisms and revenue models</a:t>
            </a:r>
            <a:endParaRPr lang="en-US" sz="1125" dirty="0"/>
          </a:p>
        </p:txBody>
      </p:sp>
      <p:sp>
        <p:nvSpPr>
          <p:cNvPr id="14" name="Text 9"/>
          <p:cNvSpPr/>
          <p:nvPr/>
        </p:nvSpPr>
        <p:spPr>
          <a:xfrm>
            <a:off x="535781" y="3543300"/>
            <a:ext cx="3793331" cy="214313"/>
          </a:xfrm>
          <a:prstGeom prst="rect">
            <a:avLst/>
          </a:prstGeom>
          <a:noFill/>
          <a:ln/>
        </p:spPr>
        <p:txBody>
          <a:bodyPr wrap="square" lIns="0" tIns="0" rIns="0" bIns="0" rtlCol="0" anchor="ctr">
            <a:spAutoFit/>
          </a:bodyPr>
          <a:lstStyle/>
          <a:p>
            <a:pPr algn="l" indent="0" marL="0">
              <a:buNone/>
            </a:pPr>
            <a:r>
              <a:rPr lang="en-US" sz="1125" dirty="0">
                <a:solidFill>
                  <a:srgbClr val="333333"/>
                </a:solidFill>
                <a:latin typeface="Arial" pitchFamily="34" charset="0"/>
                <a:ea typeface="Arial" pitchFamily="34" charset="-122"/>
                <a:cs typeface="Arial" pitchFamily="34" charset="-120"/>
              </a:rPr>
              <a:t>Governance, contracts, and performance</a:t>
            </a:r>
            <a:endParaRPr lang="en-US" sz="1125" dirty="0"/>
          </a:p>
        </p:txBody>
      </p:sp>
      <p:sp>
        <p:nvSpPr>
          <p:cNvPr id="15" name="Text 10"/>
          <p:cNvSpPr/>
          <p:nvPr/>
        </p:nvSpPr>
        <p:spPr>
          <a:xfrm>
            <a:off x="535781" y="3829050"/>
            <a:ext cx="3793331" cy="214313"/>
          </a:xfrm>
          <a:prstGeom prst="rect">
            <a:avLst/>
          </a:prstGeom>
          <a:noFill/>
          <a:ln/>
        </p:spPr>
        <p:txBody>
          <a:bodyPr wrap="square" lIns="0" tIns="0" rIns="0" bIns="0" rtlCol="0" anchor="ctr">
            <a:spAutoFit/>
          </a:bodyPr>
          <a:lstStyle/>
          <a:p>
            <a:pPr algn="l" indent="0" marL="0">
              <a:buNone/>
            </a:pPr>
            <a:r>
              <a:rPr lang="en-US" sz="1125" dirty="0">
                <a:solidFill>
                  <a:srgbClr val="333333"/>
                </a:solidFill>
                <a:latin typeface="Arial" pitchFamily="34" charset="0"/>
                <a:ea typeface="Arial" pitchFamily="34" charset="-122"/>
                <a:cs typeface="Arial" pitchFamily="34" charset="-120"/>
              </a:rPr>
              <a:t>International experiences and challenges</a:t>
            </a:r>
            <a:endParaRPr lang="en-US" sz="1125" dirty="0"/>
          </a:p>
        </p:txBody>
      </p:sp>
      <p:pic>
        <p:nvPicPr>
          <p:cNvPr id="16" name="Image 3" descr="preencoded.png">    </p:cNvPr>
          <p:cNvPicPr>
            <a:picLocks noChangeAspect="1"/>
          </p:cNvPicPr>
          <p:nvPr/>
        </p:nvPicPr>
        <p:blipFill>
          <a:blip r:embed="rId4"/>
          <a:stretch>
            <a:fillRect/>
          </a:stretch>
        </p:blipFill>
        <p:spPr>
          <a:xfrm>
            <a:off x="4743450" y="1243013"/>
            <a:ext cx="171450" cy="171450"/>
          </a:xfrm>
          <a:prstGeom prst="rect">
            <a:avLst/>
          </a:prstGeom>
        </p:spPr>
      </p:pic>
      <p:sp>
        <p:nvSpPr>
          <p:cNvPr id="17" name="Text 11"/>
          <p:cNvSpPr/>
          <p:nvPr/>
        </p:nvSpPr>
        <p:spPr>
          <a:xfrm>
            <a:off x="4986338" y="1200150"/>
            <a:ext cx="3139287" cy="257175"/>
          </a:xfrm>
          <a:prstGeom prst="rect">
            <a:avLst/>
          </a:prstGeom>
          <a:noFill/>
          <a:ln/>
        </p:spPr>
        <p:txBody>
          <a:bodyPr wrap="square" lIns="0" tIns="0" rIns="0" bIns="0" rtlCol="0" anchor="ctr">
            <a:spAutoFit/>
          </a:bodyPr>
          <a:lstStyle/>
          <a:p>
            <a:pPr indent="0" marL="0">
              <a:buNone/>
            </a:pPr>
            <a:r>
              <a:rPr lang="en-US" sz="1350" b="1" dirty="0">
                <a:solidFill>
                  <a:srgbClr val="4A90A4"/>
                </a:solidFill>
                <a:latin typeface="Arial" pitchFamily="34" charset="0"/>
                <a:ea typeface="Arial" pitchFamily="34" charset="-122"/>
                <a:cs typeface="Arial" pitchFamily="34" charset="-120"/>
              </a:rPr>
              <a:t>Development Banks &amp; Public Finance</a:t>
            </a:r>
            <a:endParaRPr lang="en-US" sz="1350" dirty="0"/>
          </a:p>
        </p:txBody>
      </p:sp>
      <p:sp>
        <p:nvSpPr>
          <p:cNvPr id="18" name="Text 12"/>
          <p:cNvSpPr/>
          <p:nvPr/>
        </p:nvSpPr>
        <p:spPr>
          <a:xfrm>
            <a:off x="4993481" y="1564481"/>
            <a:ext cx="3936206" cy="214313"/>
          </a:xfrm>
          <a:prstGeom prst="rect">
            <a:avLst/>
          </a:prstGeom>
          <a:noFill/>
          <a:ln/>
        </p:spPr>
        <p:txBody>
          <a:bodyPr wrap="square" lIns="0" tIns="0" rIns="0" bIns="0" rtlCol="0" anchor="ctr">
            <a:spAutoFit/>
          </a:bodyPr>
          <a:lstStyle/>
          <a:p>
            <a:pPr algn="l" indent="0" marL="0">
              <a:buNone/>
            </a:pPr>
            <a:r>
              <a:rPr lang="en-US" sz="1125" dirty="0">
                <a:solidFill>
                  <a:srgbClr val="333333"/>
                </a:solidFill>
                <a:latin typeface="Arial" pitchFamily="34" charset="0"/>
                <a:ea typeface="Arial" pitchFamily="34" charset="-122"/>
                <a:cs typeface="Arial" pitchFamily="34" charset="-120"/>
              </a:rPr>
              <a:t>Market failures and development bank models</a:t>
            </a:r>
            <a:endParaRPr lang="en-US" sz="1125" dirty="0"/>
          </a:p>
        </p:txBody>
      </p:sp>
      <p:sp>
        <p:nvSpPr>
          <p:cNvPr id="19" name="Text 13"/>
          <p:cNvSpPr/>
          <p:nvPr/>
        </p:nvSpPr>
        <p:spPr>
          <a:xfrm>
            <a:off x="4993481" y="1850231"/>
            <a:ext cx="3936206" cy="214313"/>
          </a:xfrm>
          <a:prstGeom prst="rect">
            <a:avLst/>
          </a:prstGeom>
          <a:noFill/>
          <a:ln/>
        </p:spPr>
        <p:txBody>
          <a:bodyPr wrap="square" lIns="0" tIns="0" rIns="0" bIns="0" rtlCol="0" anchor="ctr">
            <a:spAutoFit/>
          </a:bodyPr>
          <a:lstStyle/>
          <a:p>
            <a:pPr algn="l" indent="0" marL="0">
              <a:buNone/>
            </a:pPr>
            <a:r>
              <a:rPr lang="en-US" sz="1125" dirty="0">
                <a:solidFill>
                  <a:srgbClr val="333333"/>
                </a:solidFill>
                <a:latin typeface="Arial" pitchFamily="34" charset="0"/>
                <a:ea typeface="Arial" pitchFamily="34" charset="-122"/>
                <a:cs typeface="Arial" pitchFamily="34" charset="-120"/>
              </a:rPr>
              <a:t>Case studies: BNDES, KfW, CDB, KDB, BDC, Corfo</a:t>
            </a:r>
            <a:endParaRPr lang="en-US" sz="1125" dirty="0"/>
          </a:p>
        </p:txBody>
      </p:sp>
      <p:sp>
        <p:nvSpPr>
          <p:cNvPr id="20" name="Text 14"/>
          <p:cNvSpPr/>
          <p:nvPr/>
        </p:nvSpPr>
        <p:spPr>
          <a:xfrm>
            <a:off x="4993481" y="2135981"/>
            <a:ext cx="3936206" cy="214313"/>
          </a:xfrm>
          <a:prstGeom prst="rect">
            <a:avLst/>
          </a:prstGeom>
          <a:noFill/>
          <a:ln/>
        </p:spPr>
        <p:txBody>
          <a:bodyPr wrap="square" lIns="0" tIns="0" rIns="0" bIns="0" rtlCol="0" anchor="ctr">
            <a:spAutoFit/>
          </a:bodyPr>
          <a:lstStyle/>
          <a:p>
            <a:pPr algn="l" indent="0" marL="0">
              <a:buNone/>
            </a:pPr>
            <a:r>
              <a:rPr lang="en-US" sz="1125" dirty="0">
                <a:solidFill>
                  <a:srgbClr val="333333"/>
                </a:solidFill>
                <a:latin typeface="Arial" pitchFamily="34" charset="0"/>
                <a:ea typeface="Arial" pitchFamily="34" charset="-122"/>
                <a:cs typeface="Arial" pitchFamily="34" charset="-120"/>
              </a:rPr>
              <a:t>Financing tools and instruments</a:t>
            </a:r>
            <a:endParaRPr lang="en-US" sz="1125" dirty="0"/>
          </a:p>
        </p:txBody>
      </p:sp>
      <p:sp>
        <p:nvSpPr>
          <p:cNvPr id="21" name="Text 15"/>
          <p:cNvSpPr/>
          <p:nvPr/>
        </p:nvSpPr>
        <p:spPr>
          <a:xfrm>
            <a:off x="4993481" y="2421731"/>
            <a:ext cx="3936206" cy="214313"/>
          </a:xfrm>
          <a:prstGeom prst="rect">
            <a:avLst/>
          </a:prstGeom>
          <a:noFill/>
          <a:ln/>
        </p:spPr>
        <p:txBody>
          <a:bodyPr wrap="square" lIns="0" tIns="0" rIns="0" bIns="0" rtlCol="0" anchor="ctr">
            <a:spAutoFit/>
          </a:bodyPr>
          <a:lstStyle/>
          <a:p>
            <a:pPr algn="l" indent="0" marL="0">
              <a:buNone/>
            </a:pPr>
            <a:r>
              <a:rPr lang="en-US" sz="1125" dirty="0">
                <a:solidFill>
                  <a:srgbClr val="333333"/>
                </a:solidFill>
                <a:latin typeface="Arial" pitchFamily="34" charset="0"/>
                <a:ea typeface="Arial" pitchFamily="34" charset="-122"/>
                <a:cs typeface="Arial" pitchFamily="34" charset="-120"/>
              </a:rPr>
              <a:t>Performance metrics and impact assessment</a:t>
            </a:r>
            <a:endParaRPr lang="en-US" sz="1125" dirty="0"/>
          </a:p>
        </p:txBody>
      </p:sp>
      <p:pic>
        <p:nvPicPr>
          <p:cNvPr id="22" name="Image 4" descr="preencoded.png">    </p:cNvPr>
          <p:cNvPicPr>
            <a:picLocks noChangeAspect="1"/>
          </p:cNvPicPr>
          <p:nvPr/>
        </p:nvPicPr>
        <p:blipFill>
          <a:blip r:embed="rId5"/>
          <a:stretch>
            <a:fillRect/>
          </a:stretch>
        </p:blipFill>
        <p:spPr>
          <a:xfrm>
            <a:off x="4743450" y="2964656"/>
            <a:ext cx="192881" cy="171450"/>
          </a:xfrm>
          <a:prstGeom prst="rect">
            <a:avLst/>
          </a:prstGeom>
        </p:spPr>
      </p:pic>
      <p:sp>
        <p:nvSpPr>
          <p:cNvPr id="23" name="Text 16"/>
          <p:cNvSpPr/>
          <p:nvPr/>
        </p:nvSpPr>
        <p:spPr>
          <a:xfrm>
            <a:off x="5007769" y="2921794"/>
            <a:ext cx="2043364" cy="257175"/>
          </a:xfrm>
          <a:prstGeom prst="rect">
            <a:avLst/>
          </a:prstGeom>
          <a:noFill/>
          <a:ln/>
        </p:spPr>
        <p:txBody>
          <a:bodyPr wrap="square" lIns="0" tIns="0" rIns="0" bIns="0" rtlCol="0" anchor="ctr">
            <a:spAutoFit/>
          </a:bodyPr>
          <a:lstStyle/>
          <a:p>
            <a:pPr indent="0" marL="0">
              <a:buNone/>
            </a:pPr>
            <a:r>
              <a:rPr lang="en-US" sz="1350" b="1" dirty="0">
                <a:solidFill>
                  <a:srgbClr val="4A90A4"/>
                </a:solidFill>
                <a:latin typeface="Arial" pitchFamily="34" charset="0"/>
                <a:ea typeface="Arial" pitchFamily="34" charset="-122"/>
                <a:cs typeface="Arial" pitchFamily="34" charset="-120"/>
              </a:rPr>
              <a:t>Infrastructure Financing</a:t>
            </a:r>
            <a:endParaRPr lang="en-US" sz="1350" dirty="0"/>
          </a:p>
        </p:txBody>
      </p:sp>
      <p:sp>
        <p:nvSpPr>
          <p:cNvPr id="24" name="Text 17"/>
          <p:cNvSpPr/>
          <p:nvPr/>
        </p:nvSpPr>
        <p:spPr>
          <a:xfrm>
            <a:off x="4993481" y="3286125"/>
            <a:ext cx="3936206" cy="214313"/>
          </a:xfrm>
          <a:prstGeom prst="rect">
            <a:avLst/>
          </a:prstGeom>
          <a:noFill/>
          <a:ln/>
        </p:spPr>
        <p:txBody>
          <a:bodyPr wrap="square" lIns="0" tIns="0" rIns="0" bIns="0" rtlCol="0" anchor="ctr">
            <a:spAutoFit/>
          </a:bodyPr>
          <a:lstStyle/>
          <a:p>
            <a:pPr algn="l" indent="0" marL="0">
              <a:buNone/>
            </a:pPr>
            <a:r>
              <a:rPr lang="en-US" sz="1125" dirty="0">
                <a:solidFill>
                  <a:srgbClr val="333333"/>
                </a:solidFill>
                <a:latin typeface="Arial" pitchFamily="34" charset="0"/>
                <a:ea typeface="Arial" pitchFamily="34" charset="-122"/>
                <a:cs typeface="Arial" pitchFamily="34" charset="-120"/>
              </a:rPr>
              <a:t>Global investment needs and financing gaps</a:t>
            </a:r>
            <a:endParaRPr lang="en-US" sz="1125" dirty="0"/>
          </a:p>
        </p:txBody>
      </p:sp>
      <p:sp>
        <p:nvSpPr>
          <p:cNvPr id="25" name="Text 18"/>
          <p:cNvSpPr/>
          <p:nvPr/>
        </p:nvSpPr>
        <p:spPr>
          <a:xfrm>
            <a:off x="4993481" y="3571875"/>
            <a:ext cx="3936206" cy="214313"/>
          </a:xfrm>
          <a:prstGeom prst="rect">
            <a:avLst/>
          </a:prstGeom>
          <a:noFill/>
          <a:ln/>
        </p:spPr>
        <p:txBody>
          <a:bodyPr wrap="square" lIns="0" tIns="0" rIns="0" bIns="0" rtlCol="0" anchor="ctr">
            <a:spAutoFit/>
          </a:bodyPr>
          <a:lstStyle/>
          <a:p>
            <a:pPr algn="l" indent="0" marL="0">
              <a:buNone/>
            </a:pPr>
            <a:r>
              <a:rPr lang="en-US" sz="1125" dirty="0">
                <a:solidFill>
                  <a:srgbClr val="333333"/>
                </a:solidFill>
                <a:latin typeface="Arial" pitchFamily="34" charset="0"/>
                <a:ea typeface="Arial" pitchFamily="34" charset="-122"/>
                <a:cs typeface="Arial" pitchFamily="34" charset="-120"/>
              </a:rPr>
              <a:t>Public, private, and blended financing models</a:t>
            </a:r>
            <a:endParaRPr lang="en-US" sz="1125" dirty="0"/>
          </a:p>
        </p:txBody>
      </p:sp>
      <p:sp>
        <p:nvSpPr>
          <p:cNvPr id="26" name="Text 19"/>
          <p:cNvSpPr/>
          <p:nvPr/>
        </p:nvSpPr>
        <p:spPr>
          <a:xfrm>
            <a:off x="4993481" y="3857625"/>
            <a:ext cx="3936206" cy="214313"/>
          </a:xfrm>
          <a:prstGeom prst="rect">
            <a:avLst/>
          </a:prstGeom>
          <a:noFill/>
          <a:ln/>
        </p:spPr>
        <p:txBody>
          <a:bodyPr wrap="square" lIns="0" tIns="0" rIns="0" bIns="0" rtlCol="0" anchor="ctr">
            <a:spAutoFit/>
          </a:bodyPr>
          <a:lstStyle/>
          <a:p>
            <a:pPr algn="l" indent="0" marL="0">
              <a:buNone/>
            </a:pPr>
            <a:r>
              <a:rPr lang="en-US" sz="1125" dirty="0">
                <a:solidFill>
                  <a:srgbClr val="333333"/>
                </a:solidFill>
                <a:latin typeface="Arial" pitchFamily="34" charset="0"/>
                <a:ea typeface="Arial" pitchFamily="34" charset="-122"/>
                <a:cs typeface="Arial" pitchFamily="34" charset="-120"/>
              </a:rPr>
              <a:t>Project finance and risk mitigation</a:t>
            </a:r>
            <a:endParaRPr lang="en-US" sz="1125" dirty="0"/>
          </a:p>
        </p:txBody>
      </p:sp>
      <p:sp>
        <p:nvSpPr>
          <p:cNvPr id="27" name="Text 20"/>
          <p:cNvSpPr/>
          <p:nvPr/>
        </p:nvSpPr>
        <p:spPr>
          <a:xfrm>
            <a:off x="4993481" y="4143375"/>
            <a:ext cx="3936206" cy="214313"/>
          </a:xfrm>
          <a:prstGeom prst="rect">
            <a:avLst/>
          </a:prstGeom>
          <a:noFill/>
          <a:ln/>
        </p:spPr>
        <p:txBody>
          <a:bodyPr wrap="square" lIns="0" tIns="0" rIns="0" bIns="0" rtlCol="0" anchor="ctr">
            <a:spAutoFit/>
          </a:bodyPr>
          <a:lstStyle/>
          <a:p>
            <a:pPr algn="l" indent="0" marL="0">
              <a:buNone/>
            </a:pPr>
            <a:r>
              <a:rPr lang="en-US" sz="1125" dirty="0">
                <a:solidFill>
                  <a:srgbClr val="333333"/>
                </a:solidFill>
                <a:latin typeface="Arial" pitchFamily="34" charset="0"/>
                <a:ea typeface="Arial" pitchFamily="34" charset="-122"/>
                <a:cs typeface="Arial" pitchFamily="34" charset="-120"/>
              </a:rPr>
              <a:t>Future trends and innovative mechanisms</a:t>
            </a:r>
            <a:endParaRPr lang="en-US" sz="1125"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9144000" cy="6089210"/>
          </a:xfrm>
          <a:prstGeom prst="rect">
            <a:avLst/>
          </a:prstGeom>
        </p:spPr>
      </p:pic>
      <p:sp>
        <p:nvSpPr>
          <p:cNvPr id="3" name="Text 0"/>
          <p:cNvSpPr/>
          <p:nvPr/>
        </p:nvSpPr>
        <p:spPr>
          <a:xfrm>
            <a:off x="285750" y="285750"/>
            <a:ext cx="8643938" cy="385763"/>
          </a:xfrm>
          <a:prstGeom prst="rect">
            <a:avLst/>
          </a:prstGeom>
          <a:noFill/>
          <a:ln/>
        </p:spPr>
        <p:txBody>
          <a:bodyPr wrap="square" lIns="0" tIns="0" rIns="0" bIns="0" rtlCol="0" anchor="ctr">
            <a:spAutoFit/>
          </a:bodyPr>
          <a:lstStyle/>
          <a:p>
            <a:pPr indent="0" marL="0">
              <a:buNone/>
            </a:pPr>
            <a:r>
              <a:rPr lang="en-US" sz="2025" b="1" dirty="0">
                <a:solidFill>
                  <a:srgbClr val="2E5984"/>
                </a:solidFill>
                <a:latin typeface="Arial" pitchFamily="34" charset="0"/>
                <a:ea typeface="Arial" pitchFamily="34" charset="-122"/>
                <a:cs typeface="Arial" pitchFamily="34" charset="-120"/>
              </a:rPr>
              <a:t>Future of SOEs in Modern Economies</a:t>
            </a:r>
            <a:endParaRPr lang="en-US" sz="2025" dirty="0"/>
          </a:p>
        </p:txBody>
      </p:sp>
      <p:sp>
        <p:nvSpPr>
          <p:cNvPr id="4" name="Text 1"/>
          <p:cNvSpPr/>
          <p:nvPr/>
        </p:nvSpPr>
        <p:spPr>
          <a:xfrm>
            <a:off x="285750" y="850106"/>
            <a:ext cx="4186238" cy="257175"/>
          </a:xfrm>
          <a:prstGeom prst="rect">
            <a:avLst/>
          </a:prstGeom>
          <a:noFill/>
          <a:ln/>
        </p:spPr>
        <p:txBody>
          <a:bodyPr wrap="square" lIns="0" tIns="0" rIns="0" bIns="0" rtlCol="0" anchor="ctr">
            <a:spAutoFit/>
          </a:bodyPr>
          <a:lstStyle/>
          <a:p>
            <a:pPr indent="0" marL="0">
              <a:buNone/>
            </a:pPr>
            <a:r>
              <a:rPr lang="en-US" sz="1350" b="1" dirty="0">
                <a:solidFill>
                  <a:srgbClr val="4A90A4"/>
                </a:solidFill>
                <a:latin typeface="Arial" pitchFamily="34" charset="0"/>
                <a:ea typeface="Arial" pitchFamily="34" charset="-122"/>
                <a:cs typeface="Arial" pitchFamily="34" charset="-120"/>
              </a:rPr>
              <a:t>Digital Transformation and SOEs</a:t>
            </a:r>
            <a:endParaRPr lang="en-US" sz="1350" dirty="0"/>
          </a:p>
        </p:txBody>
      </p:sp>
      <p:sp>
        <p:nvSpPr>
          <p:cNvPr id="5" name="Shape 2"/>
          <p:cNvSpPr/>
          <p:nvPr/>
        </p:nvSpPr>
        <p:spPr>
          <a:xfrm>
            <a:off x="285750" y="1164431"/>
            <a:ext cx="4114800" cy="828675"/>
          </a:xfrm>
          <a:prstGeom prst="rect">
            <a:avLst/>
          </a:prstGeom>
          <a:solidFill>
            <a:srgbClr val="FFFFFF"/>
          </a:solidFill>
          <a:ln/>
        </p:spPr>
      </p:sp>
      <p:sp>
        <p:nvSpPr>
          <p:cNvPr id="6" name="Shape 3"/>
          <p:cNvSpPr/>
          <p:nvPr/>
        </p:nvSpPr>
        <p:spPr>
          <a:xfrm>
            <a:off x="371475" y="1250156"/>
            <a:ext cx="257175" cy="257175"/>
          </a:xfrm>
          <a:prstGeom prst="rect">
            <a:avLst/>
          </a:prstGeom>
          <a:solidFill>
            <a:srgbClr val="2E5984"/>
          </a:solidFill>
          <a:ln/>
        </p:spPr>
      </p:sp>
      <p:pic>
        <p:nvPicPr>
          <p:cNvPr id="7" name="Image 1" descr="preencoded.png">    </p:cNvPr>
          <p:cNvPicPr>
            <a:picLocks noChangeAspect="1"/>
          </p:cNvPicPr>
          <p:nvPr/>
        </p:nvPicPr>
        <p:blipFill>
          <a:blip r:embed="rId2"/>
          <a:stretch>
            <a:fillRect/>
          </a:stretch>
        </p:blipFill>
        <p:spPr>
          <a:xfrm>
            <a:off x="428625" y="1375172"/>
            <a:ext cx="142875" cy="7144"/>
          </a:xfrm>
          <a:prstGeom prst="rect">
            <a:avLst/>
          </a:prstGeom>
        </p:spPr>
      </p:pic>
      <p:sp>
        <p:nvSpPr>
          <p:cNvPr id="8" name="Text 4"/>
          <p:cNvSpPr/>
          <p:nvPr/>
        </p:nvSpPr>
        <p:spPr>
          <a:xfrm>
            <a:off x="714375" y="1282303"/>
            <a:ext cx="1186114" cy="192881"/>
          </a:xfrm>
          <a:prstGeom prst="rect">
            <a:avLst/>
          </a:prstGeom>
          <a:noFill/>
          <a:ln/>
        </p:spPr>
        <p:txBody>
          <a:bodyPr wrap="none" lIns="0" tIns="0" rIns="0" bIns="0" rtlCol="0" anchor="ctr">
            <a:spAutoFit/>
          </a:bodyPr>
          <a:lstStyle/>
          <a:p>
            <a:pPr indent="0" marL="0">
              <a:buNone/>
            </a:pPr>
            <a:r>
              <a:rPr lang="en-US" sz="1013" b="1" dirty="0">
                <a:solidFill>
                  <a:srgbClr val="2E5984"/>
                </a:solidFill>
                <a:latin typeface="Arial" pitchFamily="34" charset="0"/>
                <a:ea typeface="Arial" pitchFamily="34" charset="-122"/>
                <a:cs typeface="Arial" pitchFamily="34" charset="-120"/>
              </a:rPr>
              <a:t>Digital Challenges</a:t>
            </a:r>
            <a:endParaRPr lang="en-US" sz="1013" dirty="0"/>
          </a:p>
        </p:txBody>
      </p:sp>
      <p:sp>
        <p:nvSpPr>
          <p:cNvPr id="9" name="Text 5"/>
          <p:cNvSpPr/>
          <p:nvPr/>
        </p:nvSpPr>
        <p:spPr>
          <a:xfrm>
            <a:off x="371475" y="1564481"/>
            <a:ext cx="4014788" cy="342900"/>
          </a:xfrm>
          <a:prstGeom prst="rect">
            <a:avLst/>
          </a:prstGeom>
          <a:noFill/>
          <a:ln/>
        </p:spPr>
        <p:txBody>
          <a:bodyPr wrap="square" lIns="0" tIns="0" rIns="0" bIns="0" rtlCol="0" anchor="ctr">
            <a:spAutoFit/>
          </a:bodyPr>
          <a:lstStyle/>
          <a:p>
            <a:pPr indent="0" marL="0">
              <a:buNone/>
            </a:pPr>
            <a:r>
              <a:rPr lang="en-US" sz="900" dirty="0">
                <a:solidFill>
                  <a:srgbClr val="333333"/>
                </a:solidFill>
                <a:latin typeface="Arial" pitchFamily="34" charset="0"/>
                <a:ea typeface="Arial" pitchFamily="34" charset="-122"/>
                <a:cs typeface="Arial" pitchFamily="34" charset="-120"/>
              </a:rPr>
              <a:t>SOEs face pressure to modernize legacy systems and compete with agile digital disruptors, requiring cultural change and significant investment.</a:t>
            </a:r>
            <a:endParaRPr lang="en-US" sz="900" dirty="0"/>
          </a:p>
        </p:txBody>
      </p:sp>
      <p:sp>
        <p:nvSpPr>
          <p:cNvPr id="10" name="Text 6"/>
          <p:cNvSpPr/>
          <p:nvPr/>
        </p:nvSpPr>
        <p:spPr>
          <a:xfrm>
            <a:off x="285750" y="2078831"/>
            <a:ext cx="4186238" cy="257175"/>
          </a:xfrm>
          <a:prstGeom prst="rect">
            <a:avLst/>
          </a:prstGeom>
          <a:noFill/>
          <a:ln/>
        </p:spPr>
        <p:txBody>
          <a:bodyPr wrap="square" lIns="0" tIns="0" rIns="0" bIns="0" rtlCol="0" anchor="ctr">
            <a:spAutoFit/>
          </a:bodyPr>
          <a:lstStyle/>
          <a:p>
            <a:pPr indent="0" marL="0">
              <a:buNone/>
            </a:pPr>
            <a:r>
              <a:rPr lang="en-US" sz="1350" b="1" dirty="0">
                <a:solidFill>
                  <a:srgbClr val="4A90A4"/>
                </a:solidFill>
                <a:latin typeface="Arial" pitchFamily="34" charset="0"/>
                <a:ea typeface="Arial" pitchFamily="34" charset="-122"/>
                <a:cs typeface="Arial" pitchFamily="34" charset="-120"/>
              </a:rPr>
              <a:t>Climate Change and Green Transition</a:t>
            </a:r>
            <a:endParaRPr lang="en-US" sz="1350" dirty="0"/>
          </a:p>
        </p:txBody>
      </p:sp>
      <p:sp>
        <p:nvSpPr>
          <p:cNvPr id="11" name="Shape 7"/>
          <p:cNvSpPr/>
          <p:nvPr/>
        </p:nvSpPr>
        <p:spPr>
          <a:xfrm>
            <a:off x="285750" y="2393156"/>
            <a:ext cx="4114800" cy="828675"/>
          </a:xfrm>
          <a:prstGeom prst="rect">
            <a:avLst/>
          </a:prstGeom>
          <a:solidFill>
            <a:srgbClr val="FFFFFF"/>
          </a:solidFill>
          <a:ln/>
        </p:spPr>
      </p:sp>
      <p:sp>
        <p:nvSpPr>
          <p:cNvPr id="12" name="Shape 8"/>
          <p:cNvSpPr/>
          <p:nvPr/>
        </p:nvSpPr>
        <p:spPr>
          <a:xfrm>
            <a:off x="371475" y="2478881"/>
            <a:ext cx="257175" cy="257175"/>
          </a:xfrm>
          <a:prstGeom prst="rect">
            <a:avLst/>
          </a:prstGeom>
          <a:solidFill>
            <a:srgbClr val="4A90A4"/>
          </a:solidFill>
          <a:ln/>
        </p:spPr>
      </p:sp>
      <p:pic>
        <p:nvPicPr>
          <p:cNvPr id="13" name="Image 2" descr="preencoded.png">    </p:cNvPr>
          <p:cNvPicPr>
            <a:picLocks noChangeAspect="1"/>
          </p:cNvPicPr>
          <p:nvPr/>
        </p:nvPicPr>
        <p:blipFill>
          <a:blip r:embed="rId3"/>
          <a:stretch>
            <a:fillRect/>
          </a:stretch>
        </p:blipFill>
        <p:spPr>
          <a:xfrm>
            <a:off x="428625" y="2603897"/>
            <a:ext cx="142875" cy="7144"/>
          </a:xfrm>
          <a:prstGeom prst="rect">
            <a:avLst/>
          </a:prstGeom>
        </p:spPr>
      </p:pic>
      <p:sp>
        <p:nvSpPr>
          <p:cNvPr id="14" name="Text 9"/>
          <p:cNvSpPr/>
          <p:nvPr/>
        </p:nvSpPr>
        <p:spPr>
          <a:xfrm>
            <a:off x="714375" y="2511028"/>
            <a:ext cx="1936291" cy="192881"/>
          </a:xfrm>
          <a:prstGeom prst="rect">
            <a:avLst/>
          </a:prstGeom>
          <a:noFill/>
          <a:ln/>
        </p:spPr>
        <p:txBody>
          <a:bodyPr wrap="square" lIns="0" tIns="0" rIns="0" bIns="0" rtlCol="0" anchor="ctr">
            <a:spAutoFit/>
          </a:bodyPr>
          <a:lstStyle/>
          <a:p>
            <a:pPr indent="0" marL="0">
              <a:buNone/>
            </a:pPr>
            <a:r>
              <a:rPr lang="en-US" sz="1013" b="1" dirty="0">
                <a:solidFill>
                  <a:srgbClr val="2E5984"/>
                </a:solidFill>
                <a:latin typeface="Arial" pitchFamily="34" charset="0"/>
                <a:ea typeface="Arial" pitchFamily="34" charset="-122"/>
                <a:cs typeface="Arial" pitchFamily="34" charset="-120"/>
              </a:rPr>
              <a:t>Dual Role in Energy Transition</a:t>
            </a:r>
            <a:endParaRPr lang="en-US" sz="1013" dirty="0"/>
          </a:p>
        </p:txBody>
      </p:sp>
      <p:sp>
        <p:nvSpPr>
          <p:cNvPr id="15" name="Text 10"/>
          <p:cNvSpPr/>
          <p:nvPr/>
        </p:nvSpPr>
        <p:spPr>
          <a:xfrm>
            <a:off x="371475" y="2793206"/>
            <a:ext cx="4014788" cy="342900"/>
          </a:xfrm>
          <a:prstGeom prst="rect">
            <a:avLst/>
          </a:prstGeom>
          <a:noFill/>
          <a:ln/>
        </p:spPr>
        <p:txBody>
          <a:bodyPr wrap="square" lIns="0" tIns="0" rIns="0" bIns="0" rtlCol="0" anchor="ctr">
            <a:spAutoFit/>
          </a:bodyPr>
          <a:lstStyle/>
          <a:p>
            <a:pPr indent="0" marL="0">
              <a:buNone/>
            </a:pPr>
            <a:r>
              <a:rPr lang="en-US" sz="900" dirty="0">
                <a:solidFill>
                  <a:srgbClr val="333333"/>
                </a:solidFill>
                <a:latin typeface="Arial" pitchFamily="34" charset="0"/>
                <a:ea typeface="Arial" pitchFamily="34" charset="-122"/>
                <a:cs typeface="Arial" pitchFamily="34" charset="-120"/>
              </a:rPr>
              <a:t>SOEs must decarbonize while maintaining energy security, with state ownership enabling long-term green investments.</a:t>
            </a:r>
            <a:endParaRPr lang="en-US" sz="900" dirty="0"/>
          </a:p>
        </p:txBody>
      </p:sp>
      <p:pic>
        <p:nvPicPr>
          <p:cNvPr id="16" name="Image 3" descr="preencoded.png">    </p:cNvPr>
          <p:cNvPicPr>
            <a:picLocks noChangeAspect="1"/>
          </p:cNvPicPr>
          <p:nvPr/>
        </p:nvPicPr>
        <p:blipFill>
          <a:blip r:embed="rId4"/>
          <a:stretch>
            <a:fillRect/>
          </a:stretch>
        </p:blipFill>
        <p:spPr>
          <a:xfrm>
            <a:off x="285750" y="3307556"/>
            <a:ext cx="4114800" cy="1643063"/>
          </a:xfrm>
          <a:prstGeom prst="rect">
            <a:avLst/>
          </a:prstGeom>
        </p:spPr>
      </p:pic>
      <p:sp>
        <p:nvSpPr>
          <p:cNvPr id="17" name="Text 11"/>
          <p:cNvSpPr/>
          <p:nvPr/>
        </p:nvSpPr>
        <p:spPr>
          <a:xfrm>
            <a:off x="4743450" y="850106"/>
            <a:ext cx="4186238" cy="257175"/>
          </a:xfrm>
          <a:prstGeom prst="rect">
            <a:avLst/>
          </a:prstGeom>
          <a:noFill/>
          <a:ln/>
        </p:spPr>
        <p:txBody>
          <a:bodyPr wrap="square" lIns="0" tIns="0" rIns="0" bIns="0" rtlCol="0" anchor="ctr">
            <a:spAutoFit/>
          </a:bodyPr>
          <a:lstStyle/>
          <a:p>
            <a:pPr indent="0" marL="0">
              <a:buNone/>
            </a:pPr>
            <a:r>
              <a:rPr lang="en-US" sz="1350" b="1" dirty="0">
                <a:solidFill>
                  <a:srgbClr val="4A90A4"/>
                </a:solidFill>
                <a:latin typeface="Arial" pitchFamily="34" charset="0"/>
                <a:ea typeface="Arial" pitchFamily="34" charset="-122"/>
                <a:cs typeface="Arial" pitchFamily="34" charset="-120"/>
              </a:rPr>
              <a:t>Geopolitical Considerations</a:t>
            </a:r>
            <a:endParaRPr lang="en-US" sz="1350" dirty="0"/>
          </a:p>
        </p:txBody>
      </p:sp>
      <p:sp>
        <p:nvSpPr>
          <p:cNvPr id="18" name="Shape 12"/>
          <p:cNvSpPr/>
          <p:nvPr/>
        </p:nvSpPr>
        <p:spPr>
          <a:xfrm>
            <a:off x="4743450" y="1164431"/>
            <a:ext cx="4114800" cy="828675"/>
          </a:xfrm>
          <a:prstGeom prst="rect">
            <a:avLst/>
          </a:prstGeom>
          <a:solidFill>
            <a:srgbClr val="FFFFFF"/>
          </a:solidFill>
          <a:ln/>
        </p:spPr>
      </p:sp>
      <p:sp>
        <p:nvSpPr>
          <p:cNvPr id="19" name="Shape 13"/>
          <p:cNvSpPr/>
          <p:nvPr/>
        </p:nvSpPr>
        <p:spPr>
          <a:xfrm>
            <a:off x="4829175" y="1250156"/>
            <a:ext cx="257175" cy="257175"/>
          </a:xfrm>
          <a:prstGeom prst="rect">
            <a:avLst/>
          </a:prstGeom>
          <a:solidFill>
            <a:srgbClr val="7FB3D3"/>
          </a:solidFill>
          <a:ln/>
        </p:spPr>
      </p:sp>
      <p:pic>
        <p:nvPicPr>
          <p:cNvPr id="20" name="Image 4" descr="preencoded.png">    </p:cNvPr>
          <p:cNvPicPr>
            <a:picLocks noChangeAspect="1"/>
          </p:cNvPicPr>
          <p:nvPr/>
        </p:nvPicPr>
        <p:blipFill>
          <a:blip r:embed="rId5"/>
          <a:stretch>
            <a:fillRect/>
          </a:stretch>
        </p:blipFill>
        <p:spPr>
          <a:xfrm>
            <a:off x="4886325" y="1375172"/>
            <a:ext cx="142875" cy="7144"/>
          </a:xfrm>
          <a:prstGeom prst="rect">
            <a:avLst/>
          </a:prstGeom>
        </p:spPr>
      </p:pic>
      <p:sp>
        <p:nvSpPr>
          <p:cNvPr id="21" name="Text 14"/>
          <p:cNvSpPr/>
          <p:nvPr/>
        </p:nvSpPr>
        <p:spPr>
          <a:xfrm>
            <a:off x="5172075" y="1282303"/>
            <a:ext cx="1407430" cy="192881"/>
          </a:xfrm>
          <a:prstGeom prst="rect">
            <a:avLst/>
          </a:prstGeom>
          <a:noFill/>
          <a:ln/>
        </p:spPr>
        <p:txBody>
          <a:bodyPr wrap="square" lIns="0" tIns="0" rIns="0" bIns="0" rtlCol="0" anchor="ctr">
            <a:spAutoFit/>
          </a:bodyPr>
          <a:lstStyle/>
          <a:p>
            <a:pPr indent="0" marL="0">
              <a:buNone/>
            </a:pPr>
            <a:r>
              <a:rPr lang="en-US" sz="1013" b="1" dirty="0">
                <a:solidFill>
                  <a:srgbClr val="2E5984"/>
                </a:solidFill>
                <a:latin typeface="Arial" pitchFamily="34" charset="0"/>
                <a:ea typeface="Arial" pitchFamily="34" charset="-122"/>
                <a:cs typeface="Arial" pitchFamily="34" charset="-120"/>
              </a:rPr>
              <a:t>Strategic Competition</a:t>
            </a:r>
            <a:endParaRPr lang="en-US" sz="1013" dirty="0"/>
          </a:p>
        </p:txBody>
      </p:sp>
      <p:sp>
        <p:nvSpPr>
          <p:cNvPr id="22" name="Text 15"/>
          <p:cNvSpPr/>
          <p:nvPr/>
        </p:nvSpPr>
        <p:spPr>
          <a:xfrm>
            <a:off x="4829175" y="1564481"/>
            <a:ext cx="4014788" cy="342900"/>
          </a:xfrm>
          <a:prstGeom prst="rect">
            <a:avLst/>
          </a:prstGeom>
          <a:noFill/>
          <a:ln/>
        </p:spPr>
        <p:txBody>
          <a:bodyPr wrap="square" lIns="0" tIns="0" rIns="0" bIns="0" rtlCol="0" anchor="ctr">
            <a:spAutoFit/>
          </a:bodyPr>
          <a:lstStyle/>
          <a:p>
            <a:pPr indent="0" marL="0">
              <a:buNone/>
            </a:pPr>
            <a:r>
              <a:rPr lang="en-US" sz="900" dirty="0">
                <a:solidFill>
                  <a:srgbClr val="333333"/>
                </a:solidFill>
                <a:latin typeface="Arial" pitchFamily="34" charset="0"/>
                <a:ea typeface="Arial" pitchFamily="34" charset="-122"/>
                <a:cs typeface="Arial" pitchFamily="34" charset="-120"/>
              </a:rPr>
              <a:t>Rising tensions and supply chain vulnerabilities drive renewed interest in SOEs as instruments of economic sovereignty in critical sectors.</a:t>
            </a:r>
            <a:endParaRPr lang="en-US" sz="900" dirty="0"/>
          </a:p>
        </p:txBody>
      </p:sp>
      <p:sp>
        <p:nvSpPr>
          <p:cNvPr id="23" name="Text 16"/>
          <p:cNvSpPr/>
          <p:nvPr/>
        </p:nvSpPr>
        <p:spPr>
          <a:xfrm>
            <a:off x="4743450" y="2078831"/>
            <a:ext cx="4186238" cy="257175"/>
          </a:xfrm>
          <a:prstGeom prst="rect">
            <a:avLst/>
          </a:prstGeom>
          <a:noFill/>
          <a:ln/>
        </p:spPr>
        <p:txBody>
          <a:bodyPr wrap="square" lIns="0" tIns="0" rIns="0" bIns="0" rtlCol="0" anchor="ctr">
            <a:spAutoFit/>
          </a:bodyPr>
          <a:lstStyle/>
          <a:p>
            <a:pPr indent="0" marL="0">
              <a:buNone/>
            </a:pPr>
            <a:r>
              <a:rPr lang="en-US" sz="1350" b="1" dirty="0">
                <a:solidFill>
                  <a:srgbClr val="4A90A4"/>
                </a:solidFill>
                <a:latin typeface="Arial" pitchFamily="34" charset="0"/>
                <a:ea typeface="Arial" pitchFamily="34" charset="-122"/>
                <a:cs typeface="Arial" pitchFamily="34" charset="-120"/>
              </a:rPr>
              <a:t>Emerging SOE Models</a:t>
            </a:r>
            <a:endParaRPr lang="en-US" sz="1350" dirty="0"/>
          </a:p>
        </p:txBody>
      </p:sp>
      <p:sp>
        <p:nvSpPr>
          <p:cNvPr id="24" name="Text 17"/>
          <p:cNvSpPr/>
          <p:nvPr/>
        </p:nvSpPr>
        <p:spPr>
          <a:xfrm>
            <a:off x="4743450" y="2403872"/>
            <a:ext cx="1521814" cy="142875"/>
          </a:xfrm>
          <a:prstGeom prst="rect">
            <a:avLst/>
          </a:prstGeom>
          <a:noFill/>
          <a:ln/>
        </p:spPr>
        <p:txBody>
          <a:bodyPr wrap="square" lIns="0" tIns="0" rIns="0" bIns="0" rtlCol="0" anchor="ctr">
            <a:spAutoFit/>
          </a:bodyPr>
          <a:lstStyle/>
          <a:p>
            <a:pPr algn="l" indent="0" marL="0">
              <a:buNone/>
            </a:pPr>
            <a:r>
              <a:rPr lang="en-US" sz="1013" b="1" dirty="0">
                <a:solidFill>
                  <a:srgbClr val="333333"/>
                </a:solidFill>
                <a:latin typeface="Arial" pitchFamily="34" charset="0"/>
                <a:ea typeface="Arial" pitchFamily="34" charset="-122"/>
                <a:cs typeface="Arial" pitchFamily="34" charset="-120"/>
              </a:rPr>
              <a:t>Mission-oriented SOEs:</a:t>
            </a:r>
            <a:endParaRPr lang="en-US" sz="1013" dirty="0"/>
          </a:p>
        </p:txBody>
      </p:sp>
      <p:sp>
        <p:nvSpPr>
          <p:cNvPr id="25" name="Text 18"/>
          <p:cNvSpPr/>
          <p:nvPr/>
        </p:nvSpPr>
        <p:spPr>
          <a:xfrm>
            <a:off x="4743450" y="2403872"/>
            <a:ext cx="4016211" cy="310028"/>
          </a:xfrm>
          <a:prstGeom prst="rect">
            <a:avLst/>
          </a:prstGeom>
          <a:noFill/>
          <a:ln/>
        </p:spPr>
        <p:txBody>
          <a:bodyPr wrap="square" lIns="0" tIns="0" rIns="0" bIns="0" rtlCol="0" anchor="ctr">
            <a:spAutoFit/>
          </a:bodyPr>
          <a:lstStyle/>
          <a:p>
            <a:pPr algn="l" indent="0" marL="0">
              <a:buNone/>
            </a:pPr>
            <a:r>
              <a:rPr lang="en-US" sz="1013" dirty="0">
                <a:solidFill>
                  <a:srgbClr val="333333"/>
                </a:solidFill>
                <a:latin typeface="Arial" pitchFamily="34" charset="0"/>
                <a:ea typeface="Arial" pitchFamily="34" charset="-122"/>
                <a:cs typeface="Arial" pitchFamily="34" charset="-120"/>
              </a:rPr>
              <a:t>Focused on specific challenges like climate change</a:t>
            </a:r>
            <a:endParaRPr lang="en-US" sz="1013" dirty="0"/>
          </a:p>
        </p:txBody>
      </p:sp>
      <p:sp>
        <p:nvSpPr>
          <p:cNvPr id="26" name="Text 19"/>
          <p:cNvSpPr/>
          <p:nvPr/>
        </p:nvSpPr>
        <p:spPr>
          <a:xfrm>
            <a:off x="4743450" y="2781040"/>
            <a:ext cx="1279038" cy="142875"/>
          </a:xfrm>
          <a:prstGeom prst="rect">
            <a:avLst/>
          </a:prstGeom>
          <a:noFill/>
          <a:ln/>
        </p:spPr>
        <p:txBody>
          <a:bodyPr wrap="none" lIns="0" tIns="0" rIns="0" bIns="0" rtlCol="0" anchor="ctr">
            <a:spAutoFit/>
          </a:bodyPr>
          <a:lstStyle/>
          <a:p>
            <a:pPr algn="l" indent="0" marL="0">
              <a:buNone/>
            </a:pPr>
            <a:r>
              <a:rPr lang="en-US" sz="1013" b="1" dirty="0">
                <a:solidFill>
                  <a:srgbClr val="333333"/>
                </a:solidFill>
                <a:latin typeface="Arial" pitchFamily="34" charset="0"/>
                <a:ea typeface="Arial" pitchFamily="34" charset="-122"/>
                <a:cs typeface="Arial" pitchFamily="34" charset="-120"/>
              </a:rPr>
              <a:t>Hybrid governance:</a:t>
            </a:r>
            <a:endParaRPr lang="en-US" sz="1013" dirty="0"/>
          </a:p>
        </p:txBody>
      </p:sp>
      <p:sp>
        <p:nvSpPr>
          <p:cNvPr id="27" name="Text 20"/>
          <p:cNvSpPr/>
          <p:nvPr/>
        </p:nvSpPr>
        <p:spPr>
          <a:xfrm>
            <a:off x="4743450" y="2781040"/>
            <a:ext cx="3837673" cy="310028"/>
          </a:xfrm>
          <a:prstGeom prst="rect">
            <a:avLst/>
          </a:prstGeom>
          <a:noFill/>
          <a:ln/>
        </p:spPr>
        <p:txBody>
          <a:bodyPr wrap="square" lIns="0" tIns="0" rIns="0" bIns="0" rtlCol="0" anchor="ctr">
            <a:spAutoFit/>
          </a:bodyPr>
          <a:lstStyle/>
          <a:p>
            <a:pPr algn="l" indent="0" marL="0">
              <a:buNone/>
            </a:pPr>
            <a:r>
              <a:rPr lang="en-US" sz="1013" dirty="0">
                <a:solidFill>
                  <a:srgbClr val="333333"/>
                </a:solidFill>
                <a:latin typeface="Arial" pitchFamily="34" charset="0"/>
                <a:ea typeface="Arial" pitchFamily="34" charset="-122"/>
                <a:cs typeface="Arial" pitchFamily="34" charset="-120"/>
              </a:rPr>
              <a:t>Combining state direction with private sector discipline</a:t>
            </a:r>
            <a:endParaRPr lang="en-US" sz="1013" dirty="0"/>
          </a:p>
        </p:txBody>
      </p:sp>
      <p:sp>
        <p:nvSpPr>
          <p:cNvPr id="28" name="Text 21"/>
          <p:cNvSpPr/>
          <p:nvPr/>
        </p:nvSpPr>
        <p:spPr>
          <a:xfrm>
            <a:off x="4743450" y="3158207"/>
            <a:ext cx="1700882" cy="142875"/>
          </a:xfrm>
          <a:prstGeom prst="rect">
            <a:avLst/>
          </a:prstGeom>
          <a:noFill/>
          <a:ln/>
        </p:spPr>
        <p:txBody>
          <a:bodyPr wrap="square" lIns="0" tIns="0" rIns="0" bIns="0" rtlCol="0" anchor="ctr">
            <a:spAutoFit/>
          </a:bodyPr>
          <a:lstStyle/>
          <a:p>
            <a:pPr algn="l" indent="0" marL="0">
              <a:buNone/>
            </a:pPr>
            <a:r>
              <a:rPr lang="en-US" sz="1013" b="1" dirty="0">
                <a:solidFill>
                  <a:srgbClr val="333333"/>
                </a:solidFill>
                <a:latin typeface="Arial" pitchFamily="34" charset="0"/>
                <a:ea typeface="Arial" pitchFamily="34" charset="-122"/>
                <a:cs typeface="Arial" pitchFamily="34" charset="-120"/>
              </a:rPr>
              <a:t>Collaborative ecosystems:</a:t>
            </a:r>
            <a:endParaRPr lang="en-US" sz="1013" dirty="0"/>
          </a:p>
        </p:txBody>
      </p:sp>
      <p:sp>
        <p:nvSpPr>
          <p:cNvPr id="29" name="Text 22"/>
          <p:cNvSpPr/>
          <p:nvPr/>
        </p:nvSpPr>
        <p:spPr>
          <a:xfrm>
            <a:off x="4743450" y="3158207"/>
            <a:ext cx="3795033" cy="310028"/>
          </a:xfrm>
          <a:prstGeom prst="rect">
            <a:avLst/>
          </a:prstGeom>
          <a:noFill/>
          <a:ln/>
        </p:spPr>
        <p:txBody>
          <a:bodyPr wrap="square" lIns="0" tIns="0" rIns="0" bIns="0" rtlCol="0" anchor="ctr">
            <a:spAutoFit/>
          </a:bodyPr>
          <a:lstStyle/>
          <a:p>
            <a:pPr algn="l" indent="0" marL="0">
              <a:buNone/>
            </a:pPr>
            <a:r>
              <a:rPr lang="en-US" sz="1013" dirty="0">
                <a:solidFill>
                  <a:srgbClr val="333333"/>
                </a:solidFill>
                <a:latin typeface="Arial" pitchFamily="34" charset="0"/>
                <a:ea typeface="Arial" pitchFamily="34" charset="-122"/>
                <a:cs typeface="Arial" pitchFamily="34" charset="-120"/>
              </a:rPr>
              <a:t>SOEs as orchestrators of innovation networks</a:t>
            </a:r>
            <a:endParaRPr lang="en-US" sz="1013" dirty="0"/>
          </a:p>
        </p:txBody>
      </p:sp>
      <p:sp>
        <p:nvSpPr>
          <p:cNvPr id="30" name="Text 23"/>
          <p:cNvSpPr/>
          <p:nvPr/>
        </p:nvSpPr>
        <p:spPr>
          <a:xfrm>
            <a:off x="4743450" y="3553234"/>
            <a:ext cx="4186238" cy="257175"/>
          </a:xfrm>
          <a:prstGeom prst="rect">
            <a:avLst/>
          </a:prstGeom>
          <a:noFill/>
          <a:ln/>
        </p:spPr>
        <p:txBody>
          <a:bodyPr wrap="square" lIns="0" tIns="0" rIns="0" bIns="0" rtlCol="0" anchor="ctr">
            <a:spAutoFit/>
          </a:bodyPr>
          <a:lstStyle/>
          <a:p>
            <a:pPr indent="0" marL="0">
              <a:buNone/>
            </a:pPr>
            <a:r>
              <a:rPr lang="en-US" sz="1350" b="1" dirty="0">
                <a:solidFill>
                  <a:srgbClr val="4A90A4"/>
                </a:solidFill>
                <a:latin typeface="Arial" pitchFamily="34" charset="0"/>
                <a:ea typeface="Arial" pitchFamily="34" charset="-122"/>
                <a:cs typeface="Arial" pitchFamily="34" charset="-120"/>
              </a:rPr>
              <a:t>Policy Implications</a:t>
            </a:r>
            <a:endParaRPr lang="en-US" sz="1350" dirty="0"/>
          </a:p>
        </p:txBody>
      </p:sp>
      <p:sp>
        <p:nvSpPr>
          <p:cNvPr id="31" name="Text 24"/>
          <p:cNvSpPr/>
          <p:nvPr/>
        </p:nvSpPr>
        <p:spPr>
          <a:xfrm>
            <a:off x="4743450" y="3878275"/>
            <a:ext cx="1543301" cy="142875"/>
          </a:xfrm>
          <a:prstGeom prst="rect">
            <a:avLst/>
          </a:prstGeom>
          <a:noFill/>
          <a:ln/>
        </p:spPr>
        <p:txBody>
          <a:bodyPr wrap="square" lIns="0" tIns="0" rIns="0" bIns="0" rtlCol="0" anchor="ctr">
            <a:spAutoFit/>
          </a:bodyPr>
          <a:lstStyle/>
          <a:p>
            <a:pPr algn="l" indent="0" marL="0">
              <a:buNone/>
            </a:pPr>
            <a:r>
              <a:rPr lang="en-US" sz="1013" b="1" dirty="0">
                <a:solidFill>
                  <a:srgbClr val="333333"/>
                </a:solidFill>
                <a:latin typeface="Arial" pitchFamily="34" charset="0"/>
                <a:ea typeface="Arial" pitchFamily="34" charset="-122"/>
                <a:cs typeface="Arial" pitchFamily="34" charset="-120"/>
              </a:rPr>
              <a:t>Governance innovation:</a:t>
            </a:r>
            <a:endParaRPr lang="en-US" sz="1013" dirty="0"/>
          </a:p>
        </p:txBody>
      </p:sp>
      <p:sp>
        <p:nvSpPr>
          <p:cNvPr id="32" name="Text 25"/>
          <p:cNvSpPr/>
          <p:nvPr/>
        </p:nvSpPr>
        <p:spPr>
          <a:xfrm>
            <a:off x="4743450" y="3878275"/>
            <a:ext cx="3737577" cy="310028"/>
          </a:xfrm>
          <a:prstGeom prst="rect">
            <a:avLst/>
          </a:prstGeom>
          <a:noFill/>
          <a:ln/>
        </p:spPr>
        <p:txBody>
          <a:bodyPr wrap="square" lIns="0" tIns="0" rIns="0" bIns="0" rtlCol="0" anchor="ctr">
            <a:spAutoFit/>
          </a:bodyPr>
          <a:lstStyle/>
          <a:p>
            <a:pPr algn="l" indent="0" marL="0">
              <a:buNone/>
            </a:pPr>
            <a:r>
              <a:rPr lang="en-US" sz="1013" dirty="0">
                <a:solidFill>
                  <a:srgbClr val="333333"/>
                </a:solidFill>
                <a:latin typeface="Arial" pitchFamily="34" charset="0"/>
                <a:ea typeface="Arial" pitchFamily="34" charset="-122"/>
                <a:cs typeface="Arial" pitchFamily="34" charset="-120"/>
              </a:rPr>
              <a:t>New models balancing autonomy with accountability</a:t>
            </a:r>
            <a:endParaRPr lang="en-US" sz="1013" dirty="0"/>
          </a:p>
        </p:txBody>
      </p:sp>
      <p:sp>
        <p:nvSpPr>
          <p:cNvPr id="33" name="Text 26"/>
          <p:cNvSpPr/>
          <p:nvPr/>
        </p:nvSpPr>
        <p:spPr>
          <a:xfrm>
            <a:off x="4743450" y="4255443"/>
            <a:ext cx="1464692" cy="142875"/>
          </a:xfrm>
          <a:prstGeom prst="rect">
            <a:avLst/>
          </a:prstGeom>
          <a:noFill/>
          <a:ln/>
        </p:spPr>
        <p:txBody>
          <a:bodyPr wrap="square" lIns="0" tIns="0" rIns="0" bIns="0" rtlCol="0" anchor="ctr">
            <a:spAutoFit/>
          </a:bodyPr>
          <a:lstStyle/>
          <a:p>
            <a:pPr algn="l" indent="0" marL="0">
              <a:buNone/>
            </a:pPr>
            <a:r>
              <a:rPr lang="en-US" sz="1013" b="1" dirty="0">
                <a:solidFill>
                  <a:srgbClr val="333333"/>
                </a:solidFill>
                <a:latin typeface="Arial" pitchFamily="34" charset="0"/>
                <a:ea typeface="Arial" pitchFamily="34" charset="-122"/>
                <a:cs typeface="Arial" pitchFamily="34" charset="-120"/>
              </a:rPr>
              <a:t>Competitive neutrality:</a:t>
            </a:r>
            <a:endParaRPr lang="en-US" sz="1013" dirty="0"/>
          </a:p>
        </p:txBody>
      </p:sp>
      <p:sp>
        <p:nvSpPr>
          <p:cNvPr id="34" name="Text 27"/>
          <p:cNvSpPr/>
          <p:nvPr/>
        </p:nvSpPr>
        <p:spPr>
          <a:xfrm>
            <a:off x="6136704" y="4255443"/>
            <a:ext cx="2630016" cy="142875"/>
          </a:xfrm>
          <a:prstGeom prst="rect">
            <a:avLst/>
          </a:prstGeom>
          <a:noFill/>
          <a:ln/>
        </p:spPr>
        <p:txBody>
          <a:bodyPr wrap="square" lIns="0" tIns="0" rIns="0" bIns="0" rtlCol="0" anchor="ctr">
            <a:spAutoFit/>
          </a:bodyPr>
          <a:lstStyle/>
          <a:p>
            <a:pPr algn="l" indent="0" marL="0">
              <a:buNone/>
            </a:pPr>
            <a:r>
              <a:rPr lang="en-US" sz="1013" dirty="0">
                <a:solidFill>
                  <a:srgbClr val="333333"/>
                </a:solidFill>
                <a:latin typeface="Arial" pitchFamily="34" charset="0"/>
                <a:ea typeface="Arial" pitchFamily="34" charset="-122"/>
                <a:cs typeface="Arial" pitchFamily="34" charset="-120"/>
              </a:rPr>
              <a:t>Ensuring level playing field with private firms</a:t>
            </a:r>
            <a:endParaRPr lang="en-US" sz="1013" dirty="0"/>
          </a:p>
        </p:txBody>
      </p:sp>
      <p:sp>
        <p:nvSpPr>
          <p:cNvPr id="35" name="Text 28"/>
          <p:cNvSpPr/>
          <p:nvPr/>
        </p:nvSpPr>
        <p:spPr>
          <a:xfrm>
            <a:off x="4743450" y="4465458"/>
            <a:ext cx="1772348" cy="142875"/>
          </a:xfrm>
          <a:prstGeom prst="rect">
            <a:avLst/>
          </a:prstGeom>
          <a:noFill/>
          <a:ln/>
        </p:spPr>
        <p:txBody>
          <a:bodyPr wrap="square" lIns="0" tIns="0" rIns="0" bIns="0" rtlCol="0" anchor="ctr">
            <a:spAutoFit/>
          </a:bodyPr>
          <a:lstStyle/>
          <a:p>
            <a:pPr algn="l" indent="0" marL="0">
              <a:buNone/>
            </a:pPr>
            <a:r>
              <a:rPr lang="en-US" sz="1013" b="1" dirty="0">
                <a:solidFill>
                  <a:srgbClr val="333333"/>
                </a:solidFill>
                <a:latin typeface="Arial" pitchFamily="34" charset="0"/>
                <a:ea typeface="Arial" pitchFamily="34" charset="-122"/>
                <a:cs typeface="Arial" pitchFamily="34" charset="-120"/>
              </a:rPr>
              <a:t>Performance measurement:</a:t>
            </a:r>
            <a:endParaRPr lang="en-US" sz="1013" dirty="0"/>
          </a:p>
        </p:txBody>
      </p:sp>
      <p:sp>
        <p:nvSpPr>
          <p:cNvPr id="36" name="Text 29"/>
          <p:cNvSpPr/>
          <p:nvPr/>
        </p:nvSpPr>
        <p:spPr>
          <a:xfrm>
            <a:off x="4743450" y="4465458"/>
            <a:ext cx="4066719" cy="310028"/>
          </a:xfrm>
          <a:prstGeom prst="rect">
            <a:avLst/>
          </a:prstGeom>
          <a:noFill/>
          <a:ln/>
        </p:spPr>
        <p:txBody>
          <a:bodyPr wrap="square" lIns="0" tIns="0" rIns="0" bIns="0" rtlCol="0" anchor="ctr">
            <a:spAutoFit/>
          </a:bodyPr>
          <a:lstStyle/>
          <a:p>
            <a:pPr algn="l" indent="0" marL="0">
              <a:buNone/>
            </a:pPr>
            <a:r>
              <a:rPr lang="en-US" sz="1013" dirty="0">
                <a:solidFill>
                  <a:srgbClr val="333333"/>
                </a:solidFill>
                <a:latin typeface="Arial" pitchFamily="34" charset="0"/>
                <a:ea typeface="Arial" pitchFamily="34" charset="-122"/>
                <a:cs typeface="Arial" pitchFamily="34" charset="-120"/>
              </a:rPr>
              <a:t>Evaluating commercial and public value objectives</a:t>
            </a:r>
            <a:endParaRPr lang="en-US" sz="1013" dirty="0"/>
          </a:p>
        </p:txBody>
      </p:sp>
      <p:sp>
        <p:nvSpPr>
          <p:cNvPr id="37" name="Shape 30"/>
          <p:cNvSpPr/>
          <p:nvPr/>
        </p:nvSpPr>
        <p:spPr>
          <a:xfrm>
            <a:off x="4743450" y="4860485"/>
            <a:ext cx="4114800" cy="914400"/>
          </a:xfrm>
          <a:prstGeom prst="rect">
            <a:avLst/>
          </a:prstGeom>
          <a:solidFill>
            <a:srgbClr val="7FB3D3"/>
          </a:solidFill>
          <a:ln/>
        </p:spPr>
      </p:sp>
      <p:sp>
        <p:nvSpPr>
          <p:cNvPr id="38" name="Text 31"/>
          <p:cNvSpPr/>
          <p:nvPr/>
        </p:nvSpPr>
        <p:spPr>
          <a:xfrm>
            <a:off x="4829175" y="4946210"/>
            <a:ext cx="4014788" cy="192881"/>
          </a:xfrm>
          <a:prstGeom prst="rect">
            <a:avLst/>
          </a:prstGeom>
          <a:noFill/>
          <a:ln/>
        </p:spPr>
        <p:txBody>
          <a:bodyPr wrap="square" lIns="0" tIns="0" rIns="0" bIns="0" rtlCol="0" anchor="ctr">
            <a:spAutoFit/>
          </a:bodyPr>
          <a:lstStyle/>
          <a:p>
            <a:pPr indent="0" marL="0">
              <a:buNone/>
            </a:pPr>
            <a:r>
              <a:rPr lang="en-US" sz="1013" b="1" dirty="0">
                <a:solidFill>
                  <a:srgbClr val="FFFFFF"/>
                </a:solidFill>
                <a:latin typeface="Arial" pitchFamily="34" charset="0"/>
                <a:ea typeface="Arial" pitchFamily="34" charset="-122"/>
                <a:cs typeface="Arial" pitchFamily="34" charset="-120"/>
              </a:rPr>
              <a:t>Beyond Ideology: Pragmatic Approaches</a:t>
            </a:r>
            <a:endParaRPr lang="en-US" sz="1013" dirty="0"/>
          </a:p>
        </p:txBody>
      </p:sp>
      <p:sp>
        <p:nvSpPr>
          <p:cNvPr id="39" name="Text 32"/>
          <p:cNvSpPr/>
          <p:nvPr/>
        </p:nvSpPr>
        <p:spPr>
          <a:xfrm>
            <a:off x="4829175" y="5174810"/>
            <a:ext cx="4014788" cy="514350"/>
          </a:xfrm>
          <a:prstGeom prst="rect">
            <a:avLst/>
          </a:prstGeom>
          <a:noFill/>
          <a:ln/>
        </p:spPr>
        <p:txBody>
          <a:bodyPr wrap="square" lIns="0" tIns="0" rIns="0" bIns="0" rtlCol="0" anchor="ctr">
            <a:spAutoFit/>
          </a:bodyPr>
          <a:lstStyle/>
          <a:p>
            <a:pPr indent="0" marL="0">
              <a:buNone/>
            </a:pPr>
            <a:r>
              <a:rPr lang="en-US" sz="900" dirty="0">
                <a:solidFill>
                  <a:srgbClr val="FFFFFF"/>
                </a:solidFill>
                <a:latin typeface="Arial" pitchFamily="34" charset="0"/>
                <a:ea typeface="Arial" pitchFamily="34" charset="-122"/>
                <a:cs typeface="Arial" pitchFamily="34" charset="-120"/>
              </a:rPr>
              <a:t>The future lies in pragmatic approaches leveraging strengths of both public and private ownership to address complex economic, social, and environmental challenges.</a:t>
            </a:r>
            <a:endParaRPr lang="en-US" sz="90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9144000" cy="5573464"/>
          </a:xfrm>
          <a:prstGeom prst="rect">
            <a:avLst/>
          </a:prstGeom>
        </p:spPr>
      </p:pic>
      <p:sp>
        <p:nvSpPr>
          <p:cNvPr id="3" name="Text 0"/>
          <p:cNvSpPr/>
          <p:nvPr/>
        </p:nvSpPr>
        <p:spPr>
          <a:xfrm>
            <a:off x="285750" y="285750"/>
            <a:ext cx="8643938" cy="385763"/>
          </a:xfrm>
          <a:prstGeom prst="rect">
            <a:avLst/>
          </a:prstGeom>
          <a:noFill/>
          <a:ln/>
        </p:spPr>
        <p:txBody>
          <a:bodyPr wrap="square" lIns="0" tIns="0" rIns="0" bIns="0" rtlCol="0" anchor="ctr">
            <a:spAutoFit/>
          </a:bodyPr>
          <a:lstStyle/>
          <a:p>
            <a:pPr indent="0" marL="0">
              <a:buNone/>
            </a:pPr>
            <a:r>
              <a:rPr lang="en-US" sz="2025" b="1" dirty="0">
                <a:solidFill>
                  <a:srgbClr val="2E5984"/>
                </a:solidFill>
                <a:latin typeface="Arial" pitchFamily="34" charset="0"/>
                <a:ea typeface="Arial" pitchFamily="34" charset="-122"/>
                <a:cs typeface="Arial" pitchFamily="34" charset="-120"/>
              </a:rPr>
              <a:t>PPP Fundamentals</a:t>
            </a:r>
            <a:endParaRPr lang="en-US" sz="2025" dirty="0"/>
          </a:p>
        </p:txBody>
      </p:sp>
      <p:sp>
        <p:nvSpPr>
          <p:cNvPr id="4" name="Text 1"/>
          <p:cNvSpPr/>
          <p:nvPr/>
        </p:nvSpPr>
        <p:spPr>
          <a:xfrm>
            <a:off x="285750" y="850106"/>
            <a:ext cx="4186238" cy="257175"/>
          </a:xfrm>
          <a:prstGeom prst="rect">
            <a:avLst/>
          </a:prstGeom>
          <a:noFill/>
          <a:ln/>
        </p:spPr>
        <p:txBody>
          <a:bodyPr wrap="square" lIns="0" tIns="0" rIns="0" bIns="0" rtlCol="0" anchor="ctr">
            <a:spAutoFit/>
          </a:bodyPr>
          <a:lstStyle/>
          <a:p>
            <a:pPr indent="0" marL="0">
              <a:buNone/>
            </a:pPr>
            <a:r>
              <a:rPr lang="en-US" sz="1350" b="1" dirty="0">
                <a:solidFill>
                  <a:srgbClr val="4A90A4"/>
                </a:solidFill>
                <a:latin typeface="Arial" pitchFamily="34" charset="0"/>
                <a:ea typeface="Arial" pitchFamily="34" charset="-122"/>
                <a:cs typeface="Arial" pitchFamily="34" charset="-120"/>
              </a:rPr>
              <a:t>Definition and Core Principles</a:t>
            </a:r>
            <a:endParaRPr lang="en-US" sz="1350" dirty="0"/>
          </a:p>
        </p:txBody>
      </p:sp>
      <p:sp>
        <p:nvSpPr>
          <p:cNvPr id="5" name="Shape 2"/>
          <p:cNvSpPr/>
          <p:nvPr/>
        </p:nvSpPr>
        <p:spPr>
          <a:xfrm>
            <a:off x="285750" y="1164431"/>
            <a:ext cx="4114800" cy="1171575"/>
          </a:xfrm>
          <a:prstGeom prst="rect">
            <a:avLst/>
          </a:prstGeom>
          <a:solidFill>
            <a:srgbClr val="FFFFFF"/>
          </a:solidFill>
          <a:ln/>
        </p:spPr>
      </p:sp>
      <p:sp>
        <p:nvSpPr>
          <p:cNvPr id="6" name="Text 3"/>
          <p:cNvSpPr/>
          <p:nvPr/>
        </p:nvSpPr>
        <p:spPr>
          <a:xfrm>
            <a:off x="392906" y="1271588"/>
            <a:ext cx="3971925" cy="214313"/>
          </a:xfrm>
          <a:prstGeom prst="rect">
            <a:avLst/>
          </a:prstGeom>
          <a:noFill/>
          <a:ln/>
        </p:spPr>
        <p:txBody>
          <a:bodyPr wrap="square" lIns="0" tIns="0" rIns="0" bIns="0" rtlCol="0" anchor="ctr">
            <a:spAutoFit/>
          </a:bodyPr>
          <a:lstStyle/>
          <a:p>
            <a:pPr indent="0" marL="0">
              <a:buNone/>
            </a:pPr>
            <a:r>
              <a:rPr lang="en-US" sz="1125" b="1" dirty="0">
                <a:solidFill>
                  <a:srgbClr val="2E5984"/>
                </a:solidFill>
                <a:latin typeface="Arial" pitchFamily="34" charset="0"/>
                <a:ea typeface="Arial" pitchFamily="34" charset="-122"/>
                <a:cs typeface="Arial" pitchFamily="34" charset="-120"/>
              </a:rPr>
              <a:t>What is a Public-Private Partnership?</a:t>
            </a:r>
            <a:endParaRPr lang="en-US" sz="1125" dirty="0"/>
          </a:p>
        </p:txBody>
      </p:sp>
      <p:sp>
        <p:nvSpPr>
          <p:cNvPr id="7" name="Text 4"/>
          <p:cNvSpPr/>
          <p:nvPr/>
        </p:nvSpPr>
        <p:spPr>
          <a:xfrm>
            <a:off x="392906" y="1543050"/>
            <a:ext cx="3971925" cy="685800"/>
          </a:xfrm>
          <a:prstGeom prst="rect">
            <a:avLst/>
          </a:prstGeom>
          <a:noFill/>
          <a:ln/>
        </p:spPr>
        <p:txBody>
          <a:bodyPr wrap="square" lIns="0" tIns="0" rIns="0" bIns="0" rtlCol="0" anchor="ctr">
            <a:spAutoFit/>
          </a:bodyPr>
          <a:lstStyle/>
          <a:p>
            <a:pPr indent="0" marL="0">
              <a:buNone/>
            </a:pPr>
            <a:r>
              <a:rPr lang="en-US" sz="900" dirty="0">
                <a:solidFill>
                  <a:srgbClr val="333333"/>
                </a:solidFill>
                <a:latin typeface="Arial" pitchFamily="34" charset="0"/>
                <a:ea typeface="Arial" pitchFamily="34" charset="-122"/>
                <a:cs typeface="Arial" pitchFamily="34" charset="-120"/>
              </a:rPr>
              <a:t>A long-term contract between a public entity and a private party for the design, financing, construction, operation, and/or maintenance of public infrastructure or services, with significant risk transfer to the private sector and performance-based payment mechanisms.</a:t>
            </a:r>
            <a:endParaRPr lang="en-US" sz="900" dirty="0"/>
          </a:p>
        </p:txBody>
      </p:sp>
      <p:sp>
        <p:nvSpPr>
          <p:cNvPr id="8" name="Shape 5"/>
          <p:cNvSpPr/>
          <p:nvPr/>
        </p:nvSpPr>
        <p:spPr>
          <a:xfrm>
            <a:off x="285750" y="2443163"/>
            <a:ext cx="4114800" cy="742950"/>
          </a:xfrm>
          <a:prstGeom prst="rect">
            <a:avLst/>
          </a:prstGeom>
          <a:solidFill>
            <a:srgbClr val="FFFFFF"/>
          </a:solidFill>
          <a:ln/>
        </p:spPr>
      </p:sp>
      <p:sp>
        <p:nvSpPr>
          <p:cNvPr id="9" name="Shape 6"/>
          <p:cNvSpPr/>
          <p:nvPr/>
        </p:nvSpPr>
        <p:spPr>
          <a:xfrm>
            <a:off x="371475" y="2528888"/>
            <a:ext cx="257175" cy="257175"/>
          </a:xfrm>
          <a:prstGeom prst="ellipse">
            <a:avLst/>
          </a:prstGeom>
          <a:solidFill>
            <a:srgbClr val="4A90A4"/>
          </a:solidFill>
          <a:ln/>
        </p:spPr>
      </p:sp>
      <p:pic>
        <p:nvPicPr>
          <p:cNvPr id="10" name="Image 1" descr="preencoded.png">    </p:cNvPr>
          <p:cNvPicPr>
            <a:picLocks noChangeAspect="1"/>
          </p:cNvPicPr>
          <p:nvPr/>
        </p:nvPicPr>
        <p:blipFill>
          <a:blip r:embed="rId2"/>
          <a:stretch>
            <a:fillRect/>
          </a:stretch>
        </p:blipFill>
        <p:spPr>
          <a:xfrm>
            <a:off x="410766" y="2653903"/>
            <a:ext cx="178594" cy="7144"/>
          </a:xfrm>
          <a:prstGeom prst="rect">
            <a:avLst/>
          </a:prstGeom>
        </p:spPr>
      </p:pic>
      <p:sp>
        <p:nvSpPr>
          <p:cNvPr id="11" name="Text 7"/>
          <p:cNvSpPr/>
          <p:nvPr/>
        </p:nvSpPr>
        <p:spPr>
          <a:xfrm>
            <a:off x="714375" y="2528888"/>
            <a:ext cx="3671888" cy="192881"/>
          </a:xfrm>
          <a:prstGeom prst="rect">
            <a:avLst/>
          </a:prstGeom>
          <a:noFill/>
          <a:ln/>
        </p:spPr>
        <p:txBody>
          <a:bodyPr wrap="square" lIns="0" tIns="0" rIns="0" bIns="0" rtlCol="0" anchor="ctr">
            <a:spAutoFit/>
          </a:bodyPr>
          <a:lstStyle/>
          <a:p>
            <a:pPr indent="0" marL="0">
              <a:buNone/>
            </a:pPr>
            <a:r>
              <a:rPr lang="en-US" sz="1013" b="1" dirty="0">
                <a:solidFill>
                  <a:srgbClr val="2E5984"/>
                </a:solidFill>
                <a:latin typeface="Arial" pitchFamily="34" charset="0"/>
                <a:ea typeface="Arial" pitchFamily="34" charset="-122"/>
                <a:cs typeface="Arial" pitchFamily="34" charset="-120"/>
              </a:rPr>
              <a:t>Long-term Partnership</a:t>
            </a:r>
            <a:endParaRPr lang="en-US" sz="1013" dirty="0"/>
          </a:p>
        </p:txBody>
      </p:sp>
      <p:sp>
        <p:nvSpPr>
          <p:cNvPr id="12" name="Text 8"/>
          <p:cNvSpPr/>
          <p:nvPr/>
        </p:nvSpPr>
        <p:spPr>
          <a:xfrm>
            <a:off x="714375" y="2757488"/>
            <a:ext cx="3671888" cy="342900"/>
          </a:xfrm>
          <a:prstGeom prst="rect">
            <a:avLst/>
          </a:prstGeom>
          <a:noFill/>
          <a:ln/>
        </p:spPr>
        <p:txBody>
          <a:bodyPr wrap="square" lIns="0" tIns="0" rIns="0" bIns="0" rtlCol="0" anchor="ctr">
            <a:spAutoFit/>
          </a:bodyPr>
          <a:lstStyle/>
          <a:p>
            <a:pPr indent="0" marL="0">
              <a:buNone/>
            </a:pPr>
            <a:r>
              <a:rPr lang="en-US" sz="900" dirty="0">
                <a:solidFill>
                  <a:srgbClr val="333333"/>
                </a:solidFill>
                <a:latin typeface="Arial" pitchFamily="34" charset="0"/>
                <a:ea typeface="Arial" pitchFamily="34" charset="-122"/>
                <a:cs typeface="Arial" pitchFamily="34" charset="-120"/>
              </a:rPr>
              <a:t>Typically 20-30 year contracts covering multiple project lifecycle phases</a:t>
            </a:r>
            <a:endParaRPr lang="en-US" sz="900" dirty="0"/>
          </a:p>
        </p:txBody>
      </p:sp>
      <p:sp>
        <p:nvSpPr>
          <p:cNvPr id="13" name="Shape 9"/>
          <p:cNvSpPr/>
          <p:nvPr/>
        </p:nvSpPr>
        <p:spPr>
          <a:xfrm>
            <a:off x="285750" y="3271838"/>
            <a:ext cx="4114800" cy="571500"/>
          </a:xfrm>
          <a:prstGeom prst="rect">
            <a:avLst/>
          </a:prstGeom>
          <a:solidFill>
            <a:srgbClr val="FFFFFF"/>
          </a:solidFill>
          <a:ln/>
        </p:spPr>
      </p:sp>
      <p:sp>
        <p:nvSpPr>
          <p:cNvPr id="14" name="Shape 10"/>
          <p:cNvSpPr/>
          <p:nvPr/>
        </p:nvSpPr>
        <p:spPr>
          <a:xfrm>
            <a:off x="371475" y="3357563"/>
            <a:ext cx="257175" cy="257175"/>
          </a:xfrm>
          <a:prstGeom prst="ellipse">
            <a:avLst/>
          </a:prstGeom>
          <a:solidFill>
            <a:srgbClr val="4A90A4"/>
          </a:solidFill>
          <a:ln/>
        </p:spPr>
      </p:sp>
      <p:pic>
        <p:nvPicPr>
          <p:cNvPr id="15" name="Image 2" descr="preencoded.png">    </p:cNvPr>
          <p:cNvPicPr>
            <a:picLocks noChangeAspect="1"/>
          </p:cNvPicPr>
          <p:nvPr/>
        </p:nvPicPr>
        <p:blipFill>
          <a:blip r:embed="rId3"/>
          <a:stretch>
            <a:fillRect/>
          </a:stretch>
        </p:blipFill>
        <p:spPr>
          <a:xfrm>
            <a:off x="428625" y="3482578"/>
            <a:ext cx="142875" cy="7144"/>
          </a:xfrm>
          <a:prstGeom prst="rect">
            <a:avLst/>
          </a:prstGeom>
        </p:spPr>
      </p:pic>
      <p:sp>
        <p:nvSpPr>
          <p:cNvPr id="16" name="Text 11"/>
          <p:cNvSpPr/>
          <p:nvPr/>
        </p:nvSpPr>
        <p:spPr>
          <a:xfrm>
            <a:off x="714375" y="3357563"/>
            <a:ext cx="3671888" cy="192881"/>
          </a:xfrm>
          <a:prstGeom prst="rect">
            <a:avLst/>
          </a:prstGeom>
          <a:noFill/>
          <a:ln/>
        </p:spPr>
        <p:txBody>
          <a:bodyPr wrap="square" lIns="0" tIns="0" rIns="0" bIns="0" rtlCol="0" anchor="ctr">
            <a:spAutoFit/>
          </a:bodyPr>
          <a:lstStyle/>
          <a:p>
            <a:pPr indent="0" marL="0">
              <a:buNone/>
            </a:pPr>
            <a:r>
              <a:rPr lang="en-US" sz="1013" b="1" dirty="0">
                <a:solidFill>
                  <a:srgbClr val="2E5984"/>
                </a:solidFill>
                <a:latin typeface="Arial" pitchFamily="34" charset="0"/>
                <a:ea typeface="Arial" pitchFamily="34" charset="-122"/>
                <a:cs typeface="Arial" pitchFamily="34" charset="-120"/>
              </a:rPr>
              <a:t>Risk Sharing</a:t>
            </a:r>
            <a:endParaRPr lang="en-US" sz="1013" dirty="0"/>
          </a:p>
        </p:txBody>
      </p:sp>
      <p:sp>
        <p:nvSpPr>
          <p:cNvPr id="17" name="Text 12"/>
          <p:cNvSpPr/>
          <p:nvPr/>
        </p:nvSpPr>
        <p:spPr>
          <a:xfrm>
            <a:off x="714375" y="3586163"/>
            <a:ext cx="3671888" cy="171450"/>
          </a:xfrm>
          <a:prstGeom prst="rect">
            <a:avLst/>
          </a:prstGeom>
          <a:noFill/>
          <a:ln/>
        </p:spPr>
        <p:txBody>
          <a:bodyPr wrap="square" lIns="0" tIns="0" rIns="0" bIns="0" rtlCol="0" anchor="ctr">
            <a:spAutoFit/>
          </a:bodyPr>
          <a:lstStyle/>
          <a:p>
            <a:pPr indent="0" marL="0">
              <a:buNone/>
            </a:pPr>
            <a:r>
              <a:rPr lang="en-US" sz="900" dirty="0">
                <a:solidFill>
                  <a:srgbClr val="333333"/>
                </a:solidFill>
                <a:latin typeface="Arial" pitchFamily="34" charset="0"/>
                <a:ea typeface="Arial" pitchFamily="34" charset="-122"/>
                <a:cs typeface="Arial" pitchFamily="34" charset="-120"/>
              </a:rPr>
              <a:t>Allocation of risks to the party best able to manage them</a:t>
            </a:r>
            <a:endParaRPr lang="en-US" sz="900" dirty="0"/>
          </a:p>
        </p:txBody>
      </p:sp>
      <p:sp>
        <p:nvSpPr>
          <p:cNvPr id="18" name="Shape 13"/>
          <p:cNvSpPr/>
          <p:nvPr/>
        </p:nvSpPr>
        <p:spPr>
          <a:xfrm>
            <a:off x="285750" y="3929063"/>
            <a:ext cx="4114800" cy="571500"/>
          </a:xfrm>
          <a:prstGeom prst="rect">
            <a:avLst/>
          </a:prstGeom>
          <a:solidFill>
            <a:srgbClr val="FFFFFF"/>
          </a:solidFill>
          <a:ln/>
        </p:spPr>
      </p:sp>
      <p:sp>
        <p:nvSpPr>
          <p:cNvPr id="19" name="Shape 14"/>
          <p:cNvSpPr/>
          <p:nvPr/>
        </p:nvSpPr>
        <p:spPr>
          <a:xfrm>
            <a:off x="371475" y="4014788"/>
            <a:ext cx="257175" cy="257175"/>
          </a:xfrm>
          <a:prstGeom prst="ellipse">
            <a:avLst/>
          </a:prstGeom>
          <a:solidFill>
            <a:srgbClr val="4A90A4"/>
          </a:solidFill>
          <a:ln/>
        </p:spPr>
      </p:sp>
      <p:pic>
        <p:nvPicPr>
          <p:cNvPr id="20" name="Image 3" descr="preencoded.png">    </p:cNvPr>
          <p:cNvPicPr>
            <a:picLocks noChangeAspect="1"/>
          </p:cNvPicPr>
          <p:nvPr/>
        </p:nvPicPr>
        <p:blipFill>
          <a:blip r:embed="rId4"/>
          <a:stretch>
            <a:fillRect/>
          </a:stretch>
        </p:blipFill>
        <p:spPr>
          <a:xfrm>
            <a:off x="428625" y="4139803"/>
            <a:ext cx="142875" cy="7144"/>
          </a:xfrm>
          <a:prstGeom prst="rect">
            <a:avLst/>
          </a:prstGeom>
        </p:spPr>
      </p:pic>
      <p:sp>
        <p:nvSpPr>
          <p:cNvPr id="21" name="Text 15"/>
          <p:cNvSpPr/>
          <p:nvPr/>
        </p:nvSpPr>
        <p:spPr>
          <a:xfrm>
            <a:off x="714375" y="4014788"/>
            <a:ext cx="3671888" cy="192881"/>
          </a:xfrm>
          <a:prstGeom prst="rect">
            <a:avLst/>
          </a:prstGeom>
          <a:noFill/>
          <a:ln/>
        </p:spPr>
        <p:txBody>
          <a:bodyPr wrap="square" lIns="0" tIns="0" rIns="0" bIns="0" rtlCol="0" anchor="ctr">
            <a:spAutoFit/>
          </a:bodyPr>
          <a:lstStyle/>
          <a:p>
            <a:pPr indent="0" marL="0">
              <a:buNone/>
            </a:pPr>
            <a:r>
              <a:rPr lang="en-US" sz="1013" b="1" dirty="0">
                <a:solidFill>
                  <a:srgbClr val="2E5984"/>
                </a:solidFill>
                <a:latin typeface="Arial" pitchFamily="34" charset="0"/>
                <a:ea typeface="Arial" pitchFamily="34" charset="-122"/>
                <a:cs typeface="Arial" pitchFamily="34" charset="-120"/>
              </a:rPr>
              <a:t>Output Specification</a:t>
            </a:r>
            <a:endParaRPr lang="en-US" sz="1013" dirty="0"/>
          </a:p>
        </p:txBody>
      </p:sp>
      <p:sp>
        <p:nvSpPr>
          <p:cNvPr id="22" name="Text 16"/>
          <p:cNvSpPr/>
          <p:nvPr/>
        </p:nvSpPr>
        <p:spPr>
          <a:xfrm>
            <a:off x="714375" y="4243388"/>
            <a:ext cx="3671888" cy="171450"/>
          </a:xfrm>
          <a:prstGeom prst="rect">
            <a:avLst/>
          </a:prstGeom>
          <a:noFill/>
          <a:ln/>
        </p:spPr>
        <p:txBody>
          <a:bodyPr wrap="square" lIns="0" tIns="0" rIns="0" bIns="0" rtlCol="0" anchor="ctr">
            <a:spAutoFit/>
          </a:bodyPr>
          <a:lstStyle/>
          <a:p>
            <a:pPr indent="0" marL="0">
              <a:buNone/>
            </a:pPr>
            <a:r>
              <a:rPr lang="en-US" sz="900" dirty="0">
                <a:solidFill>
                  <a:srgbClr val="333333"/>
                </a:solidFill>
                <a:latin typeface="Arial" pitchFamily="34" charset="0"/>
                <a:ea typeface="Arial" pitchFamily="34" charset="-122"/>
                <a:cs typeface="Arial" pitchFamily="34" charset="-120"/>
              </a:rPr>
              <a:t>Focus on service outcomes rather than input requirements</a:t>
            </a:r>
            <a:endParaRPr lang="en-US" sz="900" dirty="0"/>
          </a:p>
        </p:txBody>
      </p:sp>
      <p:sp>
        <p:nvSpPr>
          <p:cNvPr id="23" name="Text 17"/>
          <p:cNvSpPr/>
          <p:nvPr/>
        </p:nvSpPr>
        <p:spPr>
          <a:xfrm>
            <a:off x="4743450" y="850106"/>
            <a:ext cx="4186238" cy="257175"/>
          </a:xfrm>
          <a:prstGeom prst="rect">
            <a:avLst/>
          </a:prstGeom>
          <a:noFill/>
          <a:ln/>
        </p:spPr>
        <p:txBody>
          <a:bodyPr wrap="square" lIns="0" tIns="0" rIns="0" bIns="0" rtlCol="0" anchor="ctr">
            <a:spAutoFit/>
          </a:bodyPr>
          <a:lstStyle/>
          <a:p>
            <a:pPr indent="0" marL="0">
              <a:buNone/>
            </a:pPr>
            <a:r>
              <a:rPr lang="en-US" sz="1350" b="1" dirty="0">
                <a:solidFill>
                  <a:srgbClr val="4A90A4"/>
                </a:solidFill>
                <a:latin typeface="Arial" pitchFamily="34" charset="0"/>
                <a:ea typeface="Arial" pitchFamily="34" charset="-122"/>
                <a:cs typeface="Arial" pitchFamily="34" charset="-120"/>
              </a:rPr>
              <a:t>Risk Sharing Between Sectors</a:t>
            </a:r>
            <a:endParaRPr lang="en-US" sz="1350" dirty="0"/>
          </a:p>
        </p:txBody>
      </p:sp>
      <p:pic>
        <p:nvPicPr>
          <p:cNvPr id="24" name="Image 4" descr="preencoded.png">    </p:cNvPr>
          <p:cNvPicPr>
            <a:picLocks noChangeAspect="1"/>
          </p:cNvPicPr>
          <p:nvPr/>
        </p:nvPicPr>
        <p:blipFill>
          <a:blip r:embed="rId5"/>
          <a:stretch>
            <a:fillRect/>
          </a:stretch>
        </p:blipFill>
        <p:spPr>
          <a:xfrm>
            <a:off x="4743450" y="1178719"/>
            <a:ext cx="4114800" cy="1643063"/>
          </a:xfrm>
          <a:prstGeom prst="rect">
            <a:avLst/>
          </a:prstGeom>
        </p:spPr>
      </p:pic>
      <p:sp>
        <p:nvSpPr>
          <p:cNvPr id="25" name="Text 18"/>
          <p:cNvSpPr/>
          <p:nvPr/>
        </p:nvSpPr>
        <p:spPr>
          <a:xfrm>
            <a:off x="4743450" y="2893219"/>
            <a:ext cx="4186238" cy="257175"/>
          </a:xfrm>
          <a:prstGeom prst="rect">
            <a:avLst/>
          </a:prstGeom>
          <a:noFill/>
          <a:ln/>
        </p:spPr>
        <p:txBody>
          <a:bodyPr wrap="square" lIns="0" tIns="0" rIns="0" bIns="0" rtlCol="0" anchor="ctr">
            <a:spAutoFit/>
          </a:bodyPr>
          <a:lstStyle/>
          <a:p>
            <a:pPr indent="0" marL="0">
              <a:buNone/>
            </a:pPr>
            <a:r>
              <a:rPr lang="en-US" sz="1350" b="1" dirty="0">
                <a:solidFill>
                  <a:srgbClr val="4A90A4"/>
                </a:solidFill>
                <a:latin typeface="Arial" pitchFamily="34" charset="0"/>
                <a:ea typeface="Arial" pitchFamily="34" charset="-122"/>
                <a:cs typeface="Arial" pitchFamily="34" charset="-120"/>
              </a:rPr>
              <a:t>Value for Money Concept</a:t>
            </a:r>
            <a:endParaRPr lang="en-US" sz="1350" dirty="0"/>
          </a:p>
        </p:txBody>
      </p:sp>
      <p:sp>
        <p:nvSpPr>
          <p:cNvPr id="26" name="Text 19"/>
          <p:cNvSpPr/>
          <p:nvPr/>
        </p:nvSpPr>
        <p:spPr>
          <a:xfrm>
            <a:off x="4743450" y="3218259"/>
            <a:ext cx="707092" cy="142875"/>
          </a:xfrm>
          <a:prstGeom prst="rect">
            <a:avLst/>
          </a:prstGeom>
          <a:noFill/>
          <a:ln/>
        </p:spPr>
        <p:txBody>
          <a:bodyPr wrap="none" lIns="0" tIns="0" rIns="0" bIns="0" rtlCol="0" anchor="ctr">
            <a:spAutoFit/>
          </a:bodyPr>
          <a:lstStyle/>
          <a:p>
            <a:pPr algn="l" indent="0" marL="0">
              <a:buNone/>
            </a:pPr>
            <a:r>
              <a:rPr lang="en-US" sz="1013" b="1" dirty="0">
                <a:solidFill>
                  <a:srgbClr val="333333"/>
                </a:solidFill>
                <a:latin typeface="Arial" pitchFamily="34" charset="0"/>
                <a:ea typeface="Arial" pitchFamily="34" charset="-122"/>
                <a:cs typeface="Arial" pitchFamily="34" charset="-120"/>
              </a:rPr>
              <a:t>Definition:</a:t>
            </a:r>
            <a:endParaRPr lang="en-US" sz="1013" dirty="0"/>
          </a:p>
        </p:txBody>
      </p:sp>
      <p:sp>
        <p:nvSpPr>
          <p:cNvPr id="27" name="Text 20"/>
          <p:cNvSpPr/>
          <p:nvPr/>
        </p:nvSpPr>
        <p:spPr>
          <a:xfrm>
            <a:off x="5379104" y="3218259"/>
            <a:ext cx="3142608" cy="142875"/>
          </a:xfrm>
          <a:prstGeom prst="rect">
            <a:avLst/>
          </a:prstGeom>
          <a:noFill/>
          <a:ln/>
        </p:spPr>
        <p:txBody>
          <a:bodyPr wrap="square" lIns="0" tIns="0" rIns="0" bIns="0" rtlCol="0" anchor="ctr">
            <a:spAutoFit/>
          </a:bodyPr>
          <a:lstStyle/>
          <a:p>
            <a:pPr algn="l" indent="0" marL="0">
              <a:buNone/>
            </a:pPr>
            <a:r>
              <a:rPr lang="en-US" sz="1013" dirty="0">
                <a:solidFill>
                  <a:srgbClr val="333333"/>
                </a:solidFill>
                <a:latin typeface="Arial" pitchFamily="34" charset="0"/>
                <a:ea typeface="Arial" pitchFamily="34" charset="-122"/>
                <a:cs typeface="Arial" pitchFamily="34" charset="-120"/>
              </a:rPr>
              <a:t>Net benefit of using PPP over traditional procurement</a:t>
            </a:r>
            <a:endParaRPr lang="en-US" sz="1013" dirty="0"/>
          </a:p>
        </p:txBody>
      </p:sp>
      <p:sp>
        <p:nvSpPr>
          <p:cNvPr id="28" name="Text 21"/>
          <p:cNvSpPr/>
          <p:nvPr/>
        </p:nvSpPr>
        <p:spPr>
          <a:xfrm>
            <a:off x="4743450" y="3428274"/>
            <a:ext cx="900057" cy="142875"/>
          </a:xfrm>
          <a:prstGeom prst="rect">
            <a:avLst/>
          </a:prstGeom>
          <a:noFill/>
          <a:ln/>
        </p:spPr>
        <p:txBody>
          <a:bodyPr wrap="none" lIns="0" tIns="0" rIns="0" bIns="0" rtlCol="0" anchor="ctr">
            <a:spAutoFit/>
          </a:bodyPr>
          <a:lstStyle/>
          <a:p>
            <a:pPr algn="l" indent="0" marL="0">
              <a:buNone/>
            </a:pPr>
            <a:r>
              <a:rPr lang="en-US" sz="1013" b="1" dirty="0">
                <a:solidFill>
                  <a:srgbClr val="333333"/>
                </a:solidFill>
                <a:latin typeface="Arial" pitchFamily="34" charset="0"/>
                <a:ea typeface="Arial" pitchFamily="34" charset="-122"/>
                <a:cs typeface="Arial" pitchFamily="34" charset="-120"/>
              </a:rPr>
              <a:t>Components:</a:t>
            </a:r>
            <a:endParaRPr lang="en-US" sz="1013" dirty="0"/>
          </a:p>
        </p:txBody>
      </p:sp>
      <p:sp>
        <p:nvSpPr>
          <p:cNvPr id="29" name="Text 22"/>
          <p:cNvSpPr/>
          <p:nvPr/>
        </p:nvSpPr>
        <p:spPr>
          <a:xfrm>
            <a:off x="5572069" y="3428274"/>
            <a:ext cx="3292236" cy="142875"/>
          </a:xfrm>
          <a:prstGeom prst="rect">
            <a:avLst/>
          </a:prstGeom>
          <a:noFill/>
          <a:ln/>
        </p:spPr>
        <p:txBody>
          <a:bodyPr wrap="square" lIns="0" tIns="0" rIns="0" bIns="0" rtlCol="0" anchor="ctr">
            <a:spAutoFit/>
          </a:bodyPr>
          <a:lstStyle/>
          <a:p>
            <a:pPr algn="l" indent="0" marL="0">
              <a:buNone/>
            </a:pPr>
            <a:r>
              <a:rPr lang="en-US" sz="1013" dirty="0">
                <a:solidFill>
                  <a:srgbClr val="333333"/>
                </a:solidFill>
                <a:latin typeface="Arial" pitchFamily="34" charset="0"/>
                <a:ea typeface="Arial" pitchFamily="34" charset="-122"/>
                <a:cs typeface="Arial" pitchFamily="34" charset="-120"/>
              </a:rPr>
              <a:t>Risk transfer, whole-life costing, private sector efficiency</a:t>
            </a:r>
            <a:endParaRPr lang="en-US" sz="1013" dirty="0"/>
          </a:p>
        </p:txBody>
      </p:sp>
      <p:sp>
        <p:nvSpPr>
          <p:cNvPr id="30" name="Text 23"/>
          <p:cNvSpPr/>
          <p:nvPr/>
        </p:nvSpPr>
        <p:spPr>
          <a:xfrm>
            <a:off x="4743450" y="3638290"/>
            <a:ext cx="871928" cy="142875"/>
          </a:xfrm>
          <a:prstGeom prst="rect">
            <a:avLst/>
          </a:prstGeom>
          <a:noFill/>
          <a:ln/>
        </p:spPr>
        <p:txBody>
          <a:bodyPr wrap="none" lIns="0" tIns="0" rIns="0" bIns="0" rtlCol="0" anchor="ctr">
            <a:spAutoFit/>
          </a:bodyPr>
          <a:lstStyle/>
          <a:p>
            <a:pPr algn="l" indent="0" marL="0">
              <a:buNone/>
            </a:pPr>
            <a:r>
              <a:rPr lang="en-US" sz="1013" b="1" dirty="0">
                <a:solidFill>
                  <a:srgbClr val="333333"/>
                </a:solidFill>
                <a:latin typeface="Arial" pitchFamily="34" charset="0"/>
                <a:ea typeface="Arial" pitchFamily="34" charset="-122"/>
                <a:cs typeface="Arial" pitchFamily="34" charset="-120"/>
              </a:rPr>
              <a:t>Assessment:</a:t>
            </a:r>
            <a:endParaRPr lang="en-US" sz="1013" dirty="0"/>
          </a:p>
        </p:txBody>
      </p:sp>
      <p:sp>
        <p:nvSpPr>
          <p:cNvPr id="31" name="Text 24"/>
          <p:cNvSpPr/>
          <p:nvPr/>
        </p:nvSpPr>
        <p:spPr>
          <a:xfrm>
            <a:off x="5543941" y="3638290"/>
            <a:ext cx="3035061" cy="142875"/>
          </a:xfrm>
          <a:prstGeom prst="rect">
            <a:avLst/>
          </a:prstGeom>
          <a:noFill/>
          <a:ln/>
        </p:spPr>
        <p:txBody>
          <a:bodyPr wrap="square" lIns="0" tIns="0" rIns="0" bIns="0" rtlCol="0" anchor="ctr">
            <a:spAutoFit/>
          </a:bodyPr>
          <a:lstStyle/>
          <a:p>
            <a:pPr algn="l" indent="0" marL="0">
              <a:buNone/>
            </a:pPr>
            <a:r>
              <a:rPr lang="en-US" sz="1013" dirty="0">
                <a:solidFill>
                  <a:srgbClr val="333333"/>
                </a:solidFill>
                <a:latin typeface="Arial" pitchFamily="34" charset="0"/>
                <a:ea typeface="Arial" pitchFamily="34" charset="-122"/>
                <a:cs typeface="Arial" pitchFamily="34" charset="-120"/>
              </a:rPr>
              <a:t>Public Sector Comparator vs. PPP reference model</a:t>
            </a:r>
            <a:endParaRPr lang="en-US" sz="1013" dirty="0"/>
          </a:p>
        </p:txBody>
      </p:sp>
      <p:sp>
        <p:nvSpPr>
          <p:cNvPr id="32" name="Text 25"/>
          <p:cNvSpPr/>
          <p:nvPr/>
        </p:nvSpPr>
        <p:spPr>
          <a:xfrm>
            <a:off x="4743450" y="3848305"/>
            <a:ext cx="928855" cy="142875"/>
          </a:xfrm>
          <a:prstGeom prst="rect">
            <a:avLst/>
          </a:prstGeom>
          <a:noFill/>
          <a:ln/>
        </p:spPr>
        <p:txBody>
          <a:bodyPr wrap="none" lIns="0" tIns="0" rIns="0" bIns="0" rtlCol="0" anchor="ctr">
            <a:spAutoFit/>
          </a:bodyPr>
          <a:lstStyle/>
          <a:p>
            <a:pPr algn="l" indent="0" marL="0">
              <a:buNone/>
            </a:pPr>
            <a:r>
              <a:rPr lang="en-US" sz="1013" b="1" dirty="0">
                <a:solidFill>
                  <a:srgbClr val="333333"/>
                </a:solidFill>
                <a:latin typeface="Arial" pitchFamily="34" charset="0"/>
                <a:ea typeface="Arial" pitchFamily="34" charset="-122"/>
                <a:cs typeface="Arial" pitchFamily="34" charset="-120"/>
              </a:rPr>
              <a:t>Beyond price:</a:t>
            </a:r>
            <a:endParaRPr lang="en-US" sz="1013" dirty="0"/>
          </a:p>
        </p:txBody>
      </p:sp>
      <p:sp>
        <p:nvSpPr>
          <p:cNvPr id="33" name="Text 26"/>
          <p:cNvSpPr/>
          <p:nvPr/>
        </p:nvSpPr>
        <p:spPr>
          <a:xfrm>
            <a:off x="5600867" y="3848305"/>
            <a:ext cx="2727824" cy="142875"/>
          </a:xfrm>
          <a:prstGeom prst="rect">
            <a:avLst/>
          </a:prstGeom>
          <a:noFill/>
          <a:ln/>
        </p:spPr>
        <p:txBody>
          <a:bodyPr wrap="square" lIns="0" tIns="0" rIns="0" bIns="0" rtlCol="0" anchor="ctr">
            <a:spAutoFit/>
          </a:bodyPr>
          <a:lstStyle/>
          <a:p>
            <a:pPr algn="l" indent="0" marL="0">
              <a:buNone/>
            </a:pPr>
            <a:r>
              <a:rPr lang="en-US" sz="1013" dirty="0">
                <a:solidFill>
                  <a:srgbClr val="333333"/>
                </a:solidFill>
                <a:latin typeface="Arial" pitchFamily="34" charset="0"/>
                <a:ea typeface="Arial" pitchFamily="34" charset="-122"/>
                <a:cs typeface="Arial" pitchFamily="34" charset="-120"/>
              </a:rPr>
              <a:t>Service quality, innovation, and timely delivery</a:t>
            </a:r>
            <a:endParaRPr lang="en-US" sz="1013" dirty="0"/>
          </a:p>
        </p:txBody>
      </p:sp>
      <p:sp>
        <p:nvSpPr>
          <p:cNvPr id="34" name="Text 27"/>
          <p:cNvSpPr/>
          <p:nvPr/>
        </p:nvSpPr>
        <p:spPr>
          <a:xfrm>
            <a:off x="4743450" y="4076179"/>
            <a:ext cx="4186238" cy="257175"/>
          </a:xfrm>
          <a:prstGeom prst="rect">
            <a:avLst/>
          </a:prstGeom>
          <a:noFill/>
          <a:ln/>
        </p:spPr>
        <p:txBody>
          <a:bodyPr wrap="square" lIns="0" tIns="0" rIns="0" bIns="0" rtlCol="0" anchor="ctr">
            <a:spAutoFit/>
          </a:bodyPr>
          <a:lstStyle/>
          <a:p>
            <a:pPr indent="0" marL="0">
              <a:buNone/>
            </a:pPr>
            <a:r>
              <a:rPr lang="en-US" sz="1350" b="1" dirty="0">
                <a:solidFill>
                  <a:srgbClr val="4A90A4"/>
                </a:solidFill>
                <a:latin typeface="Arial" pitchFamily="34" charset="0"/>
                <a:ea typeface="Arial" pitchFamily="34" charset="-122"/>
                <a:cs typeface="Arial" pitchFamily="34" charset="-120"/>
              </a:rPr>
              <a:t>Key Distinctions</a:t>
            </a:r>
            <a:endParaRPr lang="en-US" sz="1350" dirty="0"/>
          </a:p>
        </p:txBody>
      </p:sp>
      <p:sp>
        <p:nvSpPr>
          <p:cNvPr id="35" name="Text 28"/>
          <p:cNvSpPr/>
          <p:nvPr/>
        </p:nvSpPr>
        <p:spPr>
          <a:xfrm>
            <a:off x="4743450" y="4401220"/>
            <a:ext cx="1121569" cy="142875"/>
          </a:xfrm>
          <a:prstGeom prst="rect">
            <a:avLst/>
          </a:prstGeom>
          <a:noFill/>
          <a:ln/>
        </p:spPr>
        <p:txBody>
          <a:bodyPr wrap="none" lIns="0" tIns="0" rIns="0" bIns="0" rtlCol="0" anchor="ctr">
            <a:spAutoFit/>
          </a:bodyPr>
          <a:lstStyle/>
          <a:p>
            <a:pPr algn="l" indent="0" marL="0">
              <a:buNone/>
            </a:pPr>
            <a:r>
              <a:rPr lang="en-US" sz="1013" b="1" dirty="0">
                <a:solidFill>
                  <a:srgbClr val="333333"/>
                </a:solidFill>
                <a:latin typeface="Arial" pitchFamily="34" charset="0"/>
                <a:ea typeface="Arial" pitchFamily="34" charset="-122"/>
                <a:cs typeface="Arial" pitchFamily="34" charset="-120"/>
              </a:rPr>
              <a:t>Not privatization:</a:t>
            </a:r>
            <a:endParaRPr lang="en-US" sz="1013" dirty="0"/>
          </a:p>
        </p:txBody>
      </p:sp>
      <p:sp>
        <p:nvSpPr>
          <p:cNvPr id="36" name="Text 29"/>
          <p:cNvSpPr/>
          <p:nvPr/>
        </p:nvSpPr>
        <p:spPr>
          <a:xfrm>
            <a:off x="5793581" y="4401220"/>
            <a:ext cx="2244114" cy="142875"/>
          </a:xfrm>
          <a:prstGeom prst="rect">
            <a:avLst/>
          </a:prstGeom>
          <a:noFill/>
          <a:ln/>
        </p:spPr>
        <p:txBody>
          <a:bodyPr wrap="square" lIns="0" tIns="0" rIns="0" bIns="0" rtlCol="0" anchor="ctr">
            <a:spAutoFit/>
          </a:bodyPr>
          <a:lstStyle/>
          <a:p>
            <a:pPr algn="l" indent="0" marL="0">
              <a:buNone/>
            </a:pPr>
            <a:r>
              <a:rPr lang="en-US" sz="1013" dirty="0">
                <a:solidFill>
                  <a:srgbClr val="333333"/>
                </a:solidFill>
                <a:latin typeface="Arial" pitchFamily="34" charset="0"/>
                <a:ea typeface="Arial" pitchFamily="34" charset="-122"/>
                <a:cs typeface="Arial" pitchFamily="34" charset="-120"/>
              </a:rPr>
              <a:t>Public ownership with private delivery</a:t>
            </a:r>
            <a:endParaRPr lang="en-US" sz="1013" dirty="0"/>
          </a:p>
        </p:txBody>
      </p:sp>
      <p:sp>
        <p:nvSpPr>
          <p:cNvPr id="37" name="Text 30"/>
          <p:cNvSpPr/>
          <p:nvPr/>
        </p:nvSpPr>
        <p:spPr>
          <a:xfrm>
            <a:off x="4743450" y="4611235"/>
            <a:ext cx="1107114" cy="142875"/>
          </a:xfrm>
          <a:prstGeom prst="rect">
            <a:avLst/>
          </a:prstGeom>
          <a:noFill/>
          <a:ln/>
        </p:spPr>
        <p:txBody>
          <a:bodyPr wrap="none" lIns="0" tIns="0" rIns="0" bIns="0" rtlCol="0" anchor="ctr">
            <a:spAutoFit/>
          </a:bodyPr>
          <a:lstStyle/>
          <a:p>
            <a:pPr algn="l" indent="0" marL="0">
              <a:buNone/>
            </a:pPr>
            <a:r>
              <a:rPr lang="en-US" sz="1013" b="1" dirty="0">
                <a:solidFill>
                  <a:srgbClr val="333333"/>
                </a:solidFill>
                <a:latin typeface="Arial" pitchFamily="34" charset="0"/>
                <a:ea typeface="Arial" pitchFamily="34" charset="-122"/>
                <a:cs typeface="Arial" pitchFamily="34" charset="-120"/>
              </a:rPr>
              <a:t>Not outsourcing:</a:t>
            </a:r>
            <a:endParaRPr lang="en-US" sz="1013" dirty="0"/>
          </a:p>
        </p:txBody>
      </p:sp>
      <p:sp>
        <p:nvSpPr>
          <p:cNvPr id="38" name="Text 31"/>
          <p:cNvSpPr/>
          <p:nvPr/>
        </p:nvSpPr>
        <p:spPr>
          <a:xfrm>
            <a:off x="5779126" y="4611235"/>
            <a:ext cx="1908525" cy="142875"/>
          </a:xfrm>
          <a:prstGeom prst="rect">
            <a:avLst/>
          </a:prstGeom>
          <a:noFill/>
          <a:ln/>
        </p:spPr>
        <p:txBody>
          <a:bodyPr wrap="square" lIns="0" tIns="0" rIns="0" bIns="0" rtlCol="0" anchor="ctr">
            <a:spAutoFit/>
          </a:bodyPr>
          <a:lstStyle/>
          <a:p>
            <a:pPr algn="l" indent="0" marL="0">
              <a:buNone/>
            </a:pPr>
            <a:r>
              <a:rPr lang="en-US" sz="1013" dirty="0">
                <a:solidFill>
                  <a:srgbClr val="333333"/>
                </a:solidFill>
                <a:latin typeface="Arial" pitchFamily="34" charset="0"/>
                <a:ea typeface="Arial" pitchFamily="34" charset="-122"/>
                <a:cs typeface="Arial" pitchFamily="34" charset="-120"/>
              </a:rPr>
              <a:t>Long-term, integrated approach</a:t>
            </a:r>
            <a:endParaRPr lang="en-US" sz="1013" dirty="0"/>
          </a:p>
        </p:txBody>
      </p:sp>
      <p:sp>
        <p:nvSpPr>
          <p:cNvPr id="39" name="Text 32"/>
          <p:cNvSpPr/>
          <p:nvPr/>
        </p:nvSpPr>
        <p:spPr>
          <a:xfrm>
            <a:off x="4743450" y="4821250"/>
            <a:ext cx="1807452" cy="142875"/>
          </a:xfrm>
          <a:prstGeom prst="rect">
            <a:avLst/>
          </a:prstGeom>
          <a:noFill/>
          <a:ln/>
        </p:spPr>
        <p:txBody>
          <a:bodyPr wrap="square" lIns="0" tIns="0" rIns="0" bIns="0" rtlCol="0" anchor="ctr">
            <a:spAutoFit/>
          </a:bodyPr>
          <a:lstStyle/>
          <a:p>
            <a:pPr algn="l" indent="0" marL="0">
              <a:buNone/>
            </a:pPr>
            <a:r>
              <a:rPr lang="en-US" sz="1013" b="1" dirty="0">
                <a:solidFill>
                  <a:srgbClr val="333333"/>
                </a:solidFill>
                <a:latin typeface="Arial" pitchFamily="34" charset="0"/>
                <a:ea typeface="Arial" pitchFamily="34" charset="-122"/>
                <a:cs typeface="Arial" pitchFamily="34" charset="-120"/>
              </a:rPr>
              <a:t>Not traditional procurement:</a:t>
            </a:r>
            <a:endParaRPr lang="en-US" sz="1013" dirty="0"/>
          </a:p>
        </p:txBody>
      </p:sp>
      <p:sp>
        <p:nvSpPr>
          <p:cNvPr id="40" name="Text 33"/>
          <p:cNvSpPr/>
          <p:nvPr/>
        </p:nvSpPr>
        <p:spPr>
          <a:xfrm>
            <a:off x="6479465" y="4821250"/>
            <a:ext cx="1765371" cy="142875"/>
          </a:xfrm>
          <a:prstGeom prst="rect">
            <a:avLst/>
          </a:prstGeom>
          <a:noFill/>
          <a:ln/>
        </p:spPr>
        <p:txBody>
          <a:bodyPr wrap="square" lIns="0" tIns="0" rIns="0" bIns="0" rtlCol="0" anchor="ctr">
            <a:spAutoFit/>
          </a:bodyPr>
          <a:lstStyle/>
          <a:p>
            <a:pPr algn="l" indent="0" marL="0">
              <a:buNone/>
            </a:pPr>
            <a:r>
              <a:rPr lang="en-US" sz="1013" dirty="0">
                <a:solidFill>
                  <a:srgbClr val="333333"/>
                </a:solidFill>
                <a:latin typeface="Arial" pitchFamily="34" charset="0"/>
                <a:ea typeface="Arial" pitchFamily="34" charset="-122"/>
                <a:cs typeface="Arial" pitchFamily="34" charset="-120"/>
              </a:rPr>
              <a:t>Performance-based payment</a:t>
            </a:r>
            <a:endParaRPr lang="en-US" sz="1013" dirty="0"/>
          </a:p>
        </p:txBody>
      </p:sp>
      <p:sp>
        <p:nvSpPr>
          <p:cNvPr id="41" name="Text 34"/>
          <p:cNvSpPr/>
          <p:nvPr/>
        </p:nvSpPr>
        <p:spPr>
          <a:xfrm>
            <a:off x="4743450" y="5031265"/>
            <a:ext cx="1135800" cy="142875"/>
          </a:xfrm>
          <a:prstGeom prst="rect">
            <a:avLst/>
          </a:prstGeom>
          <a:noFill/>
          <a:ln/>
        </p:spPr>
        <p:txBody>
          <a:bodyPr wrap="none" lIns="0" tIns="0" rIns="0" bIns="0" rtlCol="0" anchor="ctr">
            <a:spAutoFit/>
          </a:bodyPr>
          <a:lstStyle/>
          <a:p>
            <a:pPr algn="l" indent="0" marL="0">
              <a:buNone/>
            </a:pPr>
            <a:r>
              <a:rPr lang="en-US" sz="1013" b="1" dirty="0">
                <a:solidFill>
                  <a:srgbClr val="333333"/>
                </a:solidFill>
                <a:latin typeface="Arial" pitchFamily="34" charset="0"/>
                <a:ea typeface="Arial" pitchFamily="34" charset="-122"/>
                <a:cs typeface="Arial" pitchFamily="34" charset="-120"/>
              </a:rPr>
              <a:t>Not deregulation:</a:t>
            </a:r>
            <a:endParaRPr lang="en-US" sz="1013" dirty="0"/>
          </a:p>
        </p:txBody>
      </p:sp>
      <p:sp>
        <p:nvSpPr>
          <p:cNvPr id="42" name="Text 35"/>
          <p:cNvSpPr/>
          <p:nvPr/>
        </p:nvSpPr>
        <p:spPr>
          <a:xfrm>
            <a:off x="5807813" y="5031265"/>
            <a:ext cx="2001003" cy="142875"/>
          </a:xfrm>
          <a:prstGeom prst="rect">
            <a:avLst/>
          </a:prstGeom>
          <a:noFill/>
          <a:ln/>
        </p:spPr>
        <p:txBody>
          <a:bodyPr wrap="square" lIns="0" tIns="0" rIns="0" bIns="0" rtlCol="0" anchor="ctr">
            <a:spAutoFit/>
          </a:bodyPr>
          <a:lstStyle/>
          <a:p>
            <a:pPr algn="l" indent="0" marL="0">
              <a:buNone/>
            </a:pPr>
            <a:r>
              <a:rPr lang="en-US" sz="1013" dirty="0">
                <a:solidFill>
                  <a:srgbClr val="333333"/>
                </a:solidFill>
                <a:latin typeface="Arial" pitchFamily="34" charset="0"/>
                <a:ea typeface="Arial" pitchFamily="34" charset="-122"/>
                <a:cs typeface="Arial" pitchFamily="34" charset="-120"/>
              </a:rPr>
              <a:t>Structured contractual framework</a:t>
            </a:r>
            <a:endParaRPr lang="en-US" sz="1013"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9144000" cy="6793650"/>
          </a:xfrm>
          <a:prstGeom prst="rect">
            <a:avLst/>
          </a:prstGeom>
        </p:spPr>
      </p:pic>
      <p:sp>
        <p:nvSpPr>
          <p:cNvPr id="3" name="Text 0"/>
          <p:cNvSpPr/>
          <p:nvPr/>
        </p:nvSpPr>
        <p:spPr>
          <a:xfrm>
            <a:off x="285750" y="285750"/>
            <a:ext cx="8643938" cy="385763"/>
          </a:xfrm>
          <a:prstGeom prst="rect">
            <a:avLst/>
          </a:prstGeom>
          <a:noFill/>
          <a:ln/>
        </p:spPr>
        <p:txBody>
          <a:bodyPr wrap="square" lIns="0" tIns="0" rIns="0" bIns="0" rtlCol="0" anchor="ctr">
            <a:spAutoFit/>
          </a:bodyPr>
          <a:lstStyle/>
          <a:p>
            <a:pPr indent="0" marL="0">
              <a:buNone/>
            </a:pPr>
            <a:r>
              <a:rPr lang="en-US" sz="2025" b="1" dirty="0">
                <a:solidFill>
                  <a:srgbClr val="2E5984"/>
                </a:solidFill>
                <a:latin typeface="Arial" pitchFamily="34" charset="0"/>
                <a:ea typeface="Arial" pitchFamily="34" charset="-122"/>
                <a:cs typeface="Arial" pitchFamily="34" charset="-120"/>
              </a:rPr>
              <a:t>PPP Models and Structures</a:t>
            </a:r>
            <a:endParaRPr lang="en-US" sz="2025" dirty="0"/>
          </a:p>
        </p:txBody>
      </p:sp>
      <p:sp>
        <p:nvSpPr>
          <p:cNvPr id="4" name="Text 1"/>
          <p:cNvSpPr/>
          <p:nvPr/>
        </p:nvSpPr>
        <p:spPr>
          <a:xfrm>
            <a:off x="285750" y="850106"/>
            <a:ext cx="4186238" cy="257175"/>
          </a:xfrm>
          <a:prstGeom prst="rect">
            <a:avLst/>
          </a:prstGeom>
          <a:noFill/>
          <a:ln/>
        </p:spPr>
        <p:txBody>
          <a:bodyPr wrap="square" lIns="0" tIns="0" rIns="0" bIns="0" rtlCol="0" anchor="ctr">
            <a:spAutoFit/>
          </a:bodyPr>
          <a:lstStyle/>
          <a:p>
            <a:pPr indent="0" marL="0">
              <a:buNone/>
            </a:pPr>
            <a:r>
              <a:rPr lang="en-US" sz="1350" b="1" dirty="0">
                <a:solidFill>
                  <a:srgbClr val="4A90A4"/>
                </a:solidFill>
                <a:latin typeface="Arial" pitchFamily="34" charset="0"/>
                <a:ea typeface="Arial" pitchFamily="34" charset="-122"/>
                <a:cs typeface="Arial" pitchFamily="34" charset="-120"/>
              </a:rPr>
              <a:t>Build-Operate-Transfer (BOT)</a:t>
            </a:r>
            <a:endParaRPr lang="en-US" sz="1350" dirty="0"/>
          </a:p>
        </p:txBody>
      </p:sp>
      <p:sp>
        <p:nvSpPr>
          <p:cNvPr id="5" name="Shape 2"/>
          <p:cNvSpPr/>
          <p:nvPr/>
        </p:nvSpPr>
        <p:spPr>
          <a:xfrm>
            <a:off x="285750" y="1164431"/>
            <a:ext cx="4114800" cy="1357313"/>
          </a:xfrm>
          <a:prstGeom prst="rect">
            <a:avLst/>
          </a:prstGeom>
          <a:solidFill>
            <a:srgbClr val="FFFFFF"/>
          </a:solidFill>
          <a:ln/>
        </p:spPr>
      </p:sp>
      <p:sp>
        <p:nvSpPr>
          <p:cNvPr id="6" name="Shape 3"/>
          <p:cNvSpPr/>
          <p:nvPr/>
        </p:nvSpPr>
        <p:spPr>
          <a:xfrm>
            <a:off x="392906" y="1271588"/>
            <a:ext cx="473050" cy="328613"/>
          </a:xfrm>
          <a:prstGeom prst="rect">
            <a:avLst/>
          </a:prstGeom>
          <a:solidFill>
            <a:srgbClr val="2E5984"/>
          </a:solidFill>
          <a:ln/>
        </p:spPr>
      </p:sp>
      <p:sp>
        <p:nvSpPr>
          <p:cNvPr id="7" name="Text 4"/>
          <p:cNvSpPr/>
          <p:nvPr/>
        </p:nvSpPr>
        <p:spPr>
          <a:xfrm>
            <a:off x="392906" y="1271588"/>
            <a:ext cx="544488" cy="328613"/>
          </a:xfrm>
          <a:prstGeom prst="rect">
            <a:avLst/>
          </a:prstGeom>
          <a:noFill/>
          <a:ln/>
        </p:spPr>
        <p:txBody>
          <a:bodyPr wrap="none" lIns="102108" tIns="68072" rIns="102108" bIns="68072" rtlCol="0" anchor="ctr">
            <a:spAutoFit/>
          </a:bodyPr>
          <a:lstStyle/>
          <a:p>
            <a:pPr indent="0" marL="0">
              <a:buNone/>
            </a:pPr>
            <a:r>
              <a:rPr lang="en-US" sz="1125" b="1" dirty="0">
                <a:solidFill>
                  <a:srgbClr val="FFFFFF"/>
                </a:solidFill>
                <a:latin typeface="Arial" pitchFamily="34" charset="0"/>
                <a:ea typeface="Arial" pitchFamily="34" charset="-122"/>
                <a:cs typeface="Arial" pitchFamily="34" charset="-120"/>
              </a:rPr>
              <a:t>BOT</a:t>
            </a:r>
            <a:endParaRPr lang="en-US" sz="1125" dirty="0"/>
          </a:p>
        </p:txBody>
      </p:sp>
      <p:sp>
        <p:nvSpPr>
          <p:cNvPr id="8" name="Text 5"/>
          <p:cNvSpPr/>
          <p:nvPr/>
        </p:nvSpPr>
        <p:spPr>
          <a:xfrm>
            <a:off x="973113" y="1339453"/>
            <a:ext cx="1471919" cy="192881"/>
          </a:xfrm>
          <a:prstGeom prst="rect">
            <a:avLst/>
          </a:prstGeom>
          <a:noFill/>
          <a:ln/>
        </p:spPr>
        <p:txBody>
          <a:bodyPr wrap="square" lIns="0" tIns="0" rIns="0" bIns="0" rtlCol="0" anchor="ctr">
            <a:spAutoFit/>
          </a:bodyPr>
          <a:lstStyle/>
          <a:p>
            <a:pPr indent="0" marL="0">
              <a:buNone/>
            </a:pPr>
            <a:r>
              <a:rPr lang="en-US" sz="1013" b="1" dirty="0">
                <a:solidFill>
                  <a:srgbClr val="2E5984"/>
                </a:solidFill>
                <a:latin typeface="Arial" pitchFamily="34" charset="0"/>
                <a:ea typeface="Arial" pitchFamily="34" charset="-122"/>
                <a:cs typeface="Arial" pitchFamily="34" charset="-120"/>
              </a:rPr>
              <a:t>Build-Operate-Transfer</a:t>
            </a:r>
            <a:endParaRPr lang="en-US" sz="1013" dirty="0"/>
          </a:p>
        </p:txBody>
      </p:sp>
      <p:sp>
        <p:nvSpPr>
          <p:cNvPr id="9" name="Text 6"/>
          <p:cNvSpPr/>
          <p:nvPr/>
        </p:nvSpPr>
        <p:spPr>
          <a:xfrm>
            <a:off x="392906" y="1693069"/>
            <a:ext cx="3934197" cy="471488"/>
          </a:xfrm>
          <a:prstGeom prst="rect">
            <a:avLst/>
          </a:prstGeom>
          <a:noFill/>
          <a:ln/>
        </p:spPr>
        <p:txBody>
          <a:bodyPr wrap="square" lIns="0" tIns="0" rIns="0" bIns="0" rtlCol="0" anchor="ctr">
            <a:spAutoFit/>
          </a:bodyPr>
          <a:lstStyle/>
          <a:p>
            <a:pPr indent="0" marL="0">
              <a:buNone/>
            </a:pPr>
            <a:r>
              <a:rPr lang="en-US" sz="900" dirty="0">
                <a:solidFill>
                  <a:srgbClr val="333333"/>
                </a:solidFill>
                <a:latin typeface="Arial" pitchFamily="34" charset="0"/>
                <a:ea typeface="Arial" pitchFamily="34" charset="-122"/>
                <a:cs typeface="Arial" pitchFamily="34" charset="-120"/>
              </a:rPr>
              <a:t>Private partner builds infrastructure, operates it for a fixed concession period to recover investment and earn returns, then transfers ownership to the public sector.</a:t>
            </a:r>
            <a:endParaRPr lang="en-US" sz="900" dirty="0"/>
          </a:p>
        </p:txBody>
      </p:sp>
      <p:sp>
        <p:nvSpPr>
          <p:cNvPr id="10" name="Text 7"/>
          <p:cNvSpPr/>
          <p:nvPr/>
        </p:nvSpPr>
        <p:spPr>
          <a:xfrm>
            <a:off x="392906" y="2243138"/>
            <a:ext cx="3971925" cy="171450"/>
          </a:xfrm>
          <a:prstGeom prst="rect">
            <a:avLst/>
          </a:prstGeom>
          <a:noFill/>
          <a:ln/>
        </p:spPr>
        <p:txBody>
          <a:bodyPr wrap="square" lIns="0" tIns="0" rIns="0" bIns="0" rtlCol="0" anchor="ctr">
            <a:spAutoFit/>
          </a:bodyPr>
          <a:lstStyle/>
          <a:p>
            <a:pPr indent="0" marL="0">
              <a:buNone/>
            </a:pPr>
            <a:r>
              <a:rPr lang="en-US" sz="900" i="1" dirty="0">
                <a:solidFill>
                  <a:srgbClr val="555555"/>
                </a:solidFill>
                <a:latin typeface="Arial" pitchFamily="34" charset="0"/>
                <a:ea typeface="Arial" pitchFamily="34" charset="-122"/>
                <a:cs typeface="Arial" pitchFamily="34" charset="-120"/>
              </a:rPr>
              <a:t>Examples: Toll roads, power plants, water treatment facilities</a:t>
            </a:r>
            <a:endParaRPr lang="en-US" sz="900" dirty="0"/>
          </a:p>
        </p:txBody>
      </p:sp>
      <p:sp>
        <p:nvSpPr>
          <p:cNvPr id="11" name="Text 8"/>
          <p:cNvSpPr/>
          <p:nvPr/>
        </p:nvSpPr>
        <p:spPr>
          <a:xfrm>
            <a:off x="285750" y="2628900"/>
            <a:ext cx="4186238" cy="257175"/>
          </a:xfrm>
          <a:prstGeom prst="rect">
            <a:avLst/>
          </a:prstGeom>
          <a:noFill/>
          <a:ln/>
        </p:spPr>
        <p:txBody>
          <a:bodyPr wrap="square" lIns="0" tIns="0" rIns="0" bIns="0" rtlCol="0" anchor="ctr">
            <a:spAutoFit/>
          </a:bodyPr>
          <a:lstStyle/>
          <a:p>
            <a:pPr indent="0" marL="0">
              <a:buNone/>
            </a:pPr>
            <a:r>
              <a:rPr lang="en-US" sz="1350" b="1" dirty="0">
                <a:solidFill>
                  <a:srgbClr val="4A90A4"/>
                </a:solidFill>
                <a:latin typeface="Arial" pitchFamily="34" charset="0"/>
                <a:ea typeface="Arial" pitchFamily="34" charset="-122"/>
                <a:cs typeface="Arial" pitchFamily="34" charset="-120"/>
              </a:rPr>
              <a:t>Design-Build-Finance-Operate (DBFO)</a:t>
            </a:r>
            <a:endParaRPr lang="en-US" sz="1350" dirty="0"/>
          </a:p>
        </p:txBody>
      </p:sp>
      <p:sp>
        <p:nvSpPr>
          <p:cNvPr id="12" name="Shape 9"/>
          <p:cNvSpPr/>
          <p:nvPr/>
        </p:nvSpPr>
        <p:spPr>
          <a:xfrm>
            <a:off x="285750" y="2943225"/>
            <a:ext cx="4114800" cy="1185863"/>
          </a:xfrm>
          <a:prstGeom prst="rect">
            <a:avLst/>
          </a:prstGeom>
          <a:solidFill>
            <a:srgbClr val="FFFFFF"/>
          </a:solidFill>
          <a:ln/>
        </p:spPr>
      </p:sp>
      <p:sp>
        <p:nvSpPr>
          <p:cNvPr id="13" name="Shape 10"/>
          <p:cNvSpPr/>
          <p:nvPr/>
        </p:nvSpPr>
        <p:spPr>
          <a:xfrm>
            <a:off x="392906" y="3050381"/>
            <a:ext cx="576216" cy="328613"/>
          </a:xfrm>
          <a:prstGeom prst="rect">
            <a:avLst/>
          </a:prstGeom>
          <a:solidFill>
            <a:srgbClr val="2E5984"/>
          </a:solidFill>
          <a:ln/>
        </p:spPr>
      </p:sp>
      <p:sp>
        <p:nvSpPr>
          <p:cNvPr id="14" name="Text 11"/>
          <p:cNvSpPr/>
          <p:nvPr/>
        </p:nvSpPr>
        <p:spPr>
          <a:xfrm>
            <a:off x="392906" y="3050381"/>
            <a:ext cx="647653" cy="328613"/>
          </a:xfrm>
          <a:prstGeom prst="rect">
            <a:avLst/>
          </a:prstGeom>
          <a:noFill/>
          <a:ln/>
        </p:spPr>
        <p:txBody>
          <a:bodyPr wrap="none" lIns="102108" tIns="68072" rIns="102108" bIns="68072" rtlCol="0" anchor="ctr">
            <a:spAutoFit/>
          </a:bodyPr>
          <a:lstStyle/>
          <a:p>
            <a:pPr indent="0" marL="0">
              <a:buNone/>
            </a:pPr>
            <a:r>
              <a:rPr lang="en-US" sz="1125" b="1" dirty="0">
                <a:solidFill>
                  <a:srgbClr val="FFFFFF"/>
                </a:solidFill>
                <a:latin typeface="Arial" pitchFamily="34" charset="0"/>
                <a:ea typeface="Arial" pitchFamily="34" charset="-122"/>
                <a:cs typeface="Arial" pitchFamily="34" charset="-120"/>
              </a:rPr>
              <a:t>DBFO</a:t>
            </a:r>
            <a:endParaRPr lang="en-US" sz="1125" dirty="0"/>
          </a:p>
        </p:txBody>
      </p:sp>
      <p:sp>
        <p:nvSpPr>
          <p:cNvPr id="15" name="Text 12"/>
          <p:cNvSpPr/>
          <p:nvPr/>
        </p:nvSpPr>
        <p:spPr>
          <a:xfrm>
            <a:off x="1076278" y="3118247"/>
            <a:ext cx="1921892" cy="192881"/>
          </a:xfrm>
          <a:prstGeom prst="rect">
            <a:avLst/>
          </a:prstGeom>
          <a:noFill/>
          <a:ln/>
        </p:spPr>
        <p:txBody>
          <a:bodyPr wrap="square" lIns="0" tIns="0" rIns="0" bIns="0" rtlCol="0" anchor="ctr">
            <a:spAutoFit/>
          </a:bodyPr>
          <a:lstStyle/>
          <a:p>
            <a:pPr indent="0" marL="0">
              <a:buNone/>
            </a:pPr>
            <a:r>
              <a:rPr lang="en-US" sz="1013" b="1" dirty="0">
                <a:solidFill>
                  <a:srgbClr val="2E5984"/>
                </a:solidFill>
                <a:latin typeface="Arial" pitchFamily="34" charset="0"/>
                <a:ea typeface="Arial" pitchFamily="34" charset="-122"/>
                <a:cs typeface="Arial" pitchFamily="34" charset="-120"/>
              </a:rPr>
              <a:t>Design-Build-Finance-Operate</a:t>
            </a:r>
            <a:endParaRPr lang="en-US" sz="1013" dirty="0"/>
          </a:p>
        </p:txBody>
      </p:sp>
      <p:sp>
        <p:nvSpPr>
          <p:cNvPr id="16" name="Text 13"/>
          <p:cNvSpPr/>
          <p:nvPr/>
        </p:nvSpPr>
        <p:spPr>
          <a:xfrm>
            <a:off x="392906" y="3471863"/>
            <a:ext cx="3820065" cy="300038"/>
          </a:xfrm>
          <a:prstGeom prst="rect">
            <a:avLst/>
          </a:prstGeom>
          <a:noFill/>
          <a:ln/>
        </p:spPr>
        <p:txBody>
          <a:bodyPr wrap="square" lIns="0" tIns="0" rIns="0" bIns="0" rtlCol="0" anchor="ctr">
            <a:spAutoFit/>
          </a:bodyPr>
          <a:lstStyle/>
          <a:p>
            <a:pPr indent="0" marL="0">
              <a:buNone/>
            </a:pPr>
            <a:r>
              <a:rPr lang="en-US" sz="900" dirty="0">
                <a:solidFill>
                  <a:srgbClr val="333333"/>
                </a:solidFill>
                <a:latin typeface="Arial" pitchFamily="34" charset="0"/>
                <a:ea typeface="Arial" pitchFamily="34" charset="-122"/>
                <a:cs typeface="Arial" pitchFamily="34" charset="-120"/>
              </a:rPr>
              <a:t>Private partner designs, constructs, finances, and operates infrastructure, with payment based on availability and performance rather than user fees.</a:t>
            </a:r>
            <a:endParaRPr lang="en-US" sz="900" dirty="0"/>
          </a:p>
        </p:txBody>
      </p:sp>
      <p:sp>
        <p:nvSpPr>
          <p:cNvPr id="17" name="Text 14"/>
          <p:cNvSpPr/>
          <p:nvPr/>
        </p:nvSpPr>
        <p:spPr>
          <a:xfrm>
            <a:off x="392906" y="3850481"/>
            <a:ext cx="3971925" cy="171450"/>
          </a:xfrm>
          <a:prstGeom prst="rect">
            <a:avLst/>
          </a:prstGeom>
          <a:noFill/>
          <a:ln/>
        </p:spPr>
        <p:txBody>
          <a:bodyPr wrap="square" lIns="0" tIns="0" rIns="0" bIns="0" rtlCol="0" anchor="ctr">
            <a:spAutoFit/>
          </a:bodyPr>
          <a:lstStyle/>
          <a:p>
            <a:pPr indent="0" marL="0">
              <a:buNone/>
            </a:pPr>
            <a:r>
              <a:rPr lang="en-US" sz="900" i="1" dirty="0">
                <a:solidFill>
                  <a:srgbClr val="555555"/>
                </a:solidFill>
                <a:latin typeface="Arial" pitchFamily="34" charset="0"/>
                <a:ea typeface="Arial" pitchFamily="34" charset="-122"/>
                <a:cs typeface="Arial" pitchFamily="34" charset="-120"/>
              </a:rPr>
              <a:t>Examples: Hospitals, schools, government buildings, prisons</a:t>
            </a:r>
            <a:endParaRPr lang="en-US" sz="900" dirty="0"/>
          </a:p>
        </p:txBody>
      </p:sp>
      <p:pic>
        <p:nvPicPr>
          <p:cNvPr id="18" name="Image 1" descr="preencoded.png">    </p:cNvPr>
          <p:cNvPicPr>
            <a:picLocks noChangeAspect="1"/>
          </p:cNvPicPr>
          <p:nvPr/>
        </p:nvPicPr>
        <p:blipFill>
          <a:blip r:embed="rId2"/>
          <a:stretch>
            <a:fillRect/>
          </a:stretch>
        </p:blipFill>
        <p:spPr>
          <a:xfrm>
            <a:off x="285750" y="4236244"/>
            <a:ext cx="4114800" cy="1643063"/>
          </a:xfrm>
          <a:prstGeom prst="rect">
            <a:avLst/>
          </a:prstGeom>
        </p:spPr>
      </p:pic>
      <p:sp>
        <p:nvSpPr>
          <p:cNvPr id="19" name="Text 15"/>
          <p:cNvSpPr/>
          <p:nvPr/>
        </p:nvSpPr>
        <p:spPr>
          <a:xfrm>
            <a:off x="4743450" y="850106"/>
            <a:ext cx="4186238" cy="257175"/>
          </a:xfrm>
          <a:prstGeom prst="rect">
            <a:avLst/>
          </a:prstGeom>
          <a:noFill/>
          <a:ln/>
        </p:spPr>
        <p:txBody>
          <a:bodyPr wrap="square" lIns="0" tIns="0" rIns="0" bIns="0" rtlCol="0" anchor="ctr">
            <a:spAutoFit/>
          </a:bodyPr>
          <a:lstStyle/>
          <a:p>
            <a:pPr indent="0" marL="0">
              <a:buNone/>
            </a:pPr>
            <a:r>
              <a:rPr lang="en-US" sz="1350" b="1" dirty="0">
                <a:solidFill>
                  <a:srgbClr val="4A90A4"/>
                </a:solidFill>
                <a:latin typeface="Arial" pitchFamily="34" charset="0"/>
                <a:ea typeface="Arial" pitchFamily="34" charset="-122"/>
                <a:cs typeface="Arial" pitchFamily="34" charset="-120"/>
              </a:rPr>
              <a:t>Concession Models</a:t>
            </a:r>
            <a:endParaRPr lang="en-US" sz="1350" dirty="0"/>
          </a:p>
        </p:txBody>
      </p:sp>
      <p:sp>
        <p:nvSpPr>
          <p:cNvPr id="20" name="Shape 16"/>
          <p:cNvSpPr/>
          <p:nvPr/>
        </p:nvSpPr>
        <p:spPr>
          <a:xfrm>
            <a:off x="4743450" y="1164431"/>
            <a:ext cx="4114800" cy="1357313"/>
          </a:xfrm>
          <a:prstGeom prst="rect">
            <a:avLst/>
          </a:prstGeom>
          <a:solidFill>
            <a:srgbClr val="FFFFFF"/>
          </a:solidFill>
          <a:ln/>
        </p:spPr>
      </p:sp>
      <p:sp>
        <p:nvSpPr>
          <p:cNvPr id="21" name="Shape 17"/>
          <p:cNvSpPr/>
          <p:nvPr/>
        </p:nvSpPr>
        <p:spPr>
          <a:xfrm>
            <a:off x="4850606" y="1271588"/>
            <a:ext cx="473050" cy="328613"/>
          </a:xfrm>
          <a:prstGeom prst="rect">
            <a:avLst/>
          </a:prstGeom>
          <a:solidFill>
            <a:srgbClr val="2E5984"/>
          </a:solidFill>
          <a:ln/>
        </p:spPr>
      </p:sp>
      <p:sp>
        <p:nvSpPr>
          <p:cNvPr id="22" name="Text 18"/>
          <p:cNvSpPr/>
          <p:nvPr/>
        </p:nvSpPr>
        <p:spPr>
          <a:xfrm>
            <a:off x="4850606" y="1271588"/>
            <a:ext cx="544488" cy="328613"/>
          </a:xfrm>
          <a:prstGeom prst="rect">
            <a:avLst/>
          </a:prstGeom>
          <a:noFill/>
          <a:ln/>
        </p:spPr>
        <p:txBody>
          <a:bodyPr wrap="none" lIns="102108" tIns="68072" rIns="102108" bIns="68072" rtlCol="0" anchor="ctr">
            <a:spAutoFit/>
          </a:bodyPr>
          <a:lstStyle/>
          <a:p>
            <a:pPr indent="0" marL="0">
              <a:buNone/>
            </a:pPr>
            <a:r>
              <a:rPr lang="en-US" sz="1125" b="1" dirty="0">
                <a:solidFill>
                  <a:srgbClr val="FFFFFF"/>
                </a:solidFill>
                <a:latin typeface="Arial" pitchFamily="34" charset="0"/>
                <a:ea typeface="Arial" pitchFamily="34" charset="-122"/>
                <a:cs typeface="Arial" pitchFamily="34" charset="-120"/>
              </a:rPr>
              <a:t>ROT</a:t>
            </a:r>
            <a:endParaRPr lang="en-US" sz="1125" dirty="0"/>
          </a:p>
        </p:txBody>
      </p:sp>
      <p:sp>
        <p:nvSpPr>
          <p:cNvPr id="23" name="Text 19"/>
          <p:cNvSpPr/>
          <p:nvPr/>
        </p:nvSpPr>
        <p:spPr>
          <a:xfrm>
            <a:off x="5430813" y="1339453"/>
            <a:ext cx="1879336" cy="192881"/>
          </a:xfrm>
          <a:prstGeom prst="rect">
            <a:avLst/>
          </a:prstGeom>
          <a:noFill/>
          <a:ln/>
        </p:spPr>
        <p:txBody>
          <a:bodyPr wrap="square" lIns="0" tIns="0" rIns="0" bIns="0" rtlCol="0" anchor="ctr">
            <a:spAutoFit/>
          </a:bodyPr>
          <a:lstStyle/>
          <a:p>
            <a:pPr indent="0" marL="0">
              <a:buNone/>
            </a:pPr>
            <a:r>
              <a:rPr lang="en-US" sz="1013" b="1" dirty="0">
                <a:solidFill>
                  <a:srgbClr val="2E5984"/>
                </a:solidFill>
                <a:latin typeface="Arial" pitchFamily="34" charset="0"/>
                <a:ea typeface="Arial" pitchFamily="34" charset="-122"/>
                <a:cs typeface="Arial" pitchFamily="34" charset="-120"/>
              </a:rPr>
              <a:t>Rehabilitate-Operate-Transfer</a:t>
            </a:r>
            <a:endParaRPr lang="en-US" sz="1013" dirty="0"/>
          </a:p>
        </p:txBody>
      </p:sp>
      <p:sp>
        <p:nvSpPr>
          <p:cNvPr id="24" name="Text 20"/>
          <p:cNvSpPr/>
          <p:nvPr/>
        </p:nvSpPr>
        <p:spPr>
          <a:xfrm>
            <a:off x="4850606" y="1693069"/>
            <a:ext cx="3934141" cy="471488"/>
          </a:xfrm>
          <a:prstGeom prst="rect">
            <a:avLst/>
          </a:prstGeom>
          <a:noFill/>
          <a:ln/>
        </p:spPr>
        <p:txBody>
          <a:bodyPr wrap="square" lIns="0" tIns="0" rIns="0" bIns="0" rtlCol="0" anchor="ctr">
            <a:spAutoFit/>
          </a:bodyPr>
          <a:lstStyle/>
          <a:p>
            <a:pPr indent="0" marL="0">
              <a:buNone/>
            </a:pPr>
            <a:r>
              <a:rPr lang="en-US" sz="900" dirty="0">
                <a:solidFill>
                  <a:srgbClr val="333333"/>
                </a:solidFill>
                <a:latin typeface="Arial" pitchFamily="34" charset="0"/>
                <a:ea typeface="Arial" pitchFamily="34" charset="-122"/>
                <a:cs typeface="Arial" pitchFamily="34" charset="-120"/>
              </a:rPr>
              <a:t>Private partner renovates existing infrastructure, operates it for a concession period, then returns it to the public sector. Used for aging assets requiring significant upgrades.</a:t>
            </a:r>
            <a:endParaRPr lang="en-US" sz="900" dirty="0"/>
          </a:p>
        </p:txBody>
      </p:sp>
      <p:sp>
        <p:nvSpPr>
          <p:cNvPr id="25" name="Text 21"/>
          <p:cNvSpPr/>
          <p:nvPr/>
        </p:nvSpPr>
        <p:spPr>
          <a:xfrm>
            <a:off x="4850606" y="2243138"/>
            <a:ext cx="3971925" cy="171450"/>
          </a:xfrm>
          <a:prstGeom prst="rect">
            <a:avLst/>
          </a:prstGeom>
          <a:noFill/>
          <a:ln/>
        </p:spPr>
        <p:txBody>
          <a:bodyPr wrap="square" lIns="0" tIns="0" rIns="0" bIns="0" rtlCol="0" anchor="ctr">
            <a:spAutoFit/>
          </a:bodyPr>
          <a:lstStyle/>
          <a:p>
            <a:pPr indent="0" marL="0">
              <a:buNone/>
            </a:pPr>
            <a:r>
              <a:rPr lang="en-US" sz="900" i="1" dirty="0">
                <a:solidFill>
                  <a:srgbClr val="555555"/>
                </a:solidFill>
                <a:latin typeface="Arial" pitchFamily="34" charset="0"/>
                <a:ea typeface="Arial" pitchFamily="34" charset="-122"/>
                <a:cs typeface="Arial" pitchFamily="34" charset="-120"/>
              </a:rPr>
              <a:t>Examples: Existing highways, ports, airports</a:t>
            </a:r>
            <a:endParaRPr lang="en-US" sz="900" dirty="0"/>
          </a:p>
        </p:txBody>
      </p:sp>
      <p:sp>
        <p:nvSpPr>
          <p:cNvPr id="26" name="Text 22"/>
          <p:cNvSpPr/>
          <p:nvPr/>
        </p:nvSpPr>
        <p:spPr>
          <a:xfrm>
            <a:off x="4743450" y="2628900"/>
            <a:ext cx="4186238" cy="257175"/>
          </a:xfrm>
          <a:prstGeom prst="rect">
            <a:avLst/>
          </a:prstGeom>
          <a:noFill/>
          <a:ln/>
        </p:spPr>
        <p:txBody>
          <a:bodyPr wrap="square" lIns="0" tIns="0" rIns="0" bIns="0" rtlCol="0" anchor="ctr">
            <a:spAutoFit/>
          </a:bodyPr>
          <a:lstStyle/>
          <a:p>
            <a:pPr indent="0" marL="0">
              <a:buNone/>
            </a:pPr>
            <a:r>
              <a:rPr lang="en-US" sz="1350" b="1" dirty="0">
                <a:solidFill>
                  <a:srgbClr val="4A90A4"/>
                </a:solidFill>
                <a:latin typeface="Arial" pitchFamily="34" charset="0"/>
                <a:ea typeface="Arial" pitchFamily="34" charset="-122"/>
                <a:cs typeface="Arial" pitchFamily="34" charset="-120"/>
              </a:rPr>
              <a:t>Comparison of Key Models</a:t>
            </a:r>
            <a:endParaRPr lang="en-US" sz="1350" dirty="0"/>
          </a:p>
        </p:txBody>
      </p:sp>
      <p:sp>
        <p:nvSpPr>
          <p:cNvPr id="27" name="Shape 23"/>
          <p:cNvSpPr/>
          <p:nvPr/>
        </p:nvSpPr>
        <p:spPr>
          <a:xfrm>
            <a:off x="4743450" y="2957513"/>
            <a:ext cx="4114800" cy="2171700"/>
          </a:xfrm>
          <a:prstGeom prst="rect">
            <a:avLst/>
          </a:prstGeom>
          <a:solidFill>
            <a:srgbClr val="FFFFFF"/>
          </a:solidFill>
          <a:ln/>
        </p:spPr>
      </p:sp>
      <p:sp>
        <p:nvSpPr>
          <p:cNvPr id="28" name="Shape 24"/>
          <p:cNvSpPr/>
          <p:nvPr/>
        </p:nvSpPr>
        <p:spPr>
          <a:xfrm>
            <a:off x="4743450" y="2957513"/>
            <a:ext cx="933041" cy="285750"/>
          </a:xfrm>
          <a:prstGeom prst="rect">
            <a:avLst/>
          </a:prstGeom>
          <a:solidFill>
            <a:srgbClr val="2E5984"/>
          </a:solidFill>
          <a:ln/>
        </p:spPr>
      </p:sp>
      <p:sp>
        <p:nvSpPr>
          <p:cNvPr id="29" name="Text 25"/>
          <p:cNvSpPr/>
          <p:nvPr/>
        </p:nvSpPr>
        <p:spPr>
          <a:xfrm>
            <a:off x="4743450" y="2957513"/>
            <a:ext cx="1004478" cy="285750"/>
          </a:xfrm>
          <a:prstGeom prst="rect">
            <a:avLst/>
          </a:prstGeom>
          <a:noFill/>
          <a:ln/>
        </p:spPr>
        <p:txBody>
          <a:bodyPr wrap="none" lIns="68072" tIns="68072" rIns="68072" bIns="68072" rtlCol="0" anchor="ctr">
            <a:spAutoFit/>
          </a:bodyPr>
          <a:lstStyle/>
          <a:p>
            <a:pPr algn="l" indent="0" marL="0">
              <a:buNone/>
            </a:pPr>
            <a:r>
              <a:rPr lang="en-US" sz="900" b="1" dirty="0">
                <a:solidFill>
                  <a:srgbClr val="FFFFFF"/>
                </a:solidFill>
                <a:latin typeface="Arial" pitchFamily="34" charset="0"/>
                <a:ea typeface="Arial" pitchFamily="34" charset="-122"/>
                <a:cs typeface="Arial" pitchFamily="34" charset="-120"/>
              </a:rPr>
              <a:t>Feature</a:t>
            </a:r>
            <a:endParaRPr lang="en-US" sz="900" dirty="0"/>
          </a:p>
        </p:txBody>
      </p:sp>
      <p:sp>
        <p:nvSpPr>
          <p:cNvPr id="30" name="Shape 26"/>
          <p:cNvSpPr/>
          <p:nvPr/>
        </p:nvSpPr>
        <p:spPr>
          <a:xfrm>
            <a:off x="5676491" y="2957513"/>
            <a:ext cx="1030709" cy="285750"/>
          </a:xfrm>
          <a:prstGeom prst="rect">
            <a:avLst/>
          </a:prstGeom>
          <a:solidFill>
            <a:srgbClr val="2E5984"/>
          </a:solidFill>
          <a:ln/>
        </p:spPr>
      </p:sp>
      <p:sp>
        <p:nvSpPr>
          <p:cNvPr id="31" name="Text 27"/>
          <p:cNvSpPr/>
          <p:nvPr/>
        </p:nvSpPr>
        <p:spPr>
          <a:xfrm>
            <a:off x="5676491" y="2957513"/>
            <a:ext cx="1102147" cy="285750"/>
          </a:xfrm>
          <a:prstGeom prst="rect">
            <a:avLst/>
          </a:prstGeom>
          <a:noFill/>
          <a:ln/>
        </p:spPr>
        <p:txBody>
          <a:bodyPr wrap="none" lIns="68072" tIns="68072" rIns="68072" bIns="68072" rtlCol="0" anchor="ctr">
            <a:spAutoFit/>
          </a:bodyPr>
          <a:lstStyle/>
          <a:p>
            <a:pPr algn="l" indent="0" marL="0">
              <a:buNone/>
            </a:pPr>
            <a:r>
              <a:rPr lang="en-US" sz="900" b="1" dirty="0">
                <a:solidFill>
                  <a:srgbClr val="FFFFFF"/>
                </a:solidFill>
                <a:latin typeface="Arial" pitchFamily="34" charset="0"/>
                <a:ea typeface="Arial" pitchFamily="34" charset="-122"/>
                <a:cs typeface="Arial" pitchFamily="34" charset="-120"/>
              </a:rPr>
              <a:t>BOT</a:t>
            </a:r>
            <a:endParaRPr lang="en-US" sz="900" dirty="0"/>
          </a:p>
        </p:txBody>
      </p:sp>
      <p:sp>
        <p:nvSpPr>
          <p:cNvPr id="32" name="Shape 28"/>
          <p:cNvSpPr/>
          <p:nvPr/>
        </p:nvSpPr>
        <p:spPr>
          <a:xfrm>
            <a:off x="6707200" y="2957513"/>
            <a:ext cx="1185165" cy="285750"/>
          </a:xfrm>
          <a:prstGeom prst="rect">
            <a:avLst/>
          </a:prstGeom>
          <a:solidFill>
            <a:srgbClr val="2E5984"/>
          </a:solidFill>
          <a:ln/>
        </p:spPr>
      </p:sp>
      <p:sp>
        <p:nvSpPr>
          <p:cNvPr id="33" name="Text 29"/>
          <p:cNvSpPr/>
          <p:nvPr/>
        </p:nvSpPr>
        <p:spPr>
          <a:xfrm>
            <a:off x="6707200" y="2957513"/>
            <a:ext cx="1256602" cy="285750"/>
          </a:xfrm>
          <a:prstGeom prst="rect">
            <a:avLst/>
          </a:prstGeom>
          <a:noFill/>
          <a:ln/>
        </p:spPr>
        <p:txBody>
          <a:bodyPr wrap="none" lIns="68072" tIns="68072" rIns="68072" bIns="68072" rtlCol="0" anchor="ctr">
            <a:spAutoFit/>
          </a:bodyPr>
          <a:lstStyle/>
          <a:p>
            <a:pPr algn="l" indent="0" marL="0">
              <a:buNone/>
            </a:pPr>
            <a:r>
              <a:rPr lang="en-US" sz="900" b="1" dirty="0">
                <a:solidFill>
                  <a:srgbClr val="FFFFFF"/>
                </a:solidFill>
                <a:latin typeface="Arial" pitchFamily="34" charset="0"/>
                <a:ea typeface="Arial" pitchFamily="34" charset="-122"/>
                <a:cs typeface="Arial" pitchFamily="34" charset="-120"/>
              </a:rPr>
              <a:t>DBFO</a:t>
            </a:r>
            <a:endParaRPr lang="en-US" sz="900" dirty="0"/>
          </a:p>
        </p:txBody>
      </p:sp>
      <p:sp>
        <p:nvSpPr>
          <p:cNvPr id="34" name="Shape 30"/>
          <p:cNvSpPr/>
          <p:nvPr/>
        </p:nvSpPr>
        <p:spPr>
          <a:xfrm>
            <a:off x="7892365" y="2957513"/>
            <a:ext cx="965885" cy="285750"/>
          </a:xfrm>
          <a:prstGeom prst="rect">
            <a:avLst/>
          </a:prstGeom>
          <a:solidFill>
            <a:srgbClr val="2E5984"/>
          </a:solidFill>
          <a:ln/>
        </p:spPr>
      </p:sp>
      <p:sp>
        <p:nvSpPr>
          <p:cNvPr id="35" name="Text 31"/>
          <p:cNvSpPr/>
          <p:nvPr/>
        </p:nvSpPr>
        <p:spPr>
          <a:xfrm>
            <a:off x="7892365" y="2957513"/>
            <a:ext cx="1037323" cy="285750"/>
          </a:xfrm>
          <a:prstGeom prst="rect">
            <a:avLst/>
          </a:prstGeom>
          <a:noFill/>
          <a:ln/>
        </p:spPr>
        <p:txBody>
          <a:bodyPr wrap="none" lIns="68072" tIns="68072" rIns="68072" bIns="68072" rtlCol="0" anchor="ctr">
            <a:spAutoFit/>
          </a:bodyPr>
          <a:lstStyle/>
          <a:p>
            <a:pPr algn="l" indent="0" marL="0">
              <a:buNone/>
            </a:pPr>
            <a:r>
              <a:rPr lang="en-US" sz="900" b="1" dirty="0">
                <a:solidFill>
                  <a:srgbClr val="FFFFFF"/>
                </a:solidFill>
                <a:latin typeface="Arial" pitchFamily="34" charset="0"/>
                <a:ea typeface="Arial" pitchFamily="34" charset="-122"/>
                <a:cs typeface="Arial" pitchFamily="34" charset="-120"/>
              </a:rPr>
              <a:t>Concession</a:t>
            </a:r>
            <a:endParaRPr lang="en-US" sz="900" dirty="0"/>
          </a:p>
        </p:txBody>
      </p:sp>
      <p:sp>
        <p:nvSpPr>
          <p:cNvPr id="36" name="Text 32"/>
          <p:cNvSpPr/>
          <p:nvPr/>
        </p:nvSpPr>
        <p:spPr>
          <a:xfrm>
            <a:off x="4743450" y="3243263"/>
            <a:ext cx="1004478" cy="439341"/>
          </a:xfrm>
          <a:prstGeom prst="rect">
            <a:avLst/>
          </a:prstGeom>
          <a:noFill/>
          <a:ln/>
        </p:spPr>
        <p:txBody>
          <a:bodyPr wrap="none" lIns="68072" tIns="68072" rIns="68072" bIns="68072" rtlCol="0" anchor="ctr">
            <a:spAutoFit/>
          </a:bodyPr>
          <a:lstStyle/>
          <a:p>
            <a:pPr indent="0" marL="0">
              <a:buNone/>
            </a:pPr>
            <a:r>
              <a:rPr lang="en-US" sz="844" dirty="0">
                <a:solidFill>
                  <a:srgbClr val="333333"/>
                </a:solidFill>
                <a:latin typeface="Arial" pitchFamily="34" charset="0"/>
                <a:ea typeface="Arial" pitchFamily="34" charset="-122"/>
                <a:cs typeface="Arial" pitchFamily="34" charset="-120"/>
              </a:rPr>
              <a:t>Revenue Source</a:t>
            </a:r>
            <a:endParaRPr lang="en-US" sz="844" dirty="0"/>
          </a:p>
        </p:txBody>
      </p:sp>
      <p:sp>
        <p:nvSpPr>
          <p:cNvPr id="37" name="Text 33"/>
          <p:cNvSpPr/>
          <p:nvPr/>
        </p:nvSpPr>
        <p:spPr>
          <a:xfrm>
            <a:off x="5676491" y="3243263"/>
            <a:ext cx="1102147" cy="439341"/>
          </a:xfrm>
          <a:prstGeom prst="rect">
            <a:avLst/>
          </a:prstGeom>
          <a:noFill/>
          <a:ln/>
        </p:spPr>
        <p:txBody>
          <a:bodyPr wrap="none" lIns="68072" tIns="68072" rIns="68072" bIns="68072" rtlCol="0" anchor="ctr">
            <a:spAutoFit/>
          </a:bodyPr>
          <a:lstStyle/>
          <a:p>
            <a:pPr indent="0" marL="0">
              <a:buNone/>
            </a:pPr>
            <a:r>
              <a:rPr lang="en-US" sz="844" dirty="0">
                <a:solidFill>
                  <a:srgbClr val="333333"/>
                </a:solidFill>
                <a:latin typeface="Arial" pitchFamily="34" charset="0"/>
                <a:ea typeface="Arial" pitchFamily="34" charset="-122"/>
                <a:cs typeface="Arial" pitchFamily="34" charset="-120"/>
              </a:rPr>
              <a:t>User fees</a:t>
            </a:r>
            <a:endParaRPr lang="en-US" sz="844" dirty="0"/>
          </a:p>
        </p:txBody>
      </p:sp>
      <p:sp>
        <p:nvSpPr>
          <p:cNvPr id="38" name="Text 34"/>
          <p:cNvSpPr/>
          <p:nvPr/>
        </p:nvSpPr>
        <p:spPr>
          <a:xfrm>
            <a:off x="6707200" y="3243263"/>
            <a:ext cx="1256602" cy="439341"/>
          </a:xfrm>
          <a:prstGeom prst="rect">
            <a:avLst/>
          </a:prstGeom>
          <a:noFill/>
          <a:ln/>
        </p:spPr>
        <p:txBody>
          <a:bodyPr wrap="none" lIns="68072" tIns="68072" rIns="68072" bIns="68072" rtlCol="0" anchor="ctr">
            <a:spAutoFit/>
          </a:bodyPr>
          <a:lstStyle/>
          <a:p>
            <a:pPr indent="0" marL="0">
              <a:buNone/>
            </a:pPr>
            <a:r>
              <a:rPr lang="en-US" sz="844" dirty="0">
                <a:solidFill>
                  <a:srgbClr val="333333"/>
                </a:solidFill>
                <a:latin typeface="Arial" pitchFamily="34" charset="0"/>
                <a:ea typeface="Arial" pitchFamily="34" charset="-122"/>
                <a:cs typeface="Arial" pitchFamily="34" charset="-120"/>
              </a:rPr>
              <a:t>Government payments</a:t>
            </a:r>
            <a:endParaRPr lang="en-US" sz="844" dirty="0"/>
          </a:p>
        </p:txBody>
      </p:sp>
      <p:sp>
        <p:nvSpPr>
          <p:cNvPr id="39" name="Text 35"/>
          <p:cNvSpPr/>
          <p:nvPr/>
        </p:nvSpPr>
        <p:spPr>
          <a:xfrm>
            <a:off x="7892365" y="3243263"/>
            <a:ext cx="1037323" cy="439341"/>
          </a:xfrm>
          <a:prstGeom prst="rect">
            <a:avLst/>
          </a:prstGeom>
          <a:noFill/>
          <a:ln/>
        </p:spPr>
        <p:txBody>
          <a:bodyPr wrap="none" lIns="68072" tIns="68072" rIns="68072" bIns="68072" rtlCol="0" anchor="ctr">
            <a:spAutoFit/>
          </a:bodyPr>
          <a:lstStyle/>
          <a:p>
            <a:pPr indent="0" marL="0">
              <a:buNone/>
            </a:pPr>
            <a:r>
              <a:rPr lang="en-US" sz="844" dirty="0">
                <a:solidFill>
                  <a:srgbClr val="333333"/>
                </a:solidFill>
                <a:latin typeface="Arial" pitchFamily="34" charset="0"/>
                <a:ea typeface="Arial" pitchFamily="34" charset="-122"/>
                <a:cs typeface="Arial" pitchFamily="34" charset="-120"/>
              </a:rPr>
              <a:t>User fees</a:t>
            </a:r>
            <a:endParaRPr lang="en-US" sz="844" dirty="0"/>
          </a:p>
        </p:txBody>
      </p:sp>
      <p:sp>
        <p:nvSpPr>
          <p:cNvPr id="40" name="Text 36"/>
          <p:cNvSpPr/>
          <p:nvPr/>
        </p:nvSpPr>
        <p:spPr>
          <a:xfrm>
            <a:off x="4743450" y="3682603"/>
            <a:ext cx="1004478" cy="282178"/>
          </a:xfrm>
          <a:prstGeom prst="rect">
            <a:avLst/>
          </a:prstGeom>
          <a:noFill/>
          <a:ln/>
        </p:spPr>
        <p:txBody>
          <a:bodyPr wrap="none" lIns="68072" tIns="68072" rIns="68072" bIns="68072" rtlCol="0" anchor="ctr">
            <a:spAutoFit/>
          </a:bodyPr>
          <a:lstStyle/>
          <a:p>
            <a:pPr indent="0" marL="0">
              <a:buNone/>
            </a:pPr>
            <a:r>
              <a:rPr lang="en-US" sz="844" dirty="0">
                <a:solidFill>
                  <a:srgbClr val="333333"/>
                </a:solidFill>
                <a:latin typeface="Arial" pitchFamily="34" charset="0"/>
                <a:ea typeface="Arial" pitchFamily="34" charset="-122"/>
                <a:cs typeface="Arial" pitchFamily="34" charset="-120"/>
              </a:rPr>
              <a:t>Demand Risk</a:t>
            </a:r>
            <a:endParaRPr lang="en-US" sz="844" dirty="0"/>
          </a:p>
        </p:txBody>
      </p:sp>
      <p:sp>
        <p:nvSpPr>
          <p:cNvPr id="41" name="Text 37"/>
          <p:cNvSpPr/>
          <p:nvPr/>
        </p:nvSpPr>
        <p:spPr>
          <a:xfrm>
            <a:off x="5676491" y="3682603"/>
            <a:ext cx="1102147" cy="282178"/>
          </a:xfrm>
          <a:prstGeom prst="rect">
            <a:avLst/>
          </a:prstGeom>
          <a:noFill/>
          <a:ln/>
        </p:spPr>
        <p:txBody>
          <a:bodyPr wrap="none" lIns="68072" tIns="68072" rIns="68072" bIns="68072" rtlCol="0" anchor="ctr">
            <a:spAutoFit/>
          </a:bodyPr>
          <a:lstStyle/>
          <a:p>
            <a:pPr indent="0" marL="0">
              <a:buNone/>
            </a:pPr>
            <a:r>
              <a:rPr lang="en-US" sz="844" dirty="0">
                <a:solidFill>
                  <a:srgbClr val="333333"/>
                </a:solidFill>
                <a:latin typeface="Arial" pitchFamily="34" charset="0"/>
                <a:ea typeface="Arial" pitchFamily="34" charset="-122"/>
                <a:cs typeface="Arial" pitchFamily="34" charset="-120"/>
              </a:rPr>
              <a:t>Private</a:t>
            </a:r>
            <a:endParaRPr lang="en-US" sz="844" dirty="0"/>
          </a:p>
        </p:txBody>
      </p:sp>
      <p:sp>
        <p:nvSpPr>
          <p:cNvPr id="42" name="Text 38"/>
          <p:cNvSpPr/>
          <p:nvPr/>
        </p:nvSpPr>
        <p:spPr>
          <a:xfrm>
            <a:off x="6707200" y="3682603"/>
            <a:ext cx="1256602" cy="282178"/>
          </a:xfrm>
          <a:prstGeom prst="rect">
            <a:avLst/>
          </a:prstGeom>
          <a:noFill/>
          <a:ln/>
        </p:spPr>
        <p:txBody>
          <a:bodyPr wrap="none" lIns="68072" tIns="68072" rIns="68072" bIns="68072" rtlCol="0" anchor="ctr">
            <a:spAutoFit/>
          </a:bodyPr>
          <a:lstStyle/>
          <a:p>
            <a:pPr indent="0" marL="0">
              <a:buNone/>
            </a:pPr>
            <a:r>
              <a:rPr lang="en-US" sz="844" dirty="0">
                <a:solidFill>
                  <a:srgbClr val="333333"/>
                </a:solidFill>
                <a:latin typeface="Arial" pitchFamily="34" charset="0"/>
                <a:ea typeface="Arial" pitchFamily="34" charset="-122"/>
                <a:cs typeface="Arial" pitchFamily="34" charset="-120"/>
              </a:rPr>
              <a:t>Public</a:t>
            </a:r>
            <a:endParaRPr lang="en-US" sz="844" dirty="0"/>
          </a:p>
        </p:txBody>
      </p:sp>
      <p:sp>
        <p:nvSpPr>
          <p:cNvPr id="43" name="Text 39"/>
          <p:cNvSpPr/>
          <p:nvPr/>
        </p:nvSpPr>
        <p:spPr>
          <a:xfrm>
            <a:off x="7892365" y="3682603"/>
            <a:ext cx="1037323" cy="282178"/>
          </a:xfrm>
          <a:prstGeom prst="rect">
            <a:avLst/>
          </a:prstGeom>
          <a:noFill/>
          <a:ln/>
        </p:spPr>
        <p:txBody>
          <a:bodyPr wrap="none" lIns="68072" tIns="68072" rIns="68072" bIns="68072" rtlCol="0" anchor="ctr">
            <a:spAutoFit/>
          </a:bodyPr>
          <a:lstStyle/>
          <a:p>
            <a:pPr indent="0" marL="0">
              <a:buNone/>
            </a:pPr>
            <a:r>
              <a:rPr lang="en-US" sz="844" dirty="0">
                <a:solidFill>
                  <a:srgbClr val="333333"/>
                </a:solidFill>
                <a:latin typeface="Arial" pitchFamily="34" charset="0"/>
                <a:ea typeface="Arial" pitchFamily="34" charset="-122"/>
                <a:cs typeface="Arial" pitchFamily="34" charset="-120"/>
              </a:rPr>
              <a:t>Private</a:t>
            </a:r>
            <a:endParaRPr lang="en-US" sz="844" dirty="0"/>
          </a:p>
        </p:txBody>
      </p:sp>
      <p:sp>
        <p:nvSpPr>
          <p:cNvPr id="44" name="Text 40"/>
          <p:cNvSpPr/>
          <p:nvPr/>
        </p:nvSpPr>
        <p:spPr>
          <a:xfrm>
            <a:off x="4743450" y="3964781"/>
            <a:ext cx="1004478" cy="442913"/>
          </a:xfrm>
          <a:prstGeom prst="rect">
            <a:avLst/>
          </a:prstGeom>
          <a:noFill/>
          <a:ln/>
        </p:spPr>
        <p:txBody>
          <a:bodyPr wrap="none" lIns="68072" tIns="68072" rIns="68072" bIns="68072" rtlCol="0" anchor="ctr">
            <a:spAutoFit/>
          </a:bodyPr>
          <a:lstStyle/>
          <a:p>
            <a:pPr indent="0" marL="0">
              <a:buNone/>
            </a:pPr>
            <a:r>
              <a:rPr lang="en-US" sz="844" dirty="0">
                <a:solidFill>
                  <a:srgbClr val="333333"/>
                </a:solidFill>
                <a:latin typeface="Arial" pitchFamily="34" charset="0"/>
                <a:ea typeface="Arial" pitchFamily="34" charset="-122"/>
                <a:cs typeface="Arial" pitchFamily="34" charset="-120"/>
              </a:rPr>
              <a:t>Asset Ownership</a:t>
            </a:r>
            <a:endParaRPr lang="en-US" sz="844" dirty="0"/>
          </a:p>
        </p:txBody>
      </p:sp>
      <p:sp>
        <p:nvSpPr>
          <p:cNvPr id="45" name="Text 41"/>
          <p:cNvSpPr/>
          <p:nvPr/>
        </p:nvSpPr>
        <p:spPr>
          <a:xfrm>
            <a:off x="5676491" y="3964781"/>
            <a:ext cx="1102147" cy="442913"/>
          </a:xfrm>
          <a:prstGeom prst="rect">
            <a:avLst/>
          </a:prstGeom>
          <a:noFill/>
          <a:ln/>
        </p:spPr>
        <p:txBody>
          <a:bodyPr wrap="none" lIns="68072" tIns="68072" rIns="68072" bIns="68072" rtlCol="0" anchor="ctr">
            <a:spAutoFit/>
          </a:bodyPr>
          <a:lstStyle/>
          <a:p>
            <a:pPr indent="0" marL="0">
              <a:buNone/>
            </a:pPr>
            <a:r>
              <a:rPr lang="en-US" sz="844" dirty="0">
                <a:solidFill>
                  <a:srgbClr val="333333"/>
                </a:solidFill>
                <a:latin typeface="Arial" pitchFamily="34" charset="0"/>
                <a:ea typeface="Arial" pitchFamily="34" charset="-122"/>
                <a:cs typeface="Arial" pitchFamily="34" charset="-120"/>
              </a:rPr>
              <a:t>Public after transfer</a:t>
            </a:r>
            <a:endParaRPr lang="en-US" sz="844" dirty="0"/>
          </a:p>
        </p:txBody>
      </p:sp>
      <p:sp>
        <p:nvSpPr>
          <p:cNvPr id="46" name="Text 42"/>
          <p:cNvSpPr/>
          <p:nvPr/>
        </p:nvSpPr>
        <p:spPr>
          <a:xfrm>
            <a:off x="6707200" y="3964781"/>
            <a:ext cx="1256602" cy="442913"/>
          </a:xfrm>
          <a:prstGeom prst="rect">
            <a:avLst/>
          </a:prstGeom>
          <a:noFill/>
          <a:ln/>
        </p:spPr>
        <p:txBody>
          <a:bodyPr wrap="none" lIns="68072" tIns="68072" rIns="68072" bIns="68072" rtlCol="0" anchor="ctr">
            <a:spAutoFit/>
          </a:bodyPr>
          <a:lstStyle/>
          <a:p>
            <a:pPr indent="0" marL="0">
              <a:buNone/>
            </a:pPr>
            <a:r>
              <a:rPr lang="en-US" sz="844" dirty="0">
                <a:solidFill>
                  <a:srgbClr val="333333"/>
                </a:solidFill>
                <a:latin typeface="Arial" pitchFamily="34" charset="0"/>
                <a:ea typeface="Arial" pitchFamily="34" charset="-122"/>
                <a:cs typeface="Arial" pitchFamily="34" charset="-120"/>
              </a:rPr>
              <a:t>Public throughout</a:t>
            </a:r>
            <a:endParaRPr lang="en-US" sz="844" dirty="0"/>
          </a:p>
        </p:txBody>
      </p:sp>
      <p:sp>
        <p:nvSpPr>
          <p:cNvPr id="47" name="Text 43"/>
          <p:cNvSpPr/>
          <p:nvPr/>
        </p:nvSpPr>
        <p:spPr>
          <a:xfrm>
            <a:off x="7892365" y="3964781"/>
            <a:ext cx="1037323" cy="442913"/>
          </a:xfrm>
          <a:prstGeom prst="rect">
            <a:avLst/>
          </a:prstGeom>
          <a:noFill/>
          <a:ln/>
        </p:spPr>
        <p:txBody>
          <a:bodyPr wrap="none" lIns="68072" tIns="68072" rIns="68072" bIns="68072" rtlCol="0" anchor="ctr">
            <a:spAutoFit/>
          </a:bodyPr>
          <a:lstStyle/>
          <a:p>
            <a:pPr indent="0" marL="0">
              <a:buNone/>
            </a:pPr>
            <a:r>
              <a:rPr lang="en-US" sz="844" dirty="0">
                <a:solidFill>
                  <a:srgbClr val="333333"/>
                </a:solidFill>
                <a:latin typeface="Arial" pitchFamily="34" charset="0"/>
                <a:ea typeface="Arial" pitchFamily="34" charset="-122"/>
                <a:cs typeface="Arial" pitchFamily="34" charset="-120"/>
              </a:rPr>
              <a:t>Public throughout</a:t>
            </a:r>
            <a:endParaRPr lang="en-US" sz="844" dirty="0"/>
          </a:p>
        </p:txBody>
      </p:sp>
      <p:sp>
        <p:nvSpPr>
          <p:cNvPr id="48" name="Text 44"/>
          <p:cNvSpPr/>
          <p:nvPr/>
        </p:nvSpPr>
        <p:spPr>
          <a:xfrm>
            <a:off x="4743450" y="4407694"/>
            <a:ext cx="1004478" cy="282178"/>
          </a:xfrm>
          <a:prstGeom prst="rect">
            <a:avLst/>
          </a:prstGeom>
          <a:noFill/>
          <a:ln/>
        </p:spPr>
        <p:txBody>
          <a:bodyPr wrap="none" lIns="68072" tIns="68072" rIns="68072" bIns="68072" rtlCol="0" anchor="ctr">
            <a:spAutoFit/>
          </a:bodyPr>
          <a:lstStyle/>
          <a:p>
            <a:pPr indent="0" marL="0">
              <a:buNone/>
            </a:pPr>
            <a:r>
              <a:rPr lang="en-US" sz="844" dirty="0">
                <a:solidFill>
                  <a:srgbClr val="333333"/>
                </a:solidFill>
                <a:latin typeface="Arial" pitchFamily="34" charset="0"/>
                <a:ea typeface="Arial" pitchFamily="34" charset="-122"/>
                <a:cs typeface="Arial" pitchFamily="34" charset="-120"/>
              </a:rPr>
              <a:t>Typical Duration</a:t>
            </a:r>
            <a:endParaRPr lang="en-US" sz="844" dirty="0"/>
          </a:p>
        </p:txBody>
      </p:sp>
      <p:sp>
        <p:nvSpPr>
          <p:cNvPr id="49" name="Text 45"/>
          <p:cNvSpPr/>
          <p:nvPr/>
        </p:nvSpPr>
        <p:spPr>
          <a:xfrm>
            <a:off x="5676491" y="4407694"/>
            <a:ext cx="1102147" cy="282178"/>
          </a:xfrm>
          <a:prstGeom prst="rect">
            <a:avLst/>
          </a:prstGeom>
          <a:noFill/>
          <a:ln/>
        </p:spPr>
        <p:txBody>
          <a:bodyPr wrap="none" lIns="68072" tIns="68072" rIns="68072" bIns="68072" rtlCol="0" anchor="ctr">
            <a:spAutoFit/>
          </a:bodyPr>
          <a:lstStyle/>
          <a:p>
            <a:pPr indent="0" marL="0">
              <a:buNone/>
            </a:pPr>
            <a:r>
              <a:rPr lang="en-US" sz="844" dirty="0">
                <a:solidFill>
                  <a:srgbClr val="333333"/>
                </a:solidFill>
                <a:latin typeface="Arial" pitchFamily="34" charset="0"/>
                <a:ea typeface="Arial" pitchFamily="34" charset="-122"/>
                <a:cs typeface="Arial" pitchFamily="34" charset="-120"/>
              </a:rPr>
              <a:t>20-30 years</a:t>
            </a:r>
            <a:endParaRPr lang="en-US" sz="844" dirty="0"/>
          </a:p>
        </p:txBody>
      </p:sp>
      <p:sp>
        <p:nvSpPr>
          <p:cNvPr id="50" name="Text 46"/>
          <p:cNvSpPr/>
          <p:nvPr/>
        </p:nvSpPr>
        <p:spPr>
          <a:xfrm>
            <a:off x="6707200" y="4407694"/>
            <a:ext cx="1256602" cy="282178"/>
          </a:xfrm>
          <a:prstGeom prst="rect">
            <a:avLst/>
          </a:prstGeom>
          <a:noFill/>
          <a:ln/>
        </p:spPr>
        <p:txBody>
          <a:bodyPr wrap="none" lIns="68072" tIns="68072" rIns="68072" bIns="68072" rtlCol="0" anchor="ctr">
            <a:spAutoFit/>
          </a:bodyPr>
          <a:lstStyle/>
          <a:p>
            <a:pPr indent="0" marL="0">
              <a:buNone/>
            </a:pPr>
            <a:r>
              <a:rPr lang="en-US" sz="844" dirty="0">
                <a:solidFill>
                  <a:srgbClr val="333333"/>
                </a:solidFill>
                <a:latin typeface="Arial" pitchFamily="34" charset="0"/>
                <a:ea typeface="Arial" pitchFamily="34" charset="-122"/>
                <a:cs typeface="Arial" pitchFamily="34" charset="-120"/>
              </a:rPr>
              <a:t>25-35 years</a:t>
            </a:r>
            <a:endParaRPr lang="en-US" sz="844" dirty="0"/>
          </a:p>
        </p:txBody>
      </p:sp>
      <p:sp>
        <p:nvSpPr>
          <p:cNvPr id="51" name="Text 47"/>
          <p:cNvSpPr/>
          <p:nvPr/>
        </p:nvSpPr>
        <p:spPr>
          <a:xfrm>
            <a:off x="7892365" y="4407694"/>
            <a:ext cx="1037323" cy="282178"/>
          </a:xfrm>
          <a:prstGeom prst="rect">
            <a:avLst/>
          </a:prstGeom>
          <a:noFill/>
          <a:ln/>
        </p:spPr>
        <p:txBody>
          <a:bodyPr wrap="none" lIns="68072" tIns="68072" rIns="68072" bIns="68072" rtlCol="0" anchor="ctr">
            <a:spAutoFit/>
          </a:bodyPr>
          <a:lstStyle/>
          <a:p>
            <a:pPr indent="0" marL="0">
              <a:buNone/>
            </a:pPr>
            <a:r>
              <a:rPr lang="en-US" sz="844" dirty="0">
                <a:solidFill>
                  <a:srgbClr val="333333"/>
                </a:solidFill>
                <a:latin typeface="Arial" pitchFamily="34" charset="0"/>
                <a:ea typeface="Arial" pitchFamily="34" charset="-122"/>
                <a:cs typeface="Arial" pitchFamily="34" charset="-120"/>
              </a:rPr>
              <a:t>25-99 years</a:t>
            </a:r>
            <a:endParaRPr lang="en-US" sz="844" dirty="0"/>
          </a:p>
        </p:txBody>
      </p:sp>
      <p:sp>
        <p:nvSpPr>
          <p:cNvPr id="52" name="Text 48"/>
          <p:cNvSpPr/>
          <p:nvPr/>
        </p:nvSpPr>
        <p:spPr>
          <a:xfrm>
            <a:off x="4743450" y="4689872"/>
            <a:ext cx="1004478" cy="439341"/>
          </a:xfrm>
          <a:prstGeom prst="rect">
            <a:avLst/>
          </a:prstGeom>
          <a:noFill/>
          <a:ln/>
        </p:spPr>
        <p:txBody>
          <a:bodyPr wrap="none" lIns="68072" tIns="68072" rIns="68072" bIns="68072" rtlCol="0" anchor="ctr">
            <a:spAutoFit/>
          </a:bodyPr>
          <a:lstStyle/>
          <a:p>
            <a:pPr indent="0" marL="0">
              <a:buNone/>
            </a:pPr>
            <a:r>
              <a:rPr lang="en-US" sz="844" dirty="0">
                <a:solidFill>
                  <a:srgbClr val="333333"/>
                </a:solidFill>
                <a:latin typeface="Arial" pitchFamily="34" charset="0"/>
                <a:ea typeface="Arial" pitchFamily="34" charset="-122"/>
                <a:cs typeface="Arial" pitchFamily="34" charset="-120"/>
              </a:rPr>
              <a:t>Common Sectors</a:t>
            </a:r>
            <a:endParaRPr lang="en-US" sz="844" dirty="0"/>
          </a:p>
        </p:txBody>
      </p:sp>
      <p:sp>
        <p:nvSpPr>
          <p:cNvPr id="53" name="Text 49"/>
          <p:cNvSpPr/>
          <p:nvPr/>
        </p:nvSpPr>
        <p:spPr>
          <a:xfrm>
            <a:off x="5676491" y="4689872"/>
            <a:ext cx="1102147" cy="439341"/>
          </a:xfrm>
          <a:prstGeom prst="rect">
            <a:avLst/>
          </a:prstGeom>
          <a:noFill/>
          <a:ln/>
        </p:spPr>
        <p:txBody>
          <a:bodyPr wrap="none" lIns="68072" tIns="68072" rIns="68072" bIns="68072" rtlCol="0" anchor="ctr">
            <a:spAutoFit/>
          </a:bodyPr>
          <a:lstStyle/>
          <a:p>
            <a:pPr indent="0" marL="0">
              <a:buNone/>
            </a:pPr>
            <a:r>
              <a:rPr lang="en-US" sz="844" dirty="0">
                <a:solidFill>
                  <a:srgbClr val="333333"/>
                </a:solidFill>
                <a:latin typeface="Arial" pitchFamily="34" charset="0"/>
                <a:ea typeface="Arial" pitchFamily="34" charset="-122"/>
                <a:cs typeface="Arial" pitchFamily="34" charset="-120"/>
              </a:rPr>
              <a:t>Transport, Energy</a:t>
            </a:r>
            <a:endParaRPr lang="en-US" sz="844" dirty="0"/>
          </a:p>
        </p:txBody>
      </p:sp>
      <p:sp>
        <p:nvSpPr>
          <p:cNvPr id="54" name="Text 50"/>
          <p:cNvSpPr/>
          <p:nvPr/>
        </p:nvSpPr>
        <p:spPr>
          <a:xfrm>
            <a:off x="6707200" y="4689872"/>
            <a:ext cx="1256602" cy="439341"/>
          </a:xfrm>
          <a:prstGeom prst="rect">
            <a:avLst/>
          </a:prstGeom>
          <a:noFill/>
          <a:ln/>
        </p:spPr>
        <p:txBody>
          <a:bodyPr wrap="none" lIns="68072" tIns="68072" rIns="68072" bIns="68072" rtlCol="0" anchor="ctr">
            <a:spAutoFit/>
          </a:bodyPr>
          <a:lstStyle/>
          <a:p>
            <a:pPr indent="0" marL="0">
              <a:buNone/>
            </a:pPr>
            <a:r>
              <a:rPr lang="en-US" sz="844" dirty="0">
                <a:solidFill>
                  <a:srgbClr val="333333"/>
                </a:solidFill>
                <a:latin typeface="Arial" pitchFamily="34" charset="0"/>
                <a:ea typeface="Arial" pitchFamily="34" charset="-122"/>
                <a:cs typeface="Arial" pitchFamily="34" charset="-120"/>
              </a:rPr>
              <a:t>Social infrastructure</a:t>
            </a:r>
            <a:endParaRPr lang="en-US" sz="844" dirty="0"/>
          </a:p>
        </p:txBody>
      </p:sp>
      <p:sp>
        <p:nvSpPr>
          <p:cNvPr id="55" name="Text 51"/>
          <p:cNvSpPr/>
          <p:nvPr/>
        </p:nvSpPr>
        <p:spPr>
          <a:xfrm>
            <a:off x="7892365" y="4689872"/>
            <a:ext cx="1037323" cy="439341"/>
          </a:xfrm>
          <a:prstGeom prst="rect">
            <a:avLst/>
          </a:prstGeom>
          <a:noFill/>
          <a:ln/>
        </p:spPr>
        <p:txBody>
          <a:bodyPr wrap="none" lIns="68072" tIns="68072" rIns="68072" bIns="68072" rtlCol="0" anchor="ctr">
            <a:spAutoFit/>
          </a:bodyPr>
          <a:lstStyle/>
          <a:p>
            <a:pPr indent="0" marL="0">
              <a:buNone/>
            </a:pPr>
            <a:r>
              <a:rPr lang="en-US" sz="844" dirty="0">
                <a:solidFill>
                  <a:srgbClr val="333333"/>
                </a:solidFill>
                <a:latin typeface="Arial" pitchFamily="34" charset="0"/>
                <a:ea typeface="Arial" pitchFamily="34" charset="-122"/>
                <a:cs typeface="Arial" pitchFamily="34" charset="-120"/>
              </a:rPr>
              <a:t>Utilities, Transport</a:t>
            </a:r>
            <a:endParaRPr lang="en-US" sz="844" dirty="0"/>
          </a:p>
        </p:txBody>
      </p:sp>
      <p:sp>
        <p:nvSpPr>
          <p:cNvPr id="56" name="Text 52"/>
          <p:cNvSpPr/>
          <p:nvPr/>
        </p:nvSpPr>
        <p:spPr>
          <a:xfrm>
            <a:off x="4743450" y="5129213"/>
            <a:ext cx="4186238" cy="257175"/>
          </a:xfrm>
          <a:prstGeom prst="rect">
            <a:avLst/>
          </a:prstGeom>
          <a:noFill/>
          <a:ln/>
        </p:spPr>
        <p:txBody>
          <a:bodyPr wrap="square" lIns="0" tIns="0" rIns="0" bIns="0" rtlCol="0" anchor="ctr">
            <a:spAutoFit/>
          </a:bodyPr>
          <a:lstStyle/>
          <a:p>
            <a:pPr indent="0" marL="0">
              <a:buNone/>
            </a:pPr>
            <a:r>
              <a:rPr lang="en-US" sz="1350" b="1" dirty="0">
                <a:solidFill>
                  <a:srgbClr val="4A90A4"/>
                </a:solidFill>
                <a:latin typeface="Arial" pitchFamily="34" charset="0"/>
                <a:ea typeface="Arial" pitchFamily="34" charset="-122"/>
                <a:cs typeface="Arial" pitchFamily="34" charset="-120"/>
              </a:rPr>
              <a:t>Other Common Variants</a:t>
            </a:r>
            <a:endParaRPr lang="en-US" sz="1350" dirty="0"/>
          </a:p>
        </p:txBody>
      </p:sp>
      <p:sp>
        <p:nvSpPr>
          <p:cNvPr id="57" name="Text 53"/>
          <p:cNvSpPr/>
          <p:nvPr/>
        </p:nvSpPr>
        <p:spPr>
          <a:xfrm>
            <a:off x="4743450" y="5454253"/>
            <a:ext cx="471460" cy="142875"/>
          </a:xfrm>
          <a:prstGeom prst="rect">
            <a:avLst/>
          </a:prstGeom>
          <a:noFill/>
          <a:ln/>
        </p:spPr>
        <p:txBody>
          <a:bodyPr wrap="none" lIns="0" tIns="0" rIns="0" bIns="0" rtlCol="0" anchor="ctr">
            <a:spAutoFit/>
          </a:bodyPr>
          <a:lstStyle/>
          <a:p>
            <a:pPr algn="l" indent="0" marL="0">
              <a:buNone/>
            </a:pPr>
            <a:r>
              <a:rPr lang="en-US" sz="1013" b="1" dirty="0">
                <a:solidFill>
                  <a:srgbClr val="333333"/>
                </a:solidFill>
                <a:latin typeface="Arial" pitchFamily="34" charset="0"/>
                <a:ea typeface="Arial" pitchFamily="34" charset="-122"/>
                <a:cs typeface="Arial" pitchFamily="34" charset="-120"/>
              </a:rPr>
              <a:t>BOOT:</a:t>
            </a:r>
            <a:endParaRPr lang="en-US" sz="1013" dirty="0"/>
          </a:p>
        </p:txBody>
      </p:sp>
      <p:sp>
        <p:nvSpPr>
          <p:cNvPr id="58" name="Text 54"/>
          <p:cNvSpPr/>
          <p:nvPr/>
        </p:nvSpPr>
        <p:spPr>
          <a:xfrm>
            <a:off x="4743450" y="5454253"/>
            <a:ext cx="3604106" cy="310028"/>
          </a:xfrm>
          <a:prstGeom prst="rect">
            <a:avLst/>
          </a:prstGeom>
          <a:noFill/>
          <a:ln/>
        </p:spPr>
        <p:txBody>
          <a:bodyPr wrap="square" lIns="0" tIns="0" rIns="0" bIns="0" rtlCol="0" anchor="ctr">
            <a:spAutoFit/>
          </a:bodyPr>
          <a:lstStyle/>
          <a:p>
            <a:pPr algn="l" indent="0" marL="0">
              <a:buNone/>
            </a:pPr>
            <a:r>
              <a:rPr lang="en-US" sz="1013" dirty="0">
                <a:solidFill>
                  <a:srgbClr val="333333"/>
                </a:solidFill>
                <a:latin typeface="Arial" pitchFamily="34" charset="0"/>
                <a:ea typeface="Arial" pitchFamily="34" charset="-122"/>
                <a:cs typeface="Arial" pitchFamily="34" charset="-120"/>
              </a:rPr>
              <a:t>Build-Own-Operate-Transfer (private ownership during concession)</a:t>
            </a:r>
            <a:endParaRPr lang="en-US" sz="1013" dirty="0"/>
          </a:p>
        </p:txBody>
      </p:sp>
      <p:sp>
        <p:nvSpPr>
          <p:cNvPr id="59" name="Text 55"/>
          <p:cNvSpPr/>
          <p:nvPr/>
        </p:nvSpPr>
        <p:spPr>
          <a:xfrm>
            <a:off x="4743450" y="5831421"/>
            <a:ext cx="407166" cy="142875"/>
          </a:xfrm>
          <a:prstGeom prst="rect">
            <a:avLst/>
          </a:prstGeom>
          <a:noFill/>
          <a:ln/>
        </p:spPr>
        <p:txBody>
          <a:bodyPr wrap="none" lIns="0" tIns="0" rIns="0" bIns="0" rtlCol="0" anchor="ctr">
            <a:spAutoFit/>
          </a:bodyPr>
          <a:lstStyle/>
          <a:p>
            <a:pPr algn="l" indent="0" marL="0">
              <a:buNone/>
            </a:pPr>
            <a:r>
              <a:rPr lang="en-US" sz="1013" b="1" dirty="0">
                <a:solidFill>
                  <a:srgbClr val="333333"/>
                </a:solidFill>
                <a:latin typeface="Arial" pitchFamily="34" charset="0"/>
                <a:ea typeface="Arial" pitchFamily="34" charset="-122"/>
                <a:cs typeface="Arial" pitchFamily="34" charset="-120"/>
              </a:rPr>
              <a:t>BOO:</a:t>
            </a:r>
            <a:endParaRPr lang="en-US" sz="1013" dirty="0"/>
          </a:p>
        </p:txBody>
      </p:sp>
      <p:sp>
        <p:nvSpPr>
          <p:cNvPr id="60" name="Text 56"/>
          <p:cNvSpPr/>
          <p:nvPr/>
        </p:nvSpPr>
        <p:spPr>
          <a:xfrm>
            <a:off x="5079178" y="5831421"/>
            <a:ext cx="2844357" cy="142875"/>
          </a:xfrm>
          <a:prstGeom prst="rect">
            <a:avLst/>
          </a:prstGeom>
          <a:noFill/>
          <a:ln/>
        </p:spPr>
        <p:txBody>
          <a:bodyPr wrap="square" lIns="0" tIns="0" rIns="0" bIns="0" rtlCol="0" anchor="ctr">
            <a:spAutoFit/>
          </a:bodyPr>
          <a:lstStyle/>
          <a:p>
            <a:pPr algn="l" indent="0" marL="0">
              <a:buNone/>
            </a:pPr>
            <a:r>
              <a:rPr lang="en-US" sz="1013" dirty="0">
                <a:solidFill>
                  <a:srgbClr val="333333"/>
                </a:solidFill>
                <a:latin typeface="Arial" pitchFamily="34" charset="0"/>
                <a:ea typeface="Arial" pitchFamily="34" charset="-122"/>
                <a:cs typeface="Arial" pitchFamily="34" charset="-120"/>
              </a:rPr>
              <a:t>Build-Own-Operate (no transfer to public sector)</a:t>
            </a:r>
            <a:endParaRPr lang="en-US" sz="1013" dirty="0"/>
          </a:p>
        </p:txBody>
      </p:sp>
      <p:sp>
        <p:nvSpPr>
          <p:cNvPr id="61" name="Text 57"/>
          <p:cNvSpPr/>
          <p:nvPr/>
        </p:nvSpPr>
        <p:spPr>
          <a:xfrm>
            <a:off x="4743450" y="6041436"/>
            <a:ext cx="414254" cy="142875"/>
          </a:xfrm>
          <a:prstGeom prst="rect">
            <a:avLst/>
          </a:prstGeom>
          <a:noFill/>
          <a:ln/>
        </p:spPr>
        <p:txBody>
          <a:bodyPr wrap="none" lIns="0" tIns="0" rIns="0" bIns="0" rtlCol="0" anchor="ctr">
            <a:spAutoFit/>
          </a:bodyPr>
          <a:lstStyle/>
          <a:p>
            <a:pPr algn="l" indent="0" marL="0">
              <a:buNone/>
            </a:pPr>
            <a:r>
              <a:rPr lang="en-US" sz="1013" b="1" dirty="0">
                <a:solidFill>
                  <a:srgbClr val="333333"/>
                </a:solidFill>
                <a:latin typeface="Arial" pitchFamily="34" charset="0"/>
                <a:ea typeface="Arial" pitchFamily="34" charset="-122"/>
                <a:cs typeface="Arial" pitchFamily="34" charset="-120"/>
              </a:rPr>
              <a:t>O&amp;M:</a:t>
            </a:r>
            <a:endParaRPr lang="en-US" sz="1013" dirty="0"/>
          </a:p>
        </p:txBody>
      </p:sp>
      <p:sp>
        <p:nvSpPr>
          <p:cNvPr id="62" name="Text 58"/>
          <p:cNvSpPr/>
          <p:nvPr/>
        </p:nvSpPr>
        <p:spPr>
          <a:xfrm>
            <a:off x="5086266" y="6041436"/>
            <a:ext cx="3359544" cy="142875"/>
          </a:xfrm>
          <a:prstGeom prst="rect">
            <a:avLst/>
          </a:prstGeom>
          <a:noFill/>
          <a:ln/>
        </p:spPr>
        <p:txBody>
          <a:bodyPr wrap="square" lIns="0" tIns="0" rIns="0" bIns="0" rtlCol="0" anchor="ctr">
            <a:spAutoFit/>
          </a:bodyPr>
          <a:lstStyle/>
          <a:p>
            <a:pPr algn="l" indent="0" marL="0">
              <a:buNone/>
            </a:pPr>
            <a:r>
              <a:rPr lang="en-US" sz="1013" dirty="0">
                <a:solidFill>
                  <a:srgbClr val="333333"/>
                </a:solidFill>
                <a:latin typeface="Arial" pitchFamily="34" charset="0"/>
                <a:ea typeface="Arial" pitchFamily="34" charset="-122"/>
                <a:cs typeface="Arial" pitchFamily="34" charset="-120"/>
              </a:rPr>
              <a:t>Operation and Maintenance (no construction component)</a:t>
            </a:r>
            <a:endParaRPr lang="en-US" sz="1013" dirty="0"/>
          </a:p>
        </p:txBody>
      </p:sp>
      <p:sp>
        <p:nvSpPr>
          <p:cNvPr id="63" name="Text 59"/>
          <p:cNvSpPr/>
          <p:nvPr/>
        </p:nvSpPr>
        <p:spPr>
          <a:xfrm>
            <a:off x="4743450" y="6251451"/>
            <a:ext cx="485663" cy="142875"/>
          </a:xfrm>
          <a:prstGeom prst="rect">
            <a:avLst/>
          </a:prstGeom>
          <a:noFill/>
          <a:ln/>
        </p:spPr>
        <p:txBody>
          <a:bodyPr wrap="none" lIns="0" tIns="0" rIns="0" bIns="0" rtlCol="0" anchor="ctr">
            <a:spAutoFit/>
          </a:bodyPr>
          <a:lstStyle/>
          <a:p>
            <a:pPr algn="l" indent="0" marL="0">
              <a:buNone/>
            </a:pPr>
            <a:r>
              <a:rPr lang="en-US" sz="1013" b="1" dirty="0">
                <a:solidFill>
                  <a:srgbClr val="333333"/>
                </a:solidFill>
                <a:latin typeface="Arial" pitchFamily="34" charset="0"/>
                <a:ea typeface="Arial" pitchFamily="34" charset="-122"/>
                <a:cs typeface="Arial" pitchFamily="34" charset="-120"/>
              </a:rPr>
              <a:t>DBFM:</a:t>
            </a:r>
            <a:endParaRPr lang="en-US" sz="1013" dirty="0"/>
          </a:p>
        </p:txBody>
      </p:sp>
      <p:sp>
        <p:nvSpPr>
          <p:cNvPr id="64" name="Text 60"/>
          <p:cNvSpPr/>
          <p:nvPr/>
        </p:nvSpPr>
        <p:spPr>
          <a:xfrm>
            <a:off x="5157676" y="6251451"/>
            <a:ext cx="3509339" cy="142875"/>
          </a:xfrm>
          <a:prstGeom prst="rect">
            <a:avLst/>
          </a:prstGeom>
          <a:noFill/>
          <a:ln/>
        </p:spPr>
        <p:txBody>
          <a:bodyPr wrap="square" lIns="0" tIns="0" rIns="0" bIns="0" rtlCol="0" anchor="ctr">
            <a:spAutoFit/>
          </a:bodyPr>
          <a:lstStyle/>
          <a:p>
            <a:pPr algn="l" indent="0" marL="0">
              <a:buNone/>
            </a:pPr>
            <a:r>
              <a:rPr lang="en-US" sz="1013" dirty="0">
                <a:solidFill>
                  <a:srgbClr val="333333"/>
                </a:solidFill>
                <a:latin typeface="Arial" pitchFamily="34" charset="0"/>
                <a:ea typeface="Arial" pitchFamily="34" charset="-122"/>
                <a:cs typeface="Arial" pitchFamily="34" charset="-120"/>
              </a:rPr>
              <a:t>Design-Build-Finance-Maintain (focused on asset condition)</a:t>
            </a:r>
            <a:endParaRPr lang="en-US" sz="1013"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9144000" cy="6954329"/>
          </a:xfrm>
          <a:prstGeom prst="rect">
            <a:avLst/>
          </a:prstGeom>
        </p:spPr>
      </p:pic>
      <p:sp>
        <p:nvSpPr>
          <p:cNvPr id="3" name="Text 0"/>
          <p:cNvSpPr/>
          <p:nvPr/>
        </p:nvSpPr>
        <p:spPr>
          <a:xfrm>
            <a:off x="285750" y="285750"/>
            <a:ext cx="8643938" cy="385763"/>
          </a:xfrm>
          <a:prstGeom prst="rect">
            <a:avLst/>
          </a:prstGeom>
          <a:noFill/>
          <a:ln/>
        </p:spPr>
        <p:txBody>
          <a:bodyPr wrap="square" lIns="0" tIns="0" rIns="0" bIns="0" rtlCol="0" anchor="ctr">
            <a:spAutoFit/>
          </a:bodyPr>
          <a:lstStyle/>
          <a:p>
            <a:pPr indent="0" marL="0">
              <a:buNone/>
            </a:pPr>
            <a:r>
              <a:rPr lang="en-US" sz="2025" b="1" dirty="0">
                <a:solidFill>
                  <a:srgbClr val="2E5984"/>
                </a:solidFill>
                <a:latin typeface="Arial" pitchFamily="34" charset="0"/>
                <a:ea typeface="Arial" pitchFamily="34" charset="-122"/>
                <a:cs typeface="Arial" pitchFamily="34" charset="-120"/>
              </a:rPr>
              <a:t>PPP Risk Allocation</a:t>
            </a:r>
            <a:endParaRPr lang="en-US" sz="2025" dirty="0"/>
          </a:p>
        </p:txBody>
      </p:sp>
      <p:sp>
        <p:nvSpPr>
          <p:cNvPr id="4" name="Text 1"/>
          <p:cNvSpPr/>
          <p:nvPr/>
        </p:nvSpPr>
        <p:spPr>
          <a:xfrm>
            <a:off x="285750" y="850106"/>
            <a:ext cx="4186238" cy="257175"/>
          </a:xfrm>
          <a:prstGeom prst="rect">
            <a:avLst/>
          </a:prstGeom>
          <a:noFill/>
          <a:ln/>
        </p:spPr>
        <p:txBody>
          <a:bodyPr wrap="square" lIns="0" tIns="0" rIns="0" bIns="0" rtlCol="0" anchor="ctr">
            <a:spAutoFit/>
          </a:bodyPr>
          <a:lstStyle/>
          <a:p>
            <a:pPr indent="0" marL="0">
              <a:buNone/>
            </a:pPr>
            <a:r>
              <a:rPr lang="en-US" sz="1350" b="1" dirty="0">
                <a:solidFill>
                  <a:srgbClr val="4A90A4"/>
                </a:solidFill>
                <a:latin typeface="Arial" pitchFamily="34" charset="0"/>
                <a:ea typeface="Arial" pitchFamily="34" charset="-122"/>
                <a:cs typeface="Arial" pitchFamily="34" charset="-120"/>
              </a:rPr>
              <a:t>Construction and Technical Risks</a:t>
            </a:r>
            <a:endParaRPr lang="en-US" sz="1350" dirty="0"/>
          </a:p>
        </p:txBody>
      </p:sp>
      <p:sp>
        <p:nvSpPr>
          <p:cNvPr id="5" name="Shape 2"/>
          <p:cNvSpPr/>
          <p:nvPr/>
        </p:nvSpPr>
        <p:spPr>
          <a:xfrm>
            <a:off x="285750" y="1164431"/>
            <a:ext cx="4114800" cy="1132284"/>
          </a:xfrm>
          <a:prstGeom prst="rect">
            <a:avLst/>
          </a:prstGeom>
          <a:solidFill>
            <a:srgbClr val="FFFFFF"/>
          </a:solidFill>
          <a:ln/>
        </p:spPr>
      </p:sp>
      <p:sp>
        <p:nvSpPr>
          <p:cNvPr id="6" name="Shape 3"/>
          <p:cNvSpPr/>
          <p:nvPr/>
        </p:nvSpPr>
        <p:spPr>
          <a:xfrm>
            <a:off x="392906" y="1271588"/>
            <a:ext cx="285750" cy="285750"/>
          </a:xfrm>
          <a:prstGeom prst="rect">
            <a:avLst/>
          </a:prstGeom>
          <a:solidFill>
            <a:srgbClr val="2E5984"/>
          </a:solidFill>
          <a:ln/>
        </p:spPr>
      </p:sp>
      <p:pic>
        <p:nvPicPr>
          <p:cNvPr id="7" name="Image 1" descr="preencoded.png">    </p:cNvPr>
          <p:cNvPicPr>
            <a:picLocks noChangeAspect="1"/>
          </p:cNvPicPr>
          <p:nvPr/>
        </p:nvPicPr>
        <p:blipFill>
          <a:blip r:embed="rId2"/>
          <a:stretch>
            <a:fillRect/>
          </a:stretch>
        </p:blipFill>
        <p:spPr>
          <a:xfrm>
            <a:off x="455414" y="1410891"/>
            <a:ext cx="160734" cy="7144"/>
          </a:xfrm>
          <a:prstGeom prst="rect">
            <a:avLst/>
          </a:prstGeom>
        </p:spPr>
      </p:pic>
      <p:sp>
        <p:nvSpPr>
          <p:cNvPr id="8" name="Text 4"/>
          <p:cNvSpPr/>
          <p:nvPr/>
        </p:nvSpPr>
        <p:spPr>
          <a:xfrm>
            <a:off x="785813" y="1307306"/>
            <a:ext cx="1301865" cy="214313"/>
          </a:xfrm>
          <a:prstGeom prst="rect">
            <a:avLst/>
          </a:prstGeom>
          <a:noFill/>
          <a:ln/>
        </p:spPr>
        <p:txBody>
          <a:bodyPr wrap="square" lIns="0" tIns="0" rIns="0" bIns="0" rtlCol="0" anchor="ctr">
            <a:spAutoFit/>
          </a:bodyPr>
          <a:lstStyle/>
          <a:p>
            <a:pPr indent="0" marL="0">
              <a:buNone/>
            </a:pPr>
            <a:r>
              <a:rPr lang="en-US" sz="1125" b="1" dirty="0">
                <a:solidFill>
                  <a:srgbClr val="2E5984"/>
                </a:solidFill>
                <a:latin typeface="Arial" pitchFamily="34" charset="0"/>
                <a:ea typeface="Arial" pitchFamily="34" charset="-122"/>
                <a:cs typeface="Arial" pitchFamily="34" charset="-120"/>
              </a:rPr>
              <a:t>Construction Risk</a:t>
            </a:r>
            <a:endParaRPr lang="en-US" sz="1125" dirty="0"/>
          </a:p>
        </p:txBody>
      </p:sp>
      <p:sp>
        <p:nvSpPr>
          <p:cNvPr id="9" name="Text 5"/>
          <p:cNvSpPr/>
          <p:nvPr/>
        </p:nvSpPr>
        <p:spPr>
          <a:xfrm>
            <a:off x="392906" y="1650206"/>
            <a:ext cx="3889716" cy="300038"/>
          </a:xfrm>
          <a:prstGeom prst="rect">
            <a:avLst/>
          </a:prstGeom>
          <a:noFill/>
          <a:ln/>
        </p:spPr>
        <p:txBody>
          <a:bodyPr wrap="square" lIns="0" tIns="0" rIns="0" bIns="0" rtlCol="0" anchor="ctr">
            <a:spAutoFit/>
          </a:bodyPr>
          <a:lstStyle/>
          <a:p>
            <a:pPr indent="0" marL="0">
              <a:buNone/>
            </a:pPr>
            <a:r>
              <a:rPr lang="en-US" sz="900" dirty="0">
                <a:solidFill>
                  <a:srgbClr val="333333"/>
                </a:solidFill>
                <a:latin typeface="Arial" pitchFamily="34" charset="0"/>
                <a:ea typeface="Arial" pitchFamily="34" charset="-122"/>
                <a:cs typeface="Arial" pitchFamily="34" charset="-120"/>
              </a:rPr>
              <a:t>Risks related to cost overruns, delays, defects, and technical failures during the construction phase.</a:t>
            </a:r>
            <a:endParaRPr lang="en-US" sz="900" dirty="0"/>
          </a:p>
        </p:txBody>
      </p:sp>
      <p:sp>
        <p:nvSpPr>
          <p:cNvPr id="10" name="Text 6"/>
          <p:cNvSpPr/>
          <p:nvPr/>
        </p:nvSpPr>
        <p:spPr>
          <a:xfrm>
            <a:off x="392906" y="2028825"/>
            <a:ext cx="928688" cy="160734"/>
          </a:xfrm>
          <a:prstGeom prst="rect">
            <a:avLst/>
          </a:prstGeom>
          <a:noFill/>
          <a:ln/>
        </p:spPr>
        <p:txBody>
          <a:bodyPr wrap="none" lIns="0" tIns="0" rIns="0" bIns="0" rtlCol="0" anchor="ctr">
            <a:spAutoFit/>
          </a:bodyPr>
          <a:lstStyle/>
          <a:p>
            <a:pPr indent="0" marL="0">
              <a:buNone/>
            </a:pPr>
            <a:r>
              <a:rPr lang="en-US" sz="844" b="1" dirty="0">
                <a:solidFill>
                  <a:srgbClr val="333333"/>
                </a:solidFill>
                <a:latin typeface="Arial" pitchFamily="34" charset="0"/>
                <a:ea typeface="Arial" pitchFamily="34" charset="-122"/>
                <a:cs typeface="Arial" pitchFamily="34" charset="-120"/>
              </a:rPr>
              <a:t>Allocation:</a:t>
            </a:r>
            <a:endParaRPr lang="en-US" sz="844" dirty="0"/>
          </a:p>
        </p:txBody>
      </p:sp>
      <p:sp>
        <p:nvSpPr>
          <p:cNvPr id="11" name="Shape 7"/>
          <p:cNvSpPr/>
          <p:nvPr/>
        </p:nvSpPr>
        <p:spPr>
          <a:xfrm>
            <a:off x="1250156" y="2037755"/>
            <a:ext cx="3043238" cy="142875"/>
          </a:xfrm>
          <a:prstGeom prst="roundRect">
            <a:avLst/>
          </a:prstGeom>
          <a:solidFill>
            <a:srgbClr val="E0E0E0"/>
          </a:solidFill>
          <a:ln/>
        </p:spPr>
      </p:sp>
      <p:sp>
        <p:nvSpPr>
          <p:cNvPr id="12" name="Shape 8"/>
          <p:cNvSpPr/>
          <p:nvPr/>
        </p:nvSpPr>
        <p:spPr>
          <a:xfrm>
            <a:off x="1250156" y="2037755"/>
            <a:ext cx="2738903" cy="142875"/>
          </a:xfrm>
          <a:prstGeom prst="rect">
            <a:avLst/>
          </a:prstGeom>
          <a:solidFill>
            <a:srgbClr val="4A90A4"/>
          </a:solidFill>
          <a:ln/>
        </p:spPr>
      </p:sp>
      <p:sp>
        <p:nvSpPr>
          <p:cNvPr id="13" name="Text 9"/>
          <p:cNvSpPr/>
          <p:nvPr/>
        </p:nvSpPr>
        <p:spPr>
          <a:xfrm>
            <a:off x="285750" y="2403872"/>
            <a:ext cx="4186238" cy="257175"/>
          </a:xfrm>
          <a:prstGeom prst="rect">
            <a:avLst/>
          </a:prstGeom>
          <a:noFill/>
          <a:ln/>
        </p:spPr>
        <p:txBody>
          <a:bodyPr wrap="square" lIns="0" tIns="0" rIns="0" bIns="0" rtlCol="0" anchor="ctr">
            <a:spAutoFit/>
          </a:bodyPr>
          <a:lstStyle/>
          <a:p>
            <a:pPr indent="0" marL="0">
              <a:buNone/>
            </a:pPr>
            <a:r>
              <a:rPr lang="en-US" sz="1350" b="1" dirty="0">
                <a:solidFill>
                  <a:srgbClr val="4A90A4"/>
                </a:solidFill>
                <a:latin typeface="Arial" pitchFamily="34" charset="0"/>
                <a:ea typeface="Arial" pitchFamily="34" charset="-122"/>
                <a:cs typeface="Arial" pitchFamily="34" charset="-120"/>
              </a:rPr>
              <a:t>Demand and Revenue Risks</a:t>
            </a:r>
            <a:endParaRPr lang="en-US" sz="1350" dirty="0"/>
          </a:p>
        </p:txBody>
      </p:sp>
      <p:sp>
        <p:nvSpPr>
          <p:cNvPr id="14" name="Shape 10"/>
          <p:cNvSpPr/>
          <p:nvPr/>
        </p:nvSpPr>
        <p:spPr>
          <a:xfrm>
            <a:off x="285750" y="2718197"/>
            <a:ext cx="4114800" cy="1132284"/>
          </a:xfrm>
          <a:prstGeom prst="rect">
            <a:avLst/>
          </a:prstGeom>
          <a:solidFill>
            <a:srgbClr val="FFFFFF"/>
          </a:solidFill>
          <a:ln/>
        </p:spPr>
      </p:sp>
      <p:sp>
        <p:nvSpPr>
          <p:cNvPr id="15" name="Shape 11"/>
          <p:cNvSpPr/>
          <p:nvPr/>
        </p:nvSpPr>
        <p:spPr>
          <a:xfrm>
            <a:off x="392906" y="2825353"/>
            <a:ext cx="285750" cy="285750"/>
          </a:xfrm>
          <a:prstGeom prst="rect">
            <a:avLst/>
          </a:prstGeom>
          <a:solidFill>
            <a:srgbClr val="4A90A4"/>
          </a:solidFill>
          <a:ln/>
        </p:spPr>
      </p:sp>
      <p:pic>
        <p:nvPicPr>
          <p:cNvPr id="16" name="Image 2" descr="preencoded.png">    </p:cNvPr>
          <p:cNvPicPr>
            <a:picLocks noChangeAspect="1"/>
          </p:cNvPicPr>
          <p:nvPr/>
        </p:nvPicPr>
        <p:blipFill>
          <a:blip r:embed="rId3"/>
          <a:stretch>
            <a:fillRect/>
          </a:stretch>
        </p:blipFill>
        <p:spPr>
          <a:xfrm>
            <a:off x="464344" y="2964656"/>
            <a:ext cx="142875" cy="7144"/>
          </a:xfrm>
          <a:prstGeom prst="rect">
            <a:avLst/>
          </a:prstGeom>
        </p:spPr>
      </p:pic>
      <p:sp>
        <p:nvSpPr>
          <p:cNvPr id="17" name="Text 12"/>
          <p:cNvSpPr/>
          <p:nvPr/>
        </p:nvSpPr>
        <p:spPr>
          <a:xfrm>
            <a:off x="785813" y="2861072"/>
            <a:ext cx="976629" cy="214313"/>
          </a:xfrm>
          <a:prstGeom prst="rect">
            <a:avLst/>
          </a:prstGeom>
          <a:noFill/>
          <a:ln/>
        </p:spPr>
        <p:txBody>
          <a:bodyPr wrap="none" lIns="0" tIns="0" rIns="0" bIns="0" rtlCol="0" anchor="ctr">
            <a:spAutoFit/>
          </a:bodyPr>
          <a:lstStyle/>
          <a:p>
            <a:pPr indent="0" marL="0">
              <a:buNone/>
            </a:pPr>
            <a:r>
              <a:rPr lang="en-US" sz="1125" b="1" dirty="0">
                <a:solidFill>
                  <a:srgbClr val="2E5984"/>
                </a:solidFill>
                <a:latin typeface="Arial" pitchFamily="34" charset="0"/>
                <a:ea typeface="Arial" pitchFamily="34" charset="-122"/>
                <a:cs typeface="Arial" pitchFamily="34" charset="-120"/>
              </a:rPr>
              <a:t>Demand Risk</a:t>
            </a:r>
            <a:endParaRPr lang="en-US" sz="1125" dirty="0"/>
          </a:p>
        </p:txBody>
      </p:sp>
      <p:sp>
        <p:nvSpPr>
          <p:cNvPr id="18" name="Text 13"/>
          <p:cNvSpPr/>
          <p:nvPr/>
        </p:nvSpPr>
        <p:spPr>
          <a:xfrm>
            <a:off x="392906" y="3203972"/>
            <a:ext cx="3442729" cy="300038"/>
          </a:xfrm>
          <a:prstGeom prst="rect">
            <a:avLst/>
          </a:prstGeom>
          <a:noFill/>
          <a:ln/>
        </p:spPr>
        <p:txBody>
          <a:bodyPr wrap="square" lIns="0" tIns="0" rIns="0" bIns="0" rtlCol="0" anchor="ctr">
            <a:spAutoFit/>
          </a:bodyPr>
          <a:lstStyle/>
          <a:p>
            <a:pPr indent="0" marL="0">
              <a:buNone/>
            </a:pPr>
            <a:r>
              <a:rPr lang="en-US" sz="900" dirty="0">
                <a:solidFill>
                  <a:srgbClr val="333333"/>
                </a:solidFill>
                <a:latin typeface="Arial" pitchFamily="34" charset="0"/>
                <a:ea typeface="Arial" pitchFamily="34" charset="-122"/>
                <a:cs typeface="Arial" pitchFamily="34" charset="-120"/>
              </a:rPr>
              <a:t>Risk that actual usage or demand for services will be different from projections, affecting revenue streams.</a:t>
            </a:r>
            <a:endParaRPr lang="en-US" sz="900" dirty="0"/>
          </a:p>
        </p:txBody>
      </p:sp>
      <p:sp>
        <p:nvSpPr>
          <p:cNvPr id="19" name="Text 14"/>
          <p:cNvSpPr/>
          <p:nvPr/>
        </p:nvSpPr>
        <p:spPr>
          <a:xfrm>
            <a:off x="392906" y="3582591"/>
            <a:ext cx="928688" cy="160734"/>
          </a:xfrm>
          <a:prstGeom prst="rect">
            <a:avLst/>
          </a:prstGeom>
          <a:noFill/>
          <a:ln/>
        </p:spPr>
        <p:txBody>
          <a:bodyPr wrap="none" lIns="0" tIns="0" rIns="0" bIns="0" rtlCol="0" anchor="ctr">
            <a:spAutoFit/>
          </a:bodyPr>
          <a:lstStyle/>
          <a:p>
            <a:pPr indent="0" marL="0">
              <a:buNone/>
            </a:pPr>
            <a:r>
              <a:rPr lang="en-US" sz="844" b="1" dirty="0">
                <a:solidFill>
                  <a:srgbClr val="333333"/>
                </a:solidFill>
                <a:latin typeface="Arial" pitchFamily="34" charset="0"/>
                <a:ea typeface="Arial" pitchFamily="34" charset="-122"/>
                <a:cs typeface="Arial" pitchFamily="34" charset="-120"/>
              </a:rPr>
              <a:t>Allocation:</a:t>
            </a:r>
            <a:endParaRPr lang="en-US" sz="844" dirty="0"/>
          </a:p>
        </p:txBody>
      </p:sp>
      <p:sp>
        <p:nvSpPr>
          <p:cNvPr id="20" name="Shape 15"/>
          <p:cNvSpPr/>
          <p:nvPr/>
        </p:nvSpPr>
        <p:spPr>
          <a:xfrm>
            <a:off x="1250156" y="3591520"/>
            <a:ext cx="3043238" cy="142875"/>
          </a:xfrm>
          <a:prstGeom prst="roundRect">
            <a:avLst/>
          </a:prstGeom>
          <a:solidFill>
            <a:srgbClr val="E0E0E0"/>
          </a:solidFill>
          <a:ln/>
        </p:spPr>
      </p:sp>
      <p:sp>
        <p:nvSpPr>
          <p:cNvPr id="21" name="Shape 16"/>
          <p:cNvSpPr/>
          <p:nvPr/>
        </p:nvSpPr>
        <p:spPr>
          <a:xfrm>
            <a:off x="1250156" y="3591520"/>
            <a:ext cx="1825926" cy="142875"/>
          </a:xfrm>
          <a:prstGeom prst="rect">
            <a:avLst/>
          </a:prstGeom>
          <a:solidFill>
            <a:srgbClr val="4A90A4"/>
          </a:solidFill>
          <a:ln/>
        </p:spPr>
      </p:sp>
      <p:pic>
        <p:nvPicPr>
          <p:cNvPr id="22" name="Image 3" descr="preencoded.png">    </p:cNvPr>
          <p:cNvPicPr>
            <a:picLocks noChangeAspect="1"/>
          </p:cNvPicPr>
          <p:nvPr/>
        </p:nvPicPr>
        <p:blipFill>
          <a:blip r:embed="rId4"/>
          <a:stretch>
            <a:fillRect/>
          </a:stretch>
        </p:blipFill>
        <p:spPr>
          <a:xfrm>
            <a:off x="285750" y="3957638"/>
            <a:ext cx="4114800" cy="1643063"/>
          </a:xfrm>
          <a:prstGeom prst="rect">
            <a:avLst/>
          </a:prstGeom>
        </p:spPr>
      </p:pic>
      <p:sp>
        <p:nvSpPr>
          <p:cNvPr id="23" name="Text 17"/>
          <p:cNvSpPr/>
          <p:nvPr/>
        </p:nvSpPr>
        <p:spPr>
          <a:xfrm>
            <a:off x="4743450" y="850106"/>
            <a:ext cx="4186238" cy="257175"/>
          </a:xfrm>
          <a:prstGeom prst="rect">
            <a:avLst/>
          </a:prstGeom>
          <a:noFill/>
          <a:ln/>
        </p:spPr>
        <p:txBody>
          <a:bodyPr wrap="square" lIns="0" tIns="0" rIns="0" bIns="0" rtlCol="0" anchor="ctr">
            <a:spAutoFit/>
          </a:bodyPr>
          <a:lstStyle/>
          <a:p>
            <a:pPr indent="0" marL="0">
              <a:buNone/>
            </a:pPr>
            <a:r>
              <a:rPr lang="en-US" sz="1350" b="1" dirty="0">
                <a:solidFill>
                  <a:srgbClr val="4A90A4"/>
                </a:solidFill>
                <a:latin typeface="Arial" pitchFamily="34" charset="0"/>
                <a:ea typeface="Arial" pitchFamily="34" charset="-122"/>
                <a:cs typeface="Arial" pitchFamily="34" charset="-120"/>
              </a:rPr>
              <a:t>Political and Regulatory Risks</a:t>
            </a:r>
            <a:endParaRPr lang="en-US" sz="1350" dirty="0"/>
          </a:p>
        </p:txBody>
      </p:sp>
      <p:sp>
        <p:nvSpPr>
          <p:cNvPr id="24" name="Shape 18"/>
          <p:cNvSpPr/>
          <p:nvPr/>
        </p:nvSpPr>
        <p:spPr>
          <a:xfrm>
            <a:off x="4743450" y="1164431"/>
            <a:ext cx="4114800" cy="1132284"/>
          </a:xfrm>
          <a:prstGeom prst="rect">
            <a:avLst/>
          </a:prstGeom>
          <a:solidFill>
            <a:srgbClr val="FFFFFF"/>
          </a:solidFill>
          <a:ln/>
        </p:spPr>
      </p:sp>
      <p:sp>
        <p:nvSpPr>
          <p:cNvPr id="25" name="Shape 19"/>
          <p:cNvSpPr/>
          <p:nvPr/>
        </p:nvSpPr>
        <p:spPr>
          <a:xfrm>
            <a:off x="4850606" y="1271588"/>
            <a:ext cx="285750" cy="285750"/>
          </a:xfrm>
          <a:prstGeom prst="rect">
            <a:avLst/>
          </a:prstGeom>
          <a:solidFill>
            <a:srgbClr val="7FB3D3"/>
          </a:solidFill>
          <a:ln/>
        </p:spPr>
      </p:sp>
      <p:pic>
        <p:nvPicPr>
          <p:cNvPr id="26" name="Image 4" descr="preencoded.png">    </p:cNvPr>
          <p:cNvPicPr>
            <a:picLocks noChangeAspect="1"/>
          </p:cNvPicPr>
          <p:nvPr/>
        </p:nvPicPr>
        <p:blipFill>
          <a:blip r:embed="rId5"/>
          <a:stretch>
            <a:fillRect/>
          </a:stretch>
        </p:blipFill>
        <p:spPr>
          <a:xfrm>
            <a:off x="4904184" y="1410891"/>
            <a:ext cx="178594" cy="7144"/>
          </a:xfrm>
          <a:prstGeom prst="rect">
            <a:avLst/>
          </a:prstGeom>
        </p:spPr>
      </p:pic>
      <p:sp>
        <p:nvSpPr>
          <p:cNvPr id="27" name="Text 20"/>
          <p:cNvSpPr/>
          <p:nvPr/>
        </p:nvSpPr>
        <p:spPr>
          <a:xfrm>
            <a:off x="5243513" y="1307306"/>
            <a:ext cx="1159185" cy="214313"/>
          </a:xfrm>
          <a:prstGeom prst="rect">
            <a:avLst/>
          </a:prstGeom>
          <a:noFill/>
          <a:ln/>
        </p:spPr>
        <p:txBody>
          <a:bodyPr wrap="none" lIns="0" tIns="0" rIns="0" bIns="0" rtlCol="0" anchor="ctr">
            <a:spAutoFit/>
          </a:bodyPr>
          <a:lstStyle/>
          <a:p>
            <a:pPr indent="0" marL="0">
              <a:buNone/>
            </a:pPr>
            <a:r>
              <a:rPr lang="en-US" sz="1125" b="1" dirty="0">
                <a:solidFill>
                  <a:srgbClr val="2E5984"/>
                </a:solidFill>
                <a:latin typeface="Arial" pitchFamily="34" charset="0"/>
                <a:ea typeface="Arial" pitchFamily="34" charset="-122"/>
                <a:cs typeface="Arial" pitchFamily="34" charset="-120"/>
              </a:rPr>
              <a:t>Regulatory Risk</a:t>
            </a:r>
            <a:endParaRPr lang="en-US" sz="1125" dirty="0"/>
          </a:p>
        </p:txBody>
      </p:sp>
      <p:sp>
        <p:nvSpPr>
          <p:cNvPr id="28" name="Text 21"/>
          <p:cNvSpPr/>
          <p:nvPr/>
        </p:nvSpPr>
        <p:spPr>
          <a:xfrm>
            <a:off x="4850606" y="1650206"/>
            <a:ext cx="3633546" cy="300038"/>
          </a:xfrm>
          <a:prstGeom prst="rect">
            <a:avLst/>
          </a:prstGeom>
          <a:noFill/>
          <a:ln/>
        </p:spPr>
        <p:txBody>
          <a:bodyPr wrap="square" lIns="0" tIns="0" rIns="0" bIns="0" rtlCol="0" anchor="ctr">
            <a:spAutoFit/>
          </a:bodyPr>
          <a:lstStyle/>
          <a:p>
            <a:pPr indent="0" marL="0">
              <a:buNone/>
            </a:pPr>
            <a:r>
              <a:rPr lang="en-US" sz="900" dirty="0">
                <a:solidFill>
                  <a:srgbClr val="333333"/>
                </a:solidFill>
                <a:latin typeface="Arial" pitchFamily="34" charset="0"/>
                <a:ea typeface="Arial" pitchFamily="34" charset="-122"/>
                <a:cs typeface="Arial" pitchFamily="34" charset="-120"/>
              </a:rPr>
              <a:t>Risk of changes in laws, regulations, or government policies that affect project economics or operations.</a:t>
            </a:r>
            <a:endParaRPr lang="en-US" sz="900" dirty="0"/>
          </a:p>
        </p:txBody>
      </p:sp>
      <p:sp>
        <p:nvSpPr>
          <p:cNvPr id="29" name="Text 22"/>
          <p:cNvSpPr/>
          <p:nvPr/>
        </p:nvSpPr>
        <p:spPr>
          <a:xfrm>
            <a:off x="4850606" y="2028825"/>
            <a:ext cx="928688" cy="160734"/>
          </a:xfrm>
          <a:prstGeom prst="rect">
            <a:avLst/>
          </a:prstGeom>
          <a:noFill/>
          <a:ln/>
        </p:spPr>
        <p:txBody>
          <a:bodyPr wrap="none" lIns="0" tIns="0" rIns="0" bIns="0" rtlCol="0" anchor="ctr">
            <a:spAutoFit/>
          </a:bodyPr>
          <a:lstStyle/>
          <a:p>
            <a:pPr indent="0" marL="0">
              <a:buNone/>
            </a:pPr>
            <a:r>
              <a:rPr lang="en-US" sz="844" b="1" dirty="0">
                <a:solidFill>
                  <a:srgbClr val="333333"/>
                </a:solidFill>
                <a:latin typeface="Arial" pitchFamily="34" charset="0"/>
                <a:ea typeface="Arial" pitchFamily="34" charset="-122"/>
                <a:cs typeface="Arial" pitchFamily="34" charset="-120"/>
              </a:rPr>
              <a:t>Allocation:</a:t>
            </a:r>
            <a:endParaRPr lang="en-US" sz="844" dirty="0"/>
          </a:p>
        </p:txBody>
      </p:sp>
      <p:sp>
        <p:nvSpPr>
          <p:cNvPr id="30" name="Shape 23"/>
          <p:cNvSpPr/>
          <p:nvPr/>
        </p:nvSpPr>
        <p:spPr>
          <a:xfrm>
            <a:off x="5707856" y="2037755"/>
            <a:ext cx="3043238" cy="142875"/>
          </a:xfrm>
          <a:prstGeom prst="roundRect">
            <a:avLst/>
          </a:prstGeom>
          <a:solidFill>
            <a:srgbClr val="E0E0E0"/>
          </a:solidFill>
          <a:ln/>
        </p:spPr>
      </p:sp>
      <p:sp>
        <p:nvSpPr>
          <p:cNvPr id="31" name="Shape 24"/>
          <p:cNvSpPr/>
          <p:nvPr/>
        </p:nvSpPr>
        <p:spPr>
          <a:xfrm>
            <a:off x="5707856" y="2037755"/>
            <a:ext cx="608642" cy="142875"/>
          </a:xfrm>
          <a:prstGeom prst="rect">
            <a:avLst/>
          </a:prstGeom>
          <a:solidFill>
            <a:srgbClr val="4A90A4"/>
          </a:solidFill>
          <a:ln/>
        </p:spPr>
      </p:sp>
      <p:sp>
        <p:nvSpPr>
          <p:cNvPr id="32" name="Text 25"/>
          <p:cNvSpPr/>
          <p:nvPr/>
        </p:nvSpPr>
        <p:spPr>
          <a:xfrm>
            <a:off x="4743450" y="2403872"/>
            <a:ext cx="4186238" cy="257175"/>
          </a:xfrm>
          <a:prstGeom prst="rect">
            <a:avLst/>
          </a:prstGeom>
          <a:noFill/>
          <a:ln/>
        </p:spPr>
        <p:txBody>
          <a:bodyPr wrap="square" lIns="0" tIns="0" rIns="0" bIns="0" rtlCol="0" anchor="ctr">
            <a:spAutoFit/>
          </a:bodyPr>
          <a:lstStyle/>
          <a:p>
            <a:pPr indent="0" marL="0">
              <a:buNone/>
            </a:pPr>
            <a:r>
              <a:rPr lang="en-US" sz="1350" b="1" dirty="0">
                <a:solidFill>
                  <a:srgbClr val="4A90A4"/>
                </a:solidFill>
                <a:latin typeface="Arial" pitchFamily="34" charset="0"/>
                <a:ea typeface="Arial" pitchFamily="34" charset="-122"/>
                <a:cs typeface="Arial" pitchFamily="34" charset="-120"/>
              </a:rPr>
              <a:t>Other Key Risk Categories</a:t>
            </a:r>
            <a:endParaRPr lang="en-US" sz="1350" dirty="0"/>
          </a:p>
        </p:txBody>
      </p:sp>
      <p:sp>
        <p:nvSpPr>
          <p:cNvPr id="33" name="Text 26"/>
          <p:cNvSpPr/>
          <p:nvPr/>
        </p:nvSpPr>
        <p:spPr>
          <a:xfrm>
            <a:off x="4743450" y="2728913"/>
            <a:ext cx="1007659" cy="142875"/>
          </a:xfrm>
          <a:prstGeom prst="rect">
            <a:avLst/>
          </a:prstGeom>
          <a:noFill/>
          <a:ln/>
        </p:spPr>
        <p:txBody>
          <a:bodyPr wrap="none" lIns="0" tIns="0" rIns="0" bIns="0" rtlCol="0" anchor="ctr">
            <a:spAutoFit/>
          </a:bodyPr>
          <a:lstStyle/>
          <a:p>
            <a:pPr algn="l" indent="0" marL="0">
              <a:buNone/>
            </a:pPr>
            <a:r>
              <a:rPr lang="en-US" sz="1013" b="1" dirty="0">
                <a:solidFill>
                  <a:srgbClr val="333333"/>
                </a:solidFill>
                <a:latin typeface="Arial" pitchFamily="34" charset="0"/>
                <a:ea typeface="Arial" pitchFamily="34" charset="-122"/>
                <a:cs typeface="Arial" pitchFamily="34" charset="-120"/>
              </a:rPr>
              <a:t>Financial risks:</a:t>
            </a:r>
            <a:endParaRPr lang="en-US" sz="1013" dirty="0"/>
          </a:p>
        </p:txBody>
      </p:sp>
      <p:sp>
        <p:nvSpPr>
          <p:cNvPr id="34" name="Text 27"/>
          <p:cNvSpPr/>
          <p:nvPr/>
        </p:nvSpPr>
        <p:spPr>
          <a:xfrm>
            <a:off x="5679672" y="2728913"/>
            <a:ext cx="3152096" cy="142875"/>
          </a:xfrm>
          <a:prstGeom prst="rect">
            <a:avLst/>
          </a:prstGeom>
          <a:noFill/>
          <a:ln/>
        </p:spPr>
        <p:txBody>
          <a:bodyPr wrap="square" lIns="0" tIns="0" rIns="0" bIns="0" rtlCol="0" anchor="ctr">
            <a:spAutoFit/>
          </a:bodyPr>
          <a:lstStyle/>
          <a:p>
            <a:pPr algn="l" indent="0" marL="0">
              <a:buNone/>
            </a:pPr>
            <a:r>
              <a:rPr lang="en-US" sz="1013" dirty="0">
                <a:solidFill>
                  <a:srgbClr val="333333"/>
                </a:solidFill>
                <a:latin typeface="Arial" pitchFamily="34" charset="0"/>
                <a:ea typeface="Arial" pitchFamily="34" charset="-122"/>
                <a:cs typeface="Arial" pitchFamily="34" charset="-120"/>
              </a:rPr>
              <a:t>Interest rate fluctuations, currency exchange, inflation</a:t>
            </a:r>
            <a:endParaRPr lang="en-US" sz="1013" dirty="0"/>
          </a:p>
        </p:txBody>
      </p:sp>
      <p:sp>
        <p:nvSpPr>
          <p:cNvPr id="35" name="Text 28"/>
          <p:cNvSpPr/>
          <p:nvPr/>
        </p:nvSpPr>
        <p:spPr>
          <a:xfrm>
            <a:off x="4743450" y="2938928"/>
            <a:ext cx="1343444" cy="142875"/>
          </a:xfrm>
          <a:prstGeom prst="rect">
            <a:avLst/>
          </a:prstGeom>
          <a:noFill/>
          <a:ln/>
        </p:spPr>
        <p:txBody>
          <a:bodyPr wrap="square" lIns="0" tIns="0" rIns="0" bIns="0" rtlCol="0" anchor="ctr">
            <a:spAutoFit/>
          </a:bodyPr>
          <a:lstStyle/>
          <a:p>
            <a:pPr algn="l" indent="0" marL="0">
              <a:buNone/>
            </a:pPr>
            <a:r>
              <a:rPr lang="en-US" sz="1013" b="1" dirty="0">
                <a:solidFill>
                  <a:srgbClr val="333333"/>
                </a:solidFill>
                <a:latin typeface="Arial" pitchFamily="34" charset="0"/>
                <a:ea typeface="Arial" pitchFamily="34" charset="-122"/>
                <a:cs typeface="Arial" pitchFamily="34" charset="-120"/>
              </a:rPr>
              <a:t>Environmental risks:</a:t>
            </a:r>
            <a:endParaRPr lang="en-US" sz="1013" dirty="0"/>
          </a:p>
        </p:txBody>
      </p:sp>
      <p:sp>
        <p:nvSpPr>
          <p:cNvPr id="36" name="Text 29"/>
          <p:cNvSpPr/>
          <p:nvPr/>
        </p:nvSpPr>
        <p:spPr>
          <a:xfrm>
            <a:off x="4743450" y="2938928"/>
            <a:ext cx="3980827" cy="310028"/>
          </a:xfrm>
          <a:prstGeom prst="rect">
            <a:avLst/>
          </a:prstGeom>
          <a:noFill/>
          <a:ln/>
        </p:spPr>
        <p:txBody>
          <a:bodyPr wrap="square" lIns="0" tIns="0" rIns="0" bIns="0" rtlCol="0" anchor="ctr">
            <a:spAutoFit/>
          </a:bodyPr>
          <a:lstStyle/>
          <a:p>
            <a:pPr algn="l" indent="0" marL="0">
              <a:buNone/>
            </a:pPr>
            <a:r>
              <a:rPr lang="en-US" sz="1013" dirty="0">
                <a:solidFill>
                  <a:srgbClr val="333333"/>
                </a:solidFill>
                <a:latin typeface="Arial" pitchFamily="34" charset="0"/>
                <a:ea typeface="Arial" pitchFamily="34" charset="-122"/>
                <a:cs typeface="Arial" pitchFamily="34" charset="-120"/>
              </a:rPr>
              <a:t>Contamination, climate events, environmental compliance</a:t>
            </a:r>
            <a:endParaRPr lang="en-US" sz="1013" dirty="0"/>
          </a:p>
        </p:txBody>
      </p:sp>
      <p:sp>
        <p:nvSpPr>
          <p:cNvPr id="37" name="Text 30"/>
          <p:cNvSpPr/>
          <p:nvPr/>
        </p:nvSpPr>
        <p:spPr>
          <a:xfrm>
            <a:off x="4743450" y="3316095"/>
            <a:ext cx="829094" cy="142875"/>
          </a:xfrm>
          <a:prstGeom prst="rect">
            <a:avLst/>
          </a:prstGeom>
          <a:noFill/>
          <a:ln/>
        </p:spPr>
        <p:txBody>
          <a:bodyPr wrap="none" lIns="0" tIns="0" rIns="0" bIns="0" rtlCol="0" anchor="ctr">
            <a:spAutoFit/>
          </a:bodyPr>
          <a:lstStyle/>
          <a:p>
            <a:pPr algn="l" indent="0" marL="0">
              <a:buNone/>
            </a:pPr>
            <a:r>
              <a:rPr lang="en-US" sz="1013" b="1" dirty="0">
                <a:solidFill>
                  <a:srgbClr val="333333"/>
                </a:solidFill>
                <a:latin typeface="Arial" pitchFamily="34" charset="0"/>
                <a:ea typeface="Arial" pitchFamily="34" charset="-122"/>
                <a:cs typeface="Arial" pitchFamily="34" charset="-120"/>
              </a:rPr>
              <a:t>Social risks:</a:t>
            </a:r>
            <a:endParaRPr lang="en-US" sz="1013" dirty="0"/>
          </a:p>
        </p:txBody>
      </p:sp>
      <p:sp>
        <p:nvSpPr>
          <p:cNvPr id="38" name="Text 31"/>
          <p:cNvSpPr/>
          <p:nvPr/>
        </p:nvSpPr>
        <p:spPr>
          <a:xfrm>
            <a:off x="5501106" y="3316095"/>
            <a:ext cx="3166272" cy="142875"/>
          </a:xfrm>
          <a:prstGeom prst="rect">
            <a:avLst/>
          </a:prstGeom>
          <a:noFill/>
          <a:ln/>
        </p:spPr>
        <p:txBody>
          <a:bodyPr wrap="square" lIns="0" tIns="0" rIns="0" bIns="0" rtlCol="0" anchor="ctr">
            <a:spAutoFit/>
          </a:bodyPr>
          <a:lstStyle/>
          <a:p>
            <a:pPr algn="l" indent="0" marL="0">
              <a:buNone/>
            </a:pPr>
            <a:r>
              <a:rPr lang="en-US" sz="1013" dirty="0">
                <a:solidFill>
                  <a:srgbClr val="333333"/>
                </a:solidFill>
                <a:latin typeface="Arial" pitchFamily="34" charset="0"/>
                <a:ea typeface="Arial" pitchFamily="34" charset="-122"/>
                <a:cs typeface="Arial" pitchFamily="34" charset="-120"/>
              </a:rPr>
              <a:t>Public opposition, labor disputes, community relations</a:t>
            </a:r>
            <a:endParaRPr lang="en-US" sz="1013" dirty="0"/>
          </a:p>
        </p:txBody>
      </p:sp>
      <p:sp>
        <p:nvSpPr>
          <p:cNvPr id="39" name="Text 32"/>
          <p:cNvSpPr/>
          <p:nvPr/>
        </p:nvSpPr>
        <p:spPr>
          <a:xfrm>
            <a:off x="4743450" y="3526110"/>
            <a:ext cx="993344" cy="142875"/>
          </a:xfrm>
          <a:prstGeom prst="rect">
            <a:avLst/>
          </a:prstGeom>
          <a:noFill/>
          <a:ln/>
        </p:spPr>
        <p:txBody>
          <a:bodyPr wrap="none" lIns="0" tIns="0" rIns="0" bIns="0" rtlCol="0" anchor="ctr">
            <a:spAutoFit/>
          </a:bodyPr>
          <a:lstStyle/>
          <a:p>
            <a:pPr algn="l" indent="0" marL="0">
              <a:buNone/>
            </a:pPr>
            <a:r>
              <a:rPr lang="en-US" sz="1013" b="1" dirty="0">
                <a:solidFill>
                  <a:srgbClr val="333333"/>
                </a:solidFill>
                <a:latin typeface="Arial" pitchFamily="34" charset="0"/>
                <a:ea typeface="Arial" pitchFamily="34" charset="-122"/>
                <a:cs typeface="Arial" pitchFamily="34" charset="-120"/>
              </a:rPr>
              <a:t>Force majeure:</a:t>
            </a:r>
            <a:endParaRPr lang="en-US" sz="1013" dirty="0"/>
          </a:p>
        </p:txBody>
      </p:sp>
      <p:sp>
        <p:nvSpPr>
          <p:cNvPr id="40" name="Text 33"/>
          <p:cNvSpPr/>
          <p:nvPr/>
        </p:nvSpPr>
        <p:spPr>
          <a:xfrm>
            <a:off x="5665357" y="3526110"/>
            <a:ext cx="2615450" cy="142875"/>
          </a:xfrm>
          <a:prstGeom prst="rect">
            <a:avLst/>
          </a:prstGeom>
          <a:noFill/>
          <a:ln/>
        </p:spPr>
        <p:txBody>
          <a:bodyPr wrap="square" lIns="0" tIns="0" rIns="0" bIns="0" rtlCol="0" anchor="ctr">
            <a:spAutoFit/>
          </a:bodyPr>
          <a:lstStyle/>
          <a:p>
            <a:pPr algn="l" indent="0" marL="0">
              <a:buNone/>
            </a:pPr>
            <a:r>
              <a:rPr lang="en-US" sz="1013" dirty="0">
                <a:solidFill>
                  <a:srgbClr val="333333"/>
                </a:solidFill>
                <a:latin typeface="Arial" pitchFamily="34" charset="0"/>
                <a:ea typeface="Arial" pitchFamily="34" charset="-122"/>
                <a:cs typeface="Arial" pitchFamily="34" charset="-120"/>
              </a:rPr>
              <a:t>Natural disasters, war, terrorism, pandemics</a:t>
            </a:r>
            <a:endParaRPr lang="en-US" sz="1013" dirty="0"/>
          </a:p>
        </p:txBody>
      </p:sp>
      <p:sp>
        <p:nvSpPr>
          <p:cNvPr id="41" name="Text 34"/>
          <p:cNvSpPr/>
          <p:nvPr/>
        </p:nvSpPr>
        <p:spPr>
          <a:xfrm>
            <a:off x="4743450" y="3753985"/>
            <a:ext cx="4186238" cy="257175"/>
          </a:xfrm>
          <a:prstGeom prst="rect">
            <a:avLst/>
          </a:prstGeom>
          <a:noFill/>
          <a:ln/>
        </p:spPr>
        <p:txBody>
          <a:bodyPr wrap="square" lIns="0" tIns="0" rIns="0" bIns="0" rtlCol="0" anchor="ctr">
            <a:spAutoFit/>
          </a:bodyPr>
          <a:lstStyle/>
          <a:p>
            <a:pPr indent="0" marL="0">
              <a:buNone/>
            </a:pPr>
            <a:r>
              <a:rPr lang="en-US" sz="1350" b="1" dirty="0">
                <a:solidFill>
                  <a:srgbClr val="4A90A4"/>
                </a:solidFill>
                <a:latin typeface="Arial" pitchFamily="34" charset="0"/>
                <a:ea typeface="Arial" pitchFamily="34" charset="-122"/>
                <a:cs typeface="Arial" pitchFamily="34" charset="-120"/>
              </a:rPr>
              <a:t>Risk Mitigation Instruments</a:t>
            </a:r>
            <a:endParaRPr lang="en-US" sz="1350" dirty="0"/>
          </a:p>
        </p:txBody>
      </p:sp>
      <p:sp>
        <p:nvSpPr>
          <p:cNvPr id="42" name="Text 35"/>
          <p:cNvSpPr/>
          <p:nvPr/>
        </p:nvSpPr>
        <p:spPr>
          <a:xfrm>
            <a:off x="4743450" y="4079025"/>
            <a:ext cx="1643509" cy="142875"/>
          </a:xfrm>
          <a:prstGeom prst="rect">
            <a:avLst/>
          </a:prstGeom>
          <a:noFill/>
          <a:ln/>
        </p:spPr>
        <p:txBody>
          <a:bodyPr wrap="square" lIns="0" tIns="0" rIns="0" bIns="0" rtlCol="0" anchor="ctr">
            <a:spAutoFit/>
          </a:bodyPr>
          <a:lstStyle/>
          <a:p>
            <a:pPr algn="l" indent="0" marL="0">
              <a:buNone/>
            </a:pPr>
            <a:r>
              <a:rPr lang="en-US" sz="1013" b="1" dirty="0">
                <a:solidFill>
                  <a:srgbClr val="333333"/>
                </a:solidFill>
                <a:latin typeface="Arial" pitchFamily="34" charset="0"/>
                <a:ea typeface="Arial" pitchFamily="34" charset="-122"/>
                <a:cs typeface="Arial" pitchFamily="34" charset="-120"/>
              </a:rPr>
              <a:t>Contractual mechanisms:</a:t>
            </a:r>
            <a:endParaRPr lang="en-US" sz="1013" dirty="0"/>
          </a:p>
        </p:txBody>
      </p:sp>
      <p:sp>
        <p:nvSpPr>
          <p:cNvPr id="43" name="Text 36"/>
          <p:cNvSpPr/>
          <p:nvPr/>
        </p:nvSpPr>
        <p:spPr>
          <a:xfrm>
            <a:off x="4743450" y="4079025"/>
            <a:ext cx="4145133" cy="310028"/>
          </a:xfrm>
          <a:prstGeom prst="rect">
            <a:avLst/>
          </a:prstGeom>
          <a:noFill/>
          <a:ln/>
        </p:spPr>
        <p:txBody>
          <a:bodyPr wrap="square" lIns="0" tIns="0" rIns="0" bIns="0" rtlCol="0" anchor="ctr">
            <a:spAutoFit/>
          </a:bodyPr>
          <a:lstStyle/>
          <a:p>
            <a:pPr algn="l" indent="0" marL="0">
              <a:buNone/>
            </a:pPr>
            <a:r>
              <a:rPr lang="en-US" sz="1013" dirty="0">
                <a:solidFill>
                  <a:srgbClr val="333333"/>
                </a:solidFill>
                <a:latin typeface="Arial" pitchFamily="34" charset="0"/>
                <a:ea typeface="Arial" pitchFamily="34" charset="-122"/>
                <a:cs typeface="Arial" pitchFamily="34" charset="-120"/>
              </a:rPr>
              <a:t>Compensation events, relief events, step-in rights</a:t>
            </a:r>
            <a:endParaRPr lang="en-US" sz="1013" dirty="0"/>
          </a:p>
        </p:txBody>
      </p:sp>
      <p:sp>
        <p:nvSpPr>
          <p:cNvPr id="44" name="Text 37"/>
          <p:cNvSpPr/>
          <p:nvPr/>
        </p:nvSpPr>
        <p:spPr>
          <a:xfrm>
            <a:off x="4743450" y="4456193"/>
            <a:ext cx="721742" cy="142875"/>
          </a:xfrm>
          <a:prstGeom prst="rect">
            <a:avLst/>
          </a:prstGeom>
          <a:noFill/>
          <a:ln/>
        </p:spPr>
        <p:txBody>
          <a:bodyPr wrap="none" lIns="0" tIns="0" rIns="0" bIns="0" rtlCol="0" anchor="ctr">
            <a:spAutoFit/>
          </a:bodyPr>
          <a:lstStyle/>
          <a:p>
            <a:pPr algn="l" indent="0" marL="0">
              <a:buNone/>
            </a:pPr>
            <a:r>
              <a:rPr lang="en-US" sz="1013" b="1" dirty="0">
                <a:solidFill>
                  <a:srgbClr val="333333"/>
                </a:solidFill>
                <a:latin typeface="Arial" pitchFamily="34" charset="0"/>
                <a:ea typeface="Arial" pitchFamily="34" charset="-122"/>
                <a:cs typeface="Arial" pitchFamily="34" charset="-120"/>
              </a:rPr>
              <a:t>Insurance:</a:t>
            </a:r>
            <a:endParaRPr lang="en-US" sz="1013" dirty="0"/>
          </a:p>
        </p:txBody>
      </p:sp>
      <p:sp>
        <p:nvSpPr>
          <p:cNvPr id="45" name="Text 38"/>
          <p:cNvSpPr/>
          <p:nvPr/>
        </p:nvSpPr>
        <p:spPr>
          <a:xfrm>
            <a:off x="5393754" y="4456193"/>
            <a:ext cx="3270805" cy="142875"/>
          </a:xfrm>
          <a:prstGeom prst="rect">
            <a:avLst/>
          </a:prstGeom>
          <a:noFill/>
          <a:ln/>
        </p:spPr>
        <p:txBody>
          <a:bodyPr wrap="square" lIns="0" tIns="0" rIns="0" bIns="0" rtlCol="0" anchor="ctr">
            <a:spAutoFit/>
          </a:bodyPr>
          <a:lstStyle/>
          <a:p>
            <a:pPr algn="l" indent="0" marL="0">
              <a:buNone/>
            </a:pPr>
            <a:r>
              <a:rPr lang="en-US" sz="1013" dirty="0">
                <a:solidFill>
                  <a:srgbClr val="333333"/>
                </a:solidFill>
                <a:latin typeface="Arial" pitchFamily="34" charset="0"/>
                <a:ea typeface="Arial" pitchFamily="34" charset="-122"/>
                <a:cs typeface="Arial" pitchFamily="34" charset="-120"/>
              </a:rPr>
              <a:t>Construction, liability, business interruption, political risk</a:t>
            </a:r>
            <a:endParaRPr lang="en-US" sz="1013" dirty="0"/>
          </a:p>
        </p:txBody>
      </p:sp>
      <p:sp>
        <p:nvSpPr>
          <p:cNvPr id="46" name="Text 39"/>
          <p:cNvSpPr/>
          <p:nvPr/>
        </p:nvSpPr>
        <p:spPr>
          <a:xfrm>
            <a:off x="4743450" y="4666208"/>
            <a:ext cx="1443289" cy="142875"/>
          </a:xfrm>
          <a:prstGeom prst="rect">
            <a:avLst/>
          </a:prstGeom>
          <a:noFill/>
          <a:ln/>
        </p:spPr>
        <p:txBody>
          <a:bodyPr wrap="square" lIns="0" tIns="0" rIns="0" bIns="0" rtlCol="0" anchor="ctr">
            <a:spAutoFit/>
          </a:bodyPr>
          <a:lstStyle/>
          <a:p>
            <a:pPr algn="l" indent="0" marL="0">
              <a:buNone/>
            </a:pPr>
            <a:r>
              <a:rPr lang="en-US" sz="1013" b="1" dirty="0">
                <a:solidFill>
                  <a:srgbClr val="333333"/>
                </a:solidFill>
                <a:latin typeface="Arial" pitchFamily="34" charset="0"/>
                <a:ea typeface="Arial" pitchFamily="34" charset="-122"/>
                <a:cs typeface="Arial" pitchFamily="34" charset="-120"/>
              </a:rPr>
              <a:t>Financial instruments:</a:t>
            </a:r>
            <a:endParaRPr lang="en-US" sz="1013" dirty="0"/>
          </a:p>
        </p:txBody>
      </p:sp>
      <p:sp>
        <p:nvSpPr>
          <p:cNvPr id="47" name="Text 40"/>
          <p:cNvSpPr/>
          <p:nvPr/>
        </p:nvSpPr>
        <p:spPr>
          <a:xfrm>
            <a:off x="6115301" y="4666208"/>
            <a:ext cx="2358833" cy="142875"/>
          </a:xfrm>
          <a:prstGeom prst="rect">
            <a:avLst/>
          </a:prstGeom>
          <a:noFill/>
          <a:ln/>
        </p:spPr>
        <p:txBody>
          <a:bodyPr wrap="square" lIns="0" tIns="0" rIns="0" bIns="0" rtlCol="0" anchor="ctr">
            <a:spAutoFit/>
          </a:bodyPr>
          <a:lstStyle/>
          <a:p>
            <a:pPr algn="l" indent="0" marL="0">
              <a:buNone/>
            </a:pPr>
            <a:r>
              <a:rPr lang="en-US" sz="1013" dirty="0">
                <a:solidFill>
                  <a:srgbClr val="333333"/>
                </a:solidFill>
                <a:latin typeface="Arial" pitchFamily="34" charset="0"/>
                <a:ea typeface="Arial" pitchFamily="34" charset="-122"/>
                <a:cs typeface="Arial" pitchFamily="34" charset="-120"/>
              </a:rPr>
              <a:t>Guarantees, hedging, reserve accounts</a:t>
            </a:r>
            <a:endParaRPr lang="en-US" sz="1013" dirty="0"/>
          </a:p>
        </p:txBody>
      </p:sp>
      <p:sp>
        <p:nvSpPr>
          <p:cNvPr id="48" name="Text 41"/>
          <p:cNvSpPr/>
          <p:nvPr/>
        </p:nvSpPr>
        <p:spPr>
          <a:xfrm>
            <a:off x="4743450" y="4876223"/>
            <a:ext cx="1307334" cy="142875"/>
          </a:xfrm>
          <a:prstGeom prst="rect">
            <a:avLst/>
          </a:prstGeom>
          <a:noFill/>
          <a:ln/>
        </p:spPr>
        <p:txBody>
          <a:bodyPr wrap="square" lIns="0" tIns="0" rIns="0" bIns="0" rtlCol="0" anchor="ctr">
            <a:spAutoFit/>
          </a:bodyPr>
          <a:lstStyle/>
          <a:p>
            <a:pPr algn="l" indent="0" marL="0">
              <a:buNone/>
            </a:pPr>
            <a:r>
              <a:rPr lang="en-US" sz="1013" b="1" dirty="0">
                <a:solidFill>
                  <a:srgbClr val="333333"/>
                </a:solidFill>
                <a:latin typeface="Arial" pitchFamily="34" charset="0"/>
                <a:ea typeface="Arial" pitchFamily="34" charset="-122"/>
                <a:cs typeface="Arial" pitchFamily="34" charset="-120"/>
              </a:rPr>
              <a:t>Multilateral support:</a:t>
            </a:r>
            <a:endParaRPr lang="en-US" sz="1013" dirty="0"/>
          </a:p>
        </p:txBody>
      </p:sp>
      <p:sp>
        <p:nvSpPr>
          <p:cNvPr id="49" name="Text 42"/>
          <p:cNvSpPr/>
          <p:nvPr/>
        </p:nvSpPr>
        <p:spPr>
          <a:xfrm>
            <a:off x="5979347" y="4876223"/>
            <a:ext cx="2715769" cy="142875"/>
          </a:xfrm>
          <a:prstGeom prst="rect">
            <a:avLst/>
          </a:prstGeom>
          <a:noFill/>
          <a:ln/>
        </p:spPr>
        <p:txBody>
          <a:bodyPr wrap="square" lIns="0" tIns="0" rIns="0" bIns="0" rtlCol="0" anchor="ctr">
            <a:spAutoFit/>
          </a:bodyPr>
          <a:lstStyle/>
          <a:p>
            <a:pPr algn="l" indent="0" marL="0">
              <a:buNone/>
            </a:pPr>
            <a:r>
              <a:rPr lang="en-US" sz="1013" dirty="0">
                <a:solidFill>
                  <a:srgbClr val="333333"/>
                </a:solidFill>
                <a:latin typeface="Arial" pitchFamily="34" charset="0"/>
                <a:ea typeface="Arial" pitchFamily="34" charset="-122"/>
                <a:cs typeface="Arial" pitchFamily="34" charset="-120"/>
              </a:rPr>
              <a:t>Political risk insurance, partial risk guarantees</a:t>
            </a:r>
            <a:endParaRPr lang="en-US" sz="1013" dirty="0"/>
          </a:p>
        </p:txBody>
      </p:sp>
      <p:sp>
        <p:nvSpPr>
          <p:cNvPr id="50" name="Shape 43"/>
          <p:cNvSpPr/>
          <p:nvPr/>
        </p:nvSpPr>
        <p:spPr>
          <a:xfrm>
            <a:off x="4743450" y="5139817"/>
            <a:ext cx="4114800" cy="1500188"/>
          </a:xfrm>
          <a:prstGeom prst="rect">
            <a:avLst/>
          </a:prstGeom>
          <a:solidFill>
            <a:srgbClr val="7FB3D3"/>
          </a:solidFill>
          <a:ln/>
        </p:spPr>
      </p:sp>
      <p:sp>
        <p:nvSpPr>
          <p:cNvPr id="51" name="Text 44"/>
          <p:cNvSpPr/>
          <p:nvPr/>
        </p:nvSpPr>
        <p:spPr>
          <a:xfrm>
            <a:off x="4850606" y="5246973"/>
            <a:ext cx="3971925" cy="192881"/>
          </a:xfrm>
          <a:prstGeom prst="rect">
            <a:avLst/>
          </a:prstGeom>
          <a:noFill/>
          <a:ln/>
        </p:spPr>
        <p:txBody>
          <a:bodyPr wrap="square" lIns="0" tIns="0" rIns="0" bIns="0" rtlCol="0" anchor="ctr">
            <a:spAutoFit/>
          </a:bodyPr>
          <a:lstStyle/>
          <a:p>
            <a:pPr indent="0" marL="0">
              <a:buNone/>
            </a:pPr>
            <a:r>
              <a:rPr lang="en-US" sz="1013" b="1" dirty="0">
                <a:solidFill>
                  <a:srgbClr val="FFFFFF"/>
                </a:solidFill>
                <a:latin typeface="Arial" pitchFamily="34" charset="0"/>
                <a:ea typeface="Arial" pitchFamily="34" charset="-122"/>
                <a:cs typeface="Arial" pitchFamily="34" charset="-120"/>
              </a:rPr>
              <a:t>Risk Allocation Principles</a:t>
            </a:r>
            <a:endParaRPr lang="en-US" sz="1013" dirty="0"/>
          </a:p>
        </p:txBody>
      </p:sp>
      <p:sp>
        <p:nvSpPr>
          <p:cNvPr id="52" name="Text 45"/>
          <p:cNvSpPr/>
          <p:nvPr/>
        </p:nvSpPr>
        <p:spPr>
          <a:xfrm>
            <a:off x="4850606" y="5497004"/>
            <a:ext cx="3971925" cy="171450"/>
          </a:xfrm>
          <a:prstGeom prst="rect">
            <a:avLst/>
          </a:prstGeom>
          <a:noFill/>
          <a:ln/>
        </p:spPr>
        <p:txBody>
          <a:bodyPr wrap="square" lIns="0" tIns="0" rIns="0" bIns="0" rtlCol="0" anchor="ctr">
            <a:spAutoFit/>
          </a:bodyPr>
          <a:lstStyle/>
          <a:p>
            <a:pPr algn="l" indent="0" marL="0">
              <a:buNone/>
            </a:pPr>
            <a:r>
              <a:rPr lang="en-US" sz="900" dirty="0">
                <a:solidFill>
                  <a:srgbClr val="FFFFFF"/>
                </a:solidFill>
                <a:latin typeface="Arial" pitchFamily="34" charset="0"/>
                <a:ea typeface="Arial" pitchFamily="34" charset="-122"/>
                <a:cs typeface="Arial" pitchFamily="34" charset="-120"/>
              </a:rPr>
              <a:t>Allocate risks to the party best able to manage them</a:t>
            </a:r>
            <a:endParaRPr lang="en-US" sz="900" dirty="0"/>
          </a:p>
        </p:txBody>
      </p:sp>
      <p:sp>
        <p:nvSpPr>
          <p:cNvPr id="53" name="Text 46"/>
          <p:cNvSpPr/>
          <p:nvPr/>
        </p:nvSpPr>
        <p:spPr>
          <a:xfrm>
            <a:off x="4850606" y="5704173"/>
            <a:ext cx="3971925" cy="171450"/>
          </a:xfrm>
          <a:prstGeom prst="rect">
            <a:avLst/>
          </a:prstGeom>
          <a:noFill/>
          <a:ln/>
        </p:spPr>
        <p:txBody>
          <a:bodyPr wrap="square" lIns="0" tIns="0" rIns="0" bIns="0" rtlCol="0" anchor="ctr">
            <a:spAutoFit/>
          </a:bodyPr>
          <a:lstStyle/>
          <a:p>
            <a:pPr algn="l" indent="0" marL="0">
              <a:buNone/>
            </a:pPr>
            <a:r>
              <a:rPr lang="en-US" sz="900" dirty="0">
                <a:solidFill>
                  <a:srgbClr val="FFFFFF"/>
                </a:solidFill>
                <a:latin typeface="Arial" pitchFamily="34" charset="0"/>
                <a:ea typeface="Arial" pitchFamily="34" charset="-122"/>
                <a:cs typeface="Arial" pitchFamily="34" charset="-120"/>
              </a:rPr>
              <a:t>Consider party's ability to bear the risk at lowest cost</a:t>
            </a:r>
            <a:endParaRPr lang="en-US" sz="900" dirty="0"/>
          </a:p>
        </p:txBody>
      </p:sp>
      <p:sp>
        <p:nvSpPr>
          <p:cNvPr id="54" name="Text 47"/>
          <p:cNvSpPr/>
          <p:nvPr/>
        </p:nvSpPr>
        <p:spPr>
          <a:xfrm>
            <a:off x="4850606" y="5911342"/>
            <a:ext cx="3971925" cy="171450"/>
          </a:xfrm>
          <a:prstGeom prst="rect">
            <a:avLst/>
          </a:prstGeom>
          <a:noFill/>
          <a:ln/>
        </p:spPr>
        <p:txBody>
          <a:bodyPr wrap="square" lIns="0" tIns="0" rIns="0" bIns="0" rtlCol="0" anchor="ctr">
            <a:spAutoFit/>
          </a:bodyPr>
          <a:lstStyle/>
          <a:p>
            <a:pPr algn="l" indent="0" marL="0">
              <a:buNone/>
            </a:pPr>
            <a:r>
              <a:rPr lang="en-US" sz="900" dirty="0">
                <a:solidFill>
                  <a:srgbClr val="FFFFFF"/>
                </a:solidFill>
                <a:latin typeface="Arial" pitchFamily="34" charset="0"/>
                <a:ea typeface="Arial" pitchFamily="34" charset="-122"/>
                <a:cs typeface="Arial" pitchFamily="34" charset="-120"/>
              </a:rPr>
              <a:t>Avoid transferring risks that private sector cannot control</a:t>
            </a:r>
            <a:endParaRPr lang="en-US" sz="900" dirty="0"/>
          </a:p>
        </p:txBody>
      </p:sp>
      <p:sp>
        <p:nvSpPr>
          <p:cNvPr id="55" name="Text 48"/>
          <p:cNvSpPr/>
          <p:nvPr/>
        </p:nvSpPr>
        <p:spPr>
          <a:xfrm>
            <a:off x="4850606" y="6118510"/>
            <a:ext cx="3971925" cy="171450"/>
          </a:xfrm>
          <a:prstGeom prst="rect">
            <a:avLst/>
          </a:prstGeom>
          <a:noFill/>
          <a:ln/>
        </p:spPr>
        <p:txBody>
          <a:bodyPr wrap="square" lIns="0" tIns="0" rIns="0" bIns="0" rtlCol="0" anchor="ctr">
            <a:spAutoFit/>
          </a:bodyPr>
          <a:lstStyle/>
          <a:p>
            <a:pPr algn="l" indent="0" marL="0">
              <a:buNone/>
            </a:pPr>
            <a:r>
              <a:rPr lang="en-US" sz="900" dirty="0">
                <a:solidFill>
                  <a:srgbClr val="FFFFFF"/>
                </a:solidFill>
                <a:latin typeface="Arial" pitchFamily="34" charset="0"/>
                <a:ea typeface="Arial" pitchFamily="34" charset="-122"/>
                <a:cs typeface="Arial" pitchFamily="34" charset="-120"/>
              </a:rPr>
              <a:t>Ensure risk pricing is transparent and competitive</a:t>
            </a:r>
            <a:endParaRPr lang="en-US" sz="900" dirty="0"/>
          </a:p>
        </p:txBody>
      </p:sp>
      <p:sp>
        <p:nvSpPr>
          <p:cNvPr id="56" name="Text 49"/>
          <p:cNvSpPr/>
          <p:nvPr/>
        </p:nvSpPr>
        <p:spPr>
          <a:xfrm>
            <a:off x="4850606" y="6325679"/>
            <a:ext cx="3971925" cy="171450"/>
          </a:xfrm>
          <a:prstGeom prst="rect">
            <a:avLst/>
          </a:prstGeom>
          <a:noFill/>
          <a:ln/>
        </p:spPr>
        <p:txBody>
          <a:bodyPr wrap="square" lIns="0" tIns="0" rIns="0" bIns="0" rtlCol="0" anchor="ctr">
            <a:spAutoFit/>
          </a:bodyPr>
          <a:lstStyle/>
          <a:p>
            <a:pPr algn="l" indent="0" marL="0">
              <a:buNone/>
            </a:pPr>
            <a:r>
              <a:rPr lang="en-US" sz="900" dirty="0">
                <a:solidFill>
                  <a:srgbClr val="FFFFFF"/>
                </a:solidFill>
                <a:latin typeface="Arial" pitchFamily="34" charset="0"/>
                <a:ea typeface="Arial" pitchFamily="34" charset="-122"/>
                <a:cs typeface="Arial" pitchFamily="34" charset="-120"/>
              </a:rPr>
              <a:t>Document allocation clearly in contract documents</a:t>
            </a:r>
            <a:endParaRPr lang="en-US" sz="900"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9144000" cy="5932103"/>
          </a:xfrm>
          <a:prstGeom prst="rect">
            <a:avLst/>
          </a:prstGeom>
        </p:spPr>
      </p:pic>
      <p:sp>
        <p:nvSpPr>
          <p:cNvPr id="3" name="Text 0"/>
          <p:cNvSpPr/>
          <p:nvPr/>
        </p:nvSpPr>
        <p:spPr>
          <a:xfrm>
            <a:off x="285750" y="285750"/>
            <a:ext cx="8643938" cy="385763"/>
          </a:xfrm>
          <a:prstGeom prst="rect">
            <a:avLst/>
          </a:prstGeom>
          <a:noFill/>
          <a:ln/>
        </p:spPr>
        <p:txBody>
          <a:bodyPr wrap="square" lIns="0" tIns="0" rIns="0" bIns="0" rtlCol="0" anchor="ctr">
            <a:spAutoFit/>
          </a:bodyPr>
          <a:lstStyle/>
          <a:p>
            <a:pPr indent="0" marL="0">
              <a:buNone/>
            </a:pPr>
            <a:r>
              <a:rPr lang="en-US" sz="2025" b="1" dirty="0">
                <a:solidFill>
                  <a:srgbClr val="2E5984"/>
                </a:solidFill>
                <a:latin typeface="Arial" pitchFamily="34" charset="0"/>
                <a:ea typeface="Arial" pitchFamily="34" charset="-122"/>
                <a:cs typeface="Arial" pitchFamily="34" charset="-120"/>
              </a:rPr>
              <a:t>Infrastructure PPPs</a:t>
            </a:r>
            <a:endParaRPr lang="en-US" sz="2025" dirty="0"/>
          </a:p>
        </p:txBody>
      </p:sp>
      <p:sp>
        <p:nvSpPr>
          <p:cNvPr id="4" name="Text 1"/>
          <p:cNvSpPr/>
          <p:nvPr/>
        </p:nvSpPr>
        <p:spPr>
          <a:xfrm>
            <a:off x="285750" y="850106"/>
            <a:ext cx="4186238" cy="257175"/>
          </a:xfrm>
          <a:prstGeom prst="rect">
            <a:avLst/>
          </a:prstGeom>
          <a:noFill/>
          <a:ln/>
        </p:spPr>
        <p:txBody>
          <a:bodyPr wrap="square" lIns="0" tIns="0" rIns="0" bIns="0" rtlCol="0" anchor="ctr">
            <a:spAutoFit/>
          </a:bodyPr>
          <a:lstStyle/>
          <a:p>
            <a:pPr indent="0" marL="0">
              <a:buNone/>
            </a:pPr>
            <a:r>
              <a:rPr lang="en-US" sz="1350" b="1" dirty="0">
                <a:solidFill>
                  <a:srgbClr val="4A90A4"/>
                </a:solidFill>
                <a:latin typeface="Arial" pitchFamily="34" charset="0"/>
                <a:ea typeface="Arial" pitchFamily="34" charset="-122"/>
                <a:cs typeface="Arial" pitchFamily="34" charset="-120"/>
              </a:rPr>
              <a:t>Transportation Projects</a:t>
            </a:r>
            <a:endParaRPr lang="en-US" sz="1350" dirty="0"/>
          </a:p>
        </p:txBody>
      </p:sp>
      <p:sp>
        <p:nvSpPr>
          <p:cNvPr id="5" name="Shape 2"/>
          <p:cNvSpPr/>
          <p:nvPr/>
        </p:nvSpPr>
        <p:spPr>
          <a:xfrm>
            <a:off x="285750" y="1164431"/>
            <a:ext cx="4114800" cy="1042988"/>
          </a:xfrm>
          <a:prstGeom prst="rect">
            <a:avLst/>
          </a:prstGeom>
          <a:solidFill>
            <a:srgbClr val="FFFFFF"/>
          </a:solidFill>
          <a:ln/>
        </p:spPr>
      </p:sp>
      <p:sp>
        <p:nvSpPr>
          <p:cNvPr id="6" name="Shape 3"/>
          <p:cNvSpPr/>
          <p:nvPr/>
        </p:nvSpPr>
        <p:spPr>
          <a:xfrm>
            <a:off x="371475" y="1250156"/>
            <a:ext cx="257175" cy="257175"/>
          </a:xfrm>
          <a:prstGeom prst="rect">
            <a:avLst/>
          </a:prstGeom>
          <a:solidFill>
            <a:srgbClr val="2E5984"/>
          </a:solidFill>
          <a:ln/>
        </p:spPr>
      </p:sp>
      <p:pic>
        <p:nvPicPr>
          <p:cNvPr id="7" name="Image 1" descr="preencoded.png">    </p:cNvPr>
          <p:cNvPicPr>
            <a:picLocks noChangeAspect="1"/>
          </p:cNvPicPr>
          <p:nvPr/>
        </p:nvPicPr>
        <p:blipFill>
          <a:blip r:embed="rId2"/>
          <a:stretch>
            <a:fillRect/>
          </a:stretch>
        </p:blipFill>
        <p:spPr>
          <a:xfrm>
            <a:off x="419695" y="1375172"/>
            <a:ext cx="160734" cy="7144"/>
          </a:xfrm>
          <a:prstGeom prst="rect">
            <a:avLst/>
          </a:prstGeom>
        </p:spPr>
      </p:pic>
      <p:sp>
        <p:nvSpPr>
          <p:cNvPr id="8" name="Text 4"/>
          <p:cNvSpPr/>
          <p:nvPr/>
        </p:nvSpPr>
        <p:spPr>
          <a:xfrm>
            <a:off x="714375" y="1282303"/>
            <a:ext cx="1843367" cy="192881"/>
          </a:xfrm>
          <a:prstGeom prst="rect">
            <a:avLst/>
          </a:prstGeom>
          <a:noFill/>
          <a:ln/>
        </p:spPr>
        <p:txBody>
          <a:bodyPr wrap="square" lIns="0" tIns="0" rIns="0" bIns="0" rtlCol="0" anchor="ctr">
            <a:spAutoFit/>
          </a:bodyPr>
          <a:lstStyle/>
          <a:p>
            <a:pPr indent="0" marL="0">
              <a:buNone/>
            </a:pPr>
            <a:r>
              <a:rPr lang="en-US" sz="1013" b="1" dirty="0">
                <a:solidFill>
                  <a:srgbClr val="2E5984"/>
                </a:solidFill>
                <a:latin typeface="Arial" pitchFamily="34" charset="0"/>
                <a:ea typeface="Arial" pitchFamily="34" charset="-122"/>
                <a:cs typeface="Arial" pitchFamily="34" charset="-120"/>
              </a:rPr>
              <a:t>Transportation Infrastructure</a:t>
            </a:r>
            <a:endParaRPr lang="en-US" sz="1013" dirty="0"/>
          </a:p>
        </p:txBody>
      </p:sp>
      <p:sp>
        <p:nvSpPr>
          <p:cNvPr id="9" name="Text 5"/>
          <p:cNvSpPr/>
          <p:nvPr/>
        </p:nvSpPr>
        <p:spPr>
          <a:xfrm>
            <a:off x="371475" y="1585913"/>
            <a:ext cx="3976501" cy="300038"/>
          </a:xfrm>
          <a:prstGeom prst="rect">
            <a:avLst/>
          </a:prstGeom>
          <a:noFill/>
          <a:ln/>
        </p:spPr>
        <p:txBody>
          <a:bodyPr wrap="square" lIns="0" tIns="0" rIns="0" bIns="0" rtlCol="0" anchor="ctr">
            <a:spAutoFit/>
          </a:bodyPr>
          <a:lstStyle/>
          <a:p>
            <a:pPr indent="0" marL="0">
              <a:buNone/>
            </a:pPr>
            <a:r>
              <a:rPr lang="en-US" sz="900" dirty="0">
                <a:solidFill>
                  <a:srgbClr val="333333"/>
                </a:solidFill>
                <a:latin typeface="Arial" pitchFamily="34" charset="0"/>
                <a:ea typeface="Arial" pitchFamily="34" charset="-122"/>
                <a:cs typeface="Arial" pitchFamily="34" charset="-120"/>
              </a:rPr>
              <a:t>Most mature PPP sector with established revenue models and risk allocation. Projects involve significant upfront capital with long operational periods.</a:t>
            </a:r>
            <a:endParaRPr lang="en-US" sz="900" dirty="0"/>
          </a:p>
        </p:txBody>
      </p:sp>
      <p:sp>
        <p:nvSpPr>
          <p:cNvPr id="10" name="Text 6"/>
          <p:cNvSpPr/>
          <p:nvPr/>
        </p:nvSpPr>
        <p:spPr>
          <a:xfrm>
            <a:off x="371475" y="1950244"/>
            <a:ext cx="4014788" cy="171450"/>
          </a:xfrm>
          <a:prstGeom prst="rect">
            <a:avLst/>
          </a:prstGeom>
          <a:noFill/>
          <a:ln/>
        </p:spPr>
        <p:txBody>
          <a:bodyPr wrap="square" lIns="0" tIns="0" rIns="0" bIns="0" rtlCol="0" anchor="ctr">
            <a:spAutoFit/>
          </a:bodyPr>
          <a:lstStyle/>
          <a:p>
            <a:pPr indent="0" marL="0">
              <a:buNone/>
            </a:pPr>
            <a:r>
              <a:rPr lang="en-US" sz="900" i="1" dirty="0">
                <a:solidFill>
                  <a:srgbClr val="555555"/>
                </a:solidFill>
                <a:latin typeface="Arial" pitchFamily="34" charset="0"/>
                <a:ea typeface="Arial" pitchFamily="34" charset="-122"/>
                <a:cs typeface="Arial" pitchFamily="34" charset="-120"/>
              </a:rPr>
              <a:t>Examples: Toll roads, bridges, airports, ports, rail systems</a:t>
            </a:r>
            <a:endParaRPr lang="en-US" sz="900" dirty="0"/>
          </a:p>
        </p:txBody>
      </p:sp>
      <p:sp>
        <p:nvSpPr>
          <p:cNvPr id="11" name="Text 7"/>
          <p:cNvSpPr/>
          <p:nvPr/>
        </p:nvSpPr>
        <p:spPr>
          <a:xfrm>
            <a:off x="285750" y="2293144"/>
            <a:ext cx="4186238" cy="257175"/>
          </a:xfrm>
          <a:prstGeom prst="rect">
            <a:avLst/>
          </a:prstGeom>
          <a:noFill/>
          <a:ln/>
        </p:spPr>
        <p:txBody>
          <a:bodyPr wrap="square" lIns="0" tIns="0" rIns="0" bIns="0" rtlCol="0" anchor="ctr">
            <a:spAutoFit/>
          </a:bodyPr>
          <a:lstStyle/>
          <a:p>
            <a:pPr indent="0" marL="0">
              <a:buNone/>
            </a:pPr>
            <a:r>
              <a:rPr lang="en-US" sz="1350" b="1" dirty="0">
                <a:solidFill>
                  <a:srgbClr val="4A90A4"/>
                </a:solidFill>
                <a:latin typeface="Arial" pitchFamily="34" charset="0"/>
                <a:ea typeface="Arial" pitchFamily="34" charset="-122"/>
                <a:cs typeface="Arial" pitchFamily="34" charset="-120"/>
              </a:rPr>
              <a:t>Water and Sanitation</a:t>
            </a:r>
            <a:endParaRPr lang="en-US" sz="1350" dirty="0"/>
          </a:p>
        </p:txBody>
      </p:sp>
      <p:sp>
        <p:nvSpPr>
          <p:cNvPr id="12" name="Shape 8"/>
          <p:cNvSpPr/>
          <p:nvPr/>
        </p:nvSpPr>
        <p:spPr>
          <a:xfrm>
            <a:off x="285750" y="2607469"/>
            <a:ext cx="4114800" cy="1042988"/>
          </a:xfrm>
          <a:prstGeom prst="rect">
            <a:avLst/>
          </a:prstGeom>
          <a:solidFill>
            <a:srgbClr val="FFFFFF"/>
          </a:solidFill>
          <a:ln/>
        </p:spPr>
      </p:sp>
      <p:sp>
        <p:nvSpPr>
          <p:cNvPr id="13" name="Shape 9"/>
          <p:cNvSpPr/>
          <p:nvPr/>
        </p:nvSpPr>
        <p:spPr>
          <a:xfrm>
            <a:off x="371475" y="2693194"/>
            <a:ext cx="257175" cy="257175"/>
          </a:xfrm>
          <a:prstGeom prst="rect">
            <a:avLst/>
          </a:prstGeom>
          <a:solidFill>
            <a:srgbClr val="4A90A4"/>
          </a:solidFill>
          <a:ln/>
        </p:spPr>
      </p:sp>
      <p:pic>
        <p:nvPicPr>
          <p:cNvPr id="14" name="Image 2" descr="preencoded.png">    </p:cNvPr>
          <p:cNvPicPr>
            <a:picLocks noChangeAspect="1"/>
          </p:cNvPicPr>
          <p:nvPr/>
        </p:nvPicPr>
        <p:blipFill>
          <a:blip r:embed="rId3"/>
          <a:stretch>
            <a:fillRect/>
          </a:stretch>
        </p:blipFill>
        <p:spPr>
          <a:xfrm>
            <a:off x="446484" y="2818209"/>
            <a:ext cx="107156" cy="7144"/>
          </a:xfrm>
          <a:prstGeom prst="rect">
            <a:avLst/>
          </a:prstGeom>
        </p:spPr>
      </p:pic>
      <p:sp>
        <p:nvSpPr>
          <p:cNvPr id="15" name="Text 10"/>
          <p:cNvSpPr/>
          <p:nvPr/>
        </p:nvSpPr>
        <p:spPr>
          <a:xfrm>
            <a:off x="714375" y="2725341"/>
            <a:ext cx="1295670" cy="192881"/>
          </a:xfrm>
          <a:prstGeom prst="rect">
            <a:avLst/>
          </a:prstGeom>
          <a:noFill/>
          <a:ln/>
        </p:spPr>
        <p:txBody>
          <a:bodyPr wrap="square" lIns="0" tIns="0" rIns="0" bIns="0" rtlCol="0" anchor="ctr">
            <a:spAutoFit/>
          </a:bodyPr>
          <a:lstStyle/>
          <a:p>
            <a:pPr indent="0" marL="0">
              <a:buNone/>
            </a:pPr>
            <a:r>
              <a:rPr lang="en-US" sz="1013" b="1" dirty="0">
                <a:solidFill>
                  <a:srgbClr val="2E5984"/>
                </a:solidFill>
                <a:latin typeface="Arial" pitchFamily="34" charset="0"/>
                <a:ea typeface="Arial" pitchFamily="34" charset="-122"/>
                <a:cs typeface="Arial" pitchFamily="34" charset="-120"/>
              </a:rPr>
              <a:t>Water Infrastructure</a:t>
            </a:r>
            <a:endParaRPr lang="en-US" sz="1013" dirty="0"/>
          </a:p>
        </p:txBody>
      </p:sp>
      <p:sp>
        <p:nvSpPr>
          <p:cNvPr id="16" name="Text 11"/>
          <p:cNvSpPr/>
          <p:nvPr/>
        </p:nvSpPr>
        <p:spPr>
          <a:xfrm>
            <a:off x="371475" y="3028950"/>
            <a:ext cx="3620932" cy="300038"/>
          </a:xfrm>
          <a:prstGeom prst="rect">
            <a:avLst/>
          </a:prstGeom>
          <a:noFill/>
          <a:ln/>
        </p:spPr>
        <p:txBody>
          <a:bodyPr wrap="square" lIns="0" tIns="0" rIns="0" bIns="0" rtlCol="0" anchor="ctr">
            <a:spAutoFit/>
          </a:bodyPr>
          <a:lstStyle/>
          <a:p>
            <a:pPr indent="0" marL="0">
              <a:buNone/>
            </a:pPr>
            <a:r>
              <a:rPr lang="en-US" sz="900" dirty="0">
                <a:solidFill>
                  <a:srgbClr val="333333"/>
                </a:solidFill>
                <a:latin typeface="Arial" pitchFamily="34" charset="0"/>
                <a:ea typeface="Arial" pitchFamily="34" charset="-122"/>
                <a:cs typeface="Arial" pitchFamily="34" charset="-120"/>
              </a:rPr>
              <a:t>Addresses critical public health needs but faces affordability concerns, regulatory requirements, and aging infrastructure challenges.</a:t>
            </a:r>
            <a:endParaRPr lang="en-US" sz="900" dirty="0"/>
          </a:p>
        </p:txBody>
      </p:sp>
      <p:sp>
        <p:nvSpPr>
          <p:cNvPr id="17" name="Text 12"/>
          <p:cNvSpPr/>
          <p:nvPr/>
        </p:nvSpPr>
        <p:spPr>
          <a:xfrm>
            <a:off x="371475" y="3393281"/>
            <a:ext cx="4014788" cy="171450"/>
          </a:xfrm>
          <a:prstGeom prst="rect">
            <a:avLst/>
          </a:prstGeom>
          <a:noFill/>
          <a:ln/>
        </p:spPr>
        <p:txBody>
          <a:bodyPr wrap="square" lIns="0" tIns="0" rIns="0" bIns="0" rtlCol="0" anchor="ctr">
            <a:spAutoFit/>
          </a:bodyPr>
          <a:lstStyle/>
          <a:p>
            <a:pPr indent="0" marL="0">
              <a:buNone/>
            </a:pPr>
            <a:r>
              <a:rPr lang="en-US" sz="900" i="1" dirty="0">
                <a:solidFill>
                  <a:srgbClr val="555555"/>
                </a:solidFill>
                <a:latin typeface="Arial" pitchFamily="34" charset="0"/>
                <a:ea typeface="Arial" pitchFamily="34" charset="-122"/>
                <a:cs typeface="Arial" pitchFamily="34" charset="-120"/>
              </a:rPr>
              <a:t>Examples: Water treatment plants, distribution networks, wastewater systems</a:t>
            </a:r>
            <a:endParaRPr lang="en-US" sz="900" dirty="0"/>
          </a:p>
        </p:txBody>
      </p:sp>
      <p:pic>
        <p:nvPicPr>
          <p:cNvPr id="18" name="Image 3" descr="preencoded.png">    </p:cNvPr>
          <p:cNvPicPr>
            <a:picLocks noChangeAspect="1"/>
          </p:cNvPicPr>
          <p:nvPr/>
        </p:nvPicPr>
        <p:blipFill>
          <a:blip r:embed="rId4"/>
          <a:stretch>
            <a:fillRect/>
          </a:stretch>
        </p:blipFill>
        <p:spPr>
          <a:xfrm>
            <a:off x="285750" y="3736181"/>
            <a:ext cx="4114800" cy="1571625"/>
          </a:xfrm>
          <a:prstGeom prst="rect">
            <a:avLst/>
          </a:prstGeom>
        </p:spPr>
      </p:pic>
      <p:sp>
        <p:nvSpPr>
          <p:cNvPr id="19" name="Text 13"/>
          <p:cNvSpPr/>
          <p:nvPr/>
        </p:nvSpPr>
        <p:spPr>
          <a:xfrm>
            <a:off x="4743450" y="850106"/>
            <a:ext cx="4186238" cy="257175"/>
          </a:xfrm>
          <a:prstGeom prst="rect">
            <a:avLst/>
          </a:prstGeom>
          <a:noFill/>
          <a:ln/>
        </p:spPr>
        <p:txBody>
          <a:bodyPr wrap="square" lIns="0" tIns="0" rIns="0" bIns="0" rtlCol="0" anchor="ctr">
            <a:spAutoFit/>
          </a:bodyPr>
          <a:lstStyle/>
          <a:p>
            <a:pPr indent="0" marL="0">
              <a:buNone/>
            </a:pPr>
            <a:r>
              <a:rPr lang="en-US" sz="1350" b="1" dirty="0">
                <a:solidFill>
                  <a:srgbClr val="4A90A4"/>
                </a:solidFill>
                <a:latin typeface="Arial" pitchFamily="34" charset="0"/>
                <a:ea typeface="Arial" pitchFamily="34" charset="-122"/>
                <a:cs typeface="Arial" pitchFamily="34" charset="-120"/>
              </a:rPr>
              <a:t>Energy and Utilities</a:t>
            </a:r>
            <a:endParaRPr lang="en-US" sz="1350" dirty="0"/>
          </a:p>
        </p:txBody>
      </p:sp>
      <p:sp>
        <p:nvSpPr>
          <p:cNvPr id="20" name="Shape 14"/>
          <p:cNvSpPr/>
          <p:nvPr/>
        </p:nvSpPr>
        <p:spPr>
          <a:xfrm>
            <a:off x="4743450" y="1164431"/>
            <a:ext cx="4114800" cy="1214438"/>
          </a:xfrm>
          <a:prstGeom prst="rect">
            <a:avLst/>
          </a:prstGeom>
          <a:solidFill>
            <a:srgbClr val="FFFFFF"/>
          </a:solidFill>
          <a:ln/>
        </p:spPr>
      </p:sp>
      <p:sp>
        <p:nvSpPr>
          <p:cNvPr id="21" name="Shape 15"/>
          <p:cNvSpPr/>
          <p:nvPr/>
        </p:nvSpPr>
        <p:spPr>
          <a:xfrm>
            <a:off x="4829175" y="1250156"/>
            <a:ext cx="257175" cy="257175"/>
          </a:xfrm>
          <a:prstGeom prst="rect">
            <a:avLst/>
          </a:prstGeom>
          <a:solidFill>
            <a:srgbClr val="7FB3D3"/>
          </a:solidFill>
          <a:ln/>
        </p:spPr>
      </p:sp>
      <p:pic>
        <p:nvPicPr>
          <p:cNvPr id="22" name="Image 4" descr="preencoded.png">    </p:cNvPr>
          <p:cNvPicPr>
            <a:picLocks noChangeAspect="1"/>
          </p:cNvPicPr>
          <p:nvPr/>
        </p:nvPicPr>
        <p:blipFill>
          <a:blip r:embed="rId5"/>
          <a:stretch>
            <a:fillRect/>
          </a:stretch>
        </p:blipFill>
        <p:spPr>
          <a:xfrm>
            <a:off x="4904184" y="1375172"/>
            <a:ext cx="107156" cy="7144"/>
          </a:xfrm>
          <a:prstGeom prst="rect">
            <a:avLst/>
          </a:prstGeom>
        </p:spPr>
      </p:pic>
      <p:sp>
        <p:nvSpPr>
          <p:cNvPr id="23" name="Text 16"/>
          <p:cNvSpPr/>
          <p:nvPr/>
        </p:nvSpPr>
        <p:spPr>
          <a:xfrm>
            <a:off x="5172075" y="1282303"/>
            <a:ext cx="1379107" cy="192881"/>
          </a:xfrm>
          <a:prstGeom prst="rect">
            <a:avLst/>
          </a:prstGeom>
          <a:noFill/>
          <a:ln/>
        </p:spPr>
        <p:txBody>
          <a:bodyPr wrap="square" lIns="0" tIns="0" rIns="0" bIns="0" rtlCol="0" anchor="ctr">
            <a:spAutoFit/>
          </a:bodyPr>
          <a:lstStyle/>
          <a:p>
            <a:pPr indent="0" marL="0">
              <a:buNone/>
            </a:pPr>
            <a:r>
              <a:rPr lang="en-US" sz="1013" b="1" dirty="0">
                <a:solidFill>
                  <a:srgbClr val="2E5984"/>
                </a:solidFill>
                <a:latin typeface="Arial" pitchFamily="34" charset="0"/>
                <a:ea typeface="Arial" pitchFamily="34" charset="-122"/>
                <a:cs typeface="Arial" pitchFamily="34" charset="-120"/>
              </a:rPr>
              <a:t>Energy Infrastructure</a:t>
            </a:r>
            <a:endParaRPr lang="en-US" sz="1013" dirty="0"/>
          </a:p>
        </p:txBody>
      </p:sp>
      <p:sp>
        <p:nvSpPr>
          <p:cNvPr id="24" name="Text 17"/>
          <p:cNvSpPr/>
          <p:nvPr/>
        </p:nvSpPr>
        <p:spPr>
          <a:xfrm>
            <a:off x="4829175" y="1585913"/>
            <a:ext cx="3858127" cy="471488"/>
          </a:xfrm>
          <a:prstGeom prst="rect">
            <a:avLst/>
          </a:prstGeom>
          <a:noFill/>
          <a:ln/>
        </p:spPr>
        <p:txBody>
          <a:bodyPr wrap="square" lIns="0" tIns="0" rIns="0" bIns="0" rtlCol="0" anchor="ctr">
            <a:spAutoFit/>
          </a:bodyPr>
          <a:lstStyle/>
          <a:p>
            <a:pPr indent="0" marL="0">
              <a:buNone/>
            </a:pPr>
            <a:r>
              <a:rPr lang="en-US" sz="900" dirty="0">
                <a:solidFill>
                  <a:srgbClr val="333333"/>
                </a:solidFill>
                <a:latin typeface="Arial" pitchFamily="34" charset="0"/>
                <a:ea typeface="Arial" pitchFamily="34" charset="-122"/>
                <a:cs typeface="Arial" pitchFamily="34" charset="-120"/>
              </a:rPr>
              <a:t>Evolved from traditional power generation to include renewables and smart grids. Typically has stable revenue through power purchase agreements or regulated tariffs.</a:t>
            </a:r>
            <a:endParaRPr lang="en-US" sz="900" dirty="0"/>
          </a:p>
        </p:txBody>
      </p:sp>
      <p:sp>
        <p:nvSpPr>
          <p:cNvPr id="25" name="Text 18"/>
          <p:cNvSpPr/>
          <p:nvPr/>
        </p:nvSpPr>
        <p:spPr>
          <a:xfrm>
            <a:off x="4829175" y="2121694"/>
            <a:ext cx="4014788" cy="171450"/>
          </a:xfrm>
          <a:prstGeom prst="rect">
            <a:avLst/>
          </a:prstGeom>
          <a:noFill/>
          <a:ln/>
        </p:spPr>
        <p:txBody>
          <a:bodyPr wrap="square" lIns="0" tIns="0" rIns="0" bIns="0" rtlCol="0" anchor="ctr">
            <a:spAutoFit/>
          </a:bodyPr>
          <a:lstStyle/>
          <a:p>
            <a:pPr indent="0" marL="0">
              <a:buNone/>
            </a:pPr>
            <a:r>
              <a:rPr lang="en-US" sz="900" i="1" dirty="0">
                <a:solidFill>
                  <a:srgbClr val="555555"/>
                </a:solidFill>
                <a:latin typeface="Arial" pitchFamily="34" charset="0"/>
                <a:ea typeface="Arial" pitchFamily="34" charset="-122"/>
                <a:cs typeface="Arial" pitchFamily="34" charset="-120"/>
              </a:rPr>
              <a:t>Examples: Power plants, renewable energy, transmission networks</a:t>
            </a:r>
            <a:endParaRPr lang="en-US" sz="900" dirty="0"/>
          </a:p>
        </p:txBody>
      </p:sp>
      <p:sp>
        <p:nvSpPr>
          <p:cNvPr id="26" name="Text 19"/>
          <p:cNvSpPr/>
          <p:nvPr/>
        </p:nvSpPr>
        <p:spPr>
          <a:xfrm>
            <a:off x="4743450" y="2464594"/>
            <a:ext cx="4186238" cy="257175"/>
          </a:xfrm>
          <a:prstGeom prst="rect">
            <a:avLst/>
          </a:prstGeom>
          <a:noFill/>
          <a:ln/>
        </p:spPr>
        <p:txBody>
          <a:bodyPr wrap="square" lIns="0" tIns="0" rIns="0" bIns="0" rtlCol="0" anchor="ctr">
            <a:spAutoFit/>
          </a:bodyPr>
          <a:lstStyle/>
          <a:p>
            <a:pPr indent="0" marL="0">
              <a:buNone/>
            </a:pPr>
            <a:r>
              <a:rPr lang="en-US" sz="1350" b="1" dirty="0">
                <a:solidFill>
                  <a:srgbClr val="4A90A4"/>
                </a:solidFill>
                <a:latin typeface="Arial" pitchFamily="34" charset="0"/>
                <a:ea typeface="Arial" pitchFamily="34" charset="-122"/>
                <a:cs typeface="Arial" pitchFamily="34" charset="-120"/>
              </a:rPr>
              <a:t>Regional Variations</a:t>
            </a:r>
            <a:endParaRPr lang="en-US" sz="1350" dirty="0"/>
          </a:p>
        </p:txBody>
      </p:sp>
      <p:sp>
        <p:nvSpPr>
          <p:cNvPr id="27" name="Text 20"/>
          <p:cNvSpPr/>
          <p:nvPr/>
        </p:nvSpPr>
        <p:spPr>
          <a:xfrm>
            <a:off x="4743450" y="2789634"/>
            <a:ext cx="1293521" cy="142875"/>
          </a:xfrm>
          <a:prstGeom prst="rect">
            <a:avLst/>
          </a:prstGeom>
          <a:noFill/>
          <a:ln/>
        </p:spPr>
        <p:txBody>
          <a:bodyPr wrap="square" lIns="0" tIns="0" rIns="0" bIns="0" rtlCol="0" anchor="ctr">
            <a:spAutoFit/>
          </a:bodyPr>
          <a:lstStyle/>
          <a:p>
            <a:pPr algn="l" indent="0" marL="0">
              <a:buNone/>
            </a:pPr>
            <a:r>
              <a:rPr lang="en-US" sz="1013" b="1" dirty="0">
                <a:solidFill>
                  <a:srgbClr val="333333"/>
                </a:solidFill>
                <a:latin typeface="Arial" pitchFamily="34" charset="0"/>
                <a:ea typeface="Arial" pitchFamily="34" charset="-122"/>
                <a:cs typeface="Arial" pitchFamily="34" charset="-120"/>
              </a:rPr>
              <a:t>Developed markets:</a:t>
            </a:r>
            <a:endParaRPr lang="en-US" sz="1013" dirty="0"/>
          </a:p>
        </p:txBody>
      </p:sp>
      <p:sp>
        <p:nvSpPr>
          <p:cNvPr id="28" name="Text 21"/>
          <p:cNvSpPr/>
          <p:nvPr/>
        </p:nvSpPr>
        <p:spPr>
          <a:xfrm>
            <a:off x="5965534" y="2789634"/>
            <a:ext cx="2629877" cy="142875"/>
          </a:xfrm>
          <a:prstGeom prst="rect">
            <a:avLst/>
          </a:prstGeom>
          <a:noFill/>
          <a:ln/>
        </p:spPr>
        <p:txBody>
          <a:bodyPr wrap="square" lIns="0" tIns="0" rIns="0" bIns="0" rtlCol="0" anchor="ctr">
            <a:spAutoFit/>
          </a:bodyPr>
          <a:lstStyle/>
          <a:p>
            <a:pPr algn="l" indent="0" marL="0">
              <a:buNone/>
            </a:pPr>
            <a:r>
              <a:rPr lang="en-US" sz="1013" dirty="0">
                <a:solidFill>
                  <a:srgbClr val="333333"/>
                </a:solidFill>
                <a:latin typeface="Arial" pitchFamily="34" charset="0"/>
                <a:ea typeface="Arial" pitchFamily="34" charset="-122"/>
                <a:cs typeface="Arial" pitchFamily="34" charset="-120"/>
              </a:rPr>
              <a:t>Complex projects, social infrastructure focus</a:t>
            </a:r>
            <a:endParaRPr lang="en-US" sz="1013" dirty="0"/>
          </a:p>
        </p:txBody>
      </p:sp>
      <p:sp>
        <p:nvSpPr>
          <p:cNvPr id="29" name="Text 22"/>
          <p:cNvSpPr/>
          <p:nvPr/>
        </p:nvSpPr>
        <p:spPr>
          <a:xfrm>
            <a:off x="4743450" y="2999649"/>
            <a:ext cx="1236259" cy="142875"/>
          </a:xfrm>
          <a:prstGeom prst="rect">
            <a:avLst/>
          </a:prstGeom>
          <a:noFill/>
          <a:ln/>
        </p:spPr>
        <p:txBody>
          <a:bodyPr wrap="none" lIns="0" tIns="0" rIns="0" bIns="0" rtlCol="0" anchor="ctr">
            <a:spAutoFit/>
          </a:bodyPr>
          <a:lstStyle/>
          <a:p>
            <a:pPr algn="l" indent="0" marL="0">
              <a:buNone/>
            </a:pPr>
            <a:r>
              <a:rPr lang="en-US" sz="1013" b="1" dirty="0">
                <a:solidFill>
                  <a:srgbClr val="333333"/>
                </a:solidFill>
                <a:latin typeface="Arial" pitchFamily="34" charset="0"/>
                <a:ea typeface="Arial" pitchFamily="34" charset="-122"/>
                <a:cs typeface="Arial" pitchFamily="34" charset="-120"/>
              </a:rPr>
              <a:t>Emerging markets:</a:t>
            </a:r>
            <a:endParaRPr lang="en-US" sz="1013" dirty="0"/>
          </a:p>
        </p:txBody>
      </p:sp>
      <p:sp>
        <p:nvSpPr>
          <p:cNvPr id="30" name="Text 23"/>
          <p:cNvSpPr/>
          <p:nvPr/>
        </p:nvSpPr>
        <p:spPr>
          <a:xfrm>
            <a:off x="5908272" y="2999649"/>
            <a:ext cx="2594158" cy="142875"/>
          </a:xfrm>
          <a:prstGeom prst="rect">
            <a:avLst/>
          </a:prstGeom>
          <a:noFill/>
          <a:ln/>
        </p:spPr>
        <p:txBody>
          <a:bodyPr wrap="square" lIns="0" tIns="0" rIns="0" bIns="0" rtlCol="0" anchor="ctr">
            <a:spAutoFit/>
          </a:bodyPr>
          <a:lstStyle/>
          <a:p>
            <a:pPr algn="l" indent="0" marL="0">
              <a:buNone/>
            </a:pPr>
            <a:r>
              <a:rPr lang="en-US" sz="1013" dirty="0">
                <a:solidFill>
                  <a:srgbClr val="333333"/>
                </a:solidFill>
                <a:latin typeface="Arial" pitchFamily="34" charset="0"/>
                <a:ea typeface="Arial" pitchFamily="34" charset="-122"/>
                <a:cs typeface="Arial" pitchFamily="34" charset="-120"/>
              </a:rPr>
              <a:t>Basic infrastructure with multilateral support</a:t>
            </a:r>
            <a:endParaRPr lang="en-US" sz="1013" dirty="0"/>
          </a:p>
        </p:txBody>
      </p:sp>
      <p:sp>
        <p:nvSpPr>
          <p:cNvPr id="31" name="Text 24"/>
          <p:cNvSpPr/>
          <p:nvPr/>
        </p:nvSpPr>
        <p:spPr>
          <a:xfrm>
            <a:off x="4743450" y="3209665"/>
            <a:ext cx="1478868" cy="142875"/>
          </a:xfrm>
          <a:prstGeom prst="rect">
            <a:avLst/>
          </a:prstGeom>
          <a:noFill/>
          <a:ln/>
        </p:spPr>
        <p:txBody>
          <a:bodyPr wrap="square" lIns="0" tIns="0" rIns="0" bIns="0" rtlCol="0" anchor="ctr">
            <a:spAutoFit/>
          </a:bodyPr>
          <a:lstStyle/>
          <a:p>
            <a:pPr algn="l" indent="0" marL="0">
              <a:buNone/>
            </a:pPr>
            <a:r>
              <a:rPr lang="en-US" sz="1013" b="1" dirty="0">
                <a:solidFill>
                  <a:srgbClr val="333333"/>
                </a:solidFill>
                <a:latin typeface="Arial" pitchFamily="34" charset="0"/>
                <a:ea typeface="Arial" pitchFamily="34" charset="-122"/>
                <a:cs typeface="Arial" pitchFamily="34" charset="-120"/>
              </a:rPr>
              <a:t>Low-income countries:</a:t>
            </a:r>
            <a:endParaRPr lang="en-US" sz="1013" dirty="0"/>
          </a:p>
        </p:txBody>
      </p:sp>
      <p:sp>
        <p:nvSpPr>
          <p:cNvPr id="32" name="Text 25"/>
          <p:cNvSpPr/>
          <p:nvPr/>
        </p:nvSpPr>
        <p:spPr>
          <a:xfrm>
            <a:off x="6150880" y="3209665"/>
            <a:ext cx="2537147" cy="142875"/>
          </a:xfrm>
          <a:prstGeom prst="rect">
            <a:avLst/>
          </a:prstGeom>
          <a:noFill/>
          <a:ln/>
        </p:spPr>
        <p:txBody>
          <a:bodyPr wrap="square" lIns="0" tIns="0" rIns="0" bIns="0" rtlCol="0" anchor="ctr">
            <a:spAutoFit/>
          </a:bodyPr>
          <a:lstStyle/>
          <a:p>
            <a:pPr algn="l" indent="0" marL="0">
              <a:buNone/>
            </a:pPr>
            <a:r>
              <a:rPr lang="en-US" sz="1013" dirty="0">
                <a:solidFill>
                  <a:srgbClr val="333333"/>
                </a:solidFill>
                <a:latin typeface="Arial" pitchFamily="34" charset="0"/>
                <a:ea typeface="Arial" pitchFamily="34" charset="-122"/>
                <a:cs typeface="Arial" pitchFamily="34" charset="-120"/>
              </a:rPr>
              <a:t>Simpler models with greater public support</a:t>
            </a:r>
            <a:endParaRPr lang="en-US" sz="1013" dirty="0"/>
          </a:p>
        </p:txBody>
      </p:sp>
      <p:sp>
        <p:nvSpPr>
          <p:cNvPr id="33" name="Text 26"/>
          <p:cNvSpPr/>
          <p:nvPr/>
        </p:nvSpPr>
        <p:spPr>
          <a:xfrm>
            <a:off x="4743450" y="3437539"/>
            <a:ext cx="4186238" cy="257175"/>
          </a:xfrm>
          <a:prstGeom prst="rect">
            <a:avLst/>
          </a:prstGeom>
          <a:noFill/>
          <a:ln/>
        </p:spPr>
        <p:txBody>
          <a:bodyPr wrap="square" lIns="0" tIns="0" rIns="0" bIns="0" rtlCol="0" anchor="ctr">
            <a:spAutoFit/>
          </a:bodyPr>
          <a:lstStyle/>
          <a:p>
            <a:pPr indent="0" marL="0">
              <a:buNone/>
            </a:pPr>
            <a:r>
              <a:rPr lang="en-US" sz="1350" b="1" dirty="0">
                <a:solidFill>
                  <a:srgbClr val="4A90A4"/>
                </a:solidFill>
                <a:latin typeface="Arial" pitchFamily="34" charset="0"/>
                <a:ea typeface="Arial" pitchFamily="34" charset="-122"/>
                <a:cs typeface="Arial" pitchFamily="34" charset="-120"/>
              </a:rPr>
              <a:t>Emerging Trends</a:t>
            </a:r>
            <a:endParaRPr lang="en-US" sz="1350" dirty="0"/>
          </a:p>
        </p:txBody>
      </p:sp>
      <p:sp>
        <p:nvSpPr>
          <p:cNvPr id="34" name="Text 27"/>
          <p:cNvSpPr/>
          <p:nvPr/>
        </p:nvSpPr>
        <p:spPr>
          <a:xfrm>
            <a:off x="4743450" y="3762580"/>
            <a:ext cx="1986437" cy="142875"/>
          </a:xfrm>
          <a:prstGeom prst="rect">
            <a:avLst/>
          </a:prstGeom>
          <a:noFill/>
          <a:ln/>
        </p:spPr>
        <p:txBody>
          <a:bodyPr wrap="square" lIns="0" tIns="0" rIns="0" bIns="0" rtlCol="0" anchor="ctr">
            <a:spAutoFit/>
          </a:bodyPr>
          <a:lstStyle/>
          <a:p>
            <a:pPr algn="l" indent="0" marL="0">
              <a:buNone/>
            </a:pPr>
            <a:r>
              <a:rPr lang="en-US" sz="1013" b="1" dirty="0">
                <a:solidFill>
                  <a:srgbClr val="333333"/>
                </a:solidFill>
                <a:latin typeface="Arial" pitchFamily="34" charset="0"/>
                <a:ea typeface="Arial" pitchFamily="34" charset="-122"/>
                <a:cs typeface="Arial" pitchFamily="34" charset="-120"/>
              </a:rPr>
              <a:t>Climate-resilient infrastructure:</a:t>
            </a:r>
            <a:endParaRPr lang="en-US" sz="1013" dirty="0"/>
          </a:p>
        </p:txBody>
      </p:sp>
      <p:sp>
        <p:nvSpPr>
          <p:cNvPr id="35" name="Text 28"/>
          <p:cNvSpPr/>
          <p:nvPr/>
        </p:nvSpPr>
        <p:spPr>
          <a:xfrm>
            <a:off x="6658449" y="3762580"/>
            <a:ext cx="1865719" cy="142875"/>
          </a:xfrm>
          <a:prstGeom prst="rect">
            <a:avLst/>
          </a:prstGeom>
          <a:noFill/>
          <a:ln/>
        </p:spPr>
        <p:txBody>
          <a:bodyPr wrap="square" lIns="0" tIns="0" rIns="0" bIns="0" rtlCol="0" anchor="ctr">
            <a:spAutoFit/>
          </a:bodyPr>
          <a:lstStyle/>
          <a:p>
            <a:pPr algn="l" indent="0" marL="0">
              <a:buNone/>
            </a:pPr>
            <a:r>
              <a:rPr lang="en-US" sz="1013" dirty="0">
                <a:solidFill>
                  <a:srgbClr val="333333"/>
                </a:solidFill>
                <a:latin typeface="Arial" pitchFamily="34" charset="0"/>
                <a:ea typeface="Arial" pitchFamily="34" charset="-122"/>
                <a:cs typeface="Arial" pitchFamily="34" charset="-120"/>
              </a:rPr>
              <a:t>Adaptation measures in design</a:t>
            </a:r>
            <a:endParaRPr lang="en-US" sz="1013" dirty="0"/>
          </a:p>
        </p:txBody>
      </p:sp>
      <p:sp>
        <p:nvSpPr>
          <p:cNvPr id="36" name="Text 29"/>
          <p:cNvSpPr/>
          <p:nvPr/>
        </p:nvSpPr>
        <p:spPr>
          <a:xfrm>
            <a:off x="4743450" y="3972595"/>
            <a:ext cx="1350476" cy="142875"/>
          </a:xfrm>
          <a:prstGeom prst="rect">
            <a:avLst/>
          </a:prstGeom>
          <a:noFill/>
          <a:ln/>
        </p:spPr>
        <p:txBody>
          <a:bodyPr wrap="square" lIns="0" tIns="0" rIns="0" bIns="0" rtlCol="0" anchor="ctr">
            <a:spAutoFit/>
          </a:bodyPr>
          <a:lstStyle/>
          <a:p>
            <a:pPr algn="l" indent="0" marL="0">
              <a:buNone/>
            </a:pPr>
            <a:r>
              <a:rPr lang="en-US" sz="1013" b="1" dirty="0">
                <a:solidFill>
                  <a:srgbClr val="333333"/>
                </a:solidFill>
                <a:latin typeface="Arial" pitchFamily="34" charset="0"/>
                <a:ea typeface="Arial" pitchFamily="34" charset="-122"/>
                <a:cs typeface="Arial" pitchFamily="34" charset="-120"/>
              </a:rPr>
              <a:t>Smart infrastructure:</a:t>
            </a:r>
            <a:endParaRPr lang="en-US" sz="1013" dirty="0"/>
          </a:p>
        </p:txBody>
      </p:sp>
      <p:sp>
        <p:nvSpPr>
          <p:cNvPr id="37" name="Text 30"/>
          <p:cNvSpPr/>
          <p:nvPr/>
        </p:nvSpPr>
        <p:spPr>
          <a:xfrm>
            <a:off x="6022488" y="3972595"/>
            <a:ext cx="2234961" cy="142875"/>
          </a:xfrm>
          <a:prstGeom prst="rect">
            <a:avLst/>
          </a:prstGeom>
          <a:noFill/>
          <a:ln/>
        </p:spPr>
        <p:txBody>
          <a:bodyPr wrap="square" lIns="0" tIns="0" rIns="0" bIns="0" rtlCol="0" anchor="ctr">
            <a:spAutoFit/>
          </a:bodyPr>
          <a:lstStyle/>
          <a:p>
            <a:pPr algn="l" indent="0" marL="0">
              <a:buNone/>
            </a:pPr>
            <a:r>
              <a:rPr lang="en-US" sz="1013" dirty="0">
                <a:solidFill>
                  <a:srgbClr val="333333"/>
                </a:solidFill>
                <a:latin typeface="Arial" pitchFamily="34" charset="0"/>
                <a:ea typeface="Arial" pitchFamily="34" charset="-122"/>
                <a:cs typeface="Arial" pitchFamily="34" charset="-120"/>
              </a:rPr>
              <a:t>Digital technologies and IoT solutions</a:t>
            </a:r>
            <a:endParaRPr lang="en-US" sz="1013" dirty="0"/>
          </a:p>
        </p:txBody>
      </p:sp>
      <p:sp>
        <p:nvSpPr>
          <p:cNvPr id="38" name="Text 31"/>
          <p:cNvSpPr/>
          <p:nvPr/>
        </p:nvSpPr>
        <p:spPr>
          <a:xfrm>
            <a:off x="4743450" y="4182610"/>
            <a:ext cx="1164515" cy="142875"/>
          </a:xfrm>
          <a:prstGeom prst="rect">
            <a:avLst/>
          </a:prstGeom>
          <a:noFill/>
          <a:ln/>
        </p:spPr>
        <p:txBody>
          <a:bodyPr wrap="none" lIns="0" tIns="0" rIns="0" bIns="0" rtlCol="0" anchor="ctr">
            <a:spAutoFit/>
          </a:bodyPr>
          <a:lstStyle/>
          <a:p>
            <a:pPr algn="l" indent="0" marL="0">
              <a:buNone/>
            </a:pPr>
            <a:r>
              <a:rPr lang="en-US" sz="1013" b="1" dirty="0">
                <a:solidFill>
                  <a:srgbClr val="333333"/>
                </a:solidFill>
                <a:latin typeface="Arial" pitchFamily="34" charset="0"/>
                <a:ea typeface="Arial" pitchFamily="34" charset="-122"/>
                <a:cs typeface="Arial" pitchFamily="34" charset="-120"/>
              </a:rPr>
              <a:t>Bundled projects:</a:t>
            </a:r>
            <a:endParaRPr lang="en-US" sz="1013" dirty="0"/>
          </a:p>
        </p:txBody>
      </p:sp>
      <p:sp>
        <p:nvSpPr>
          <p:cNvPr id="39" name="Text 32"/>
          <p:cNvSpPr/>
          <p:nvPr/>
        </p:nvSpPr>
        <p:spPr>
          <a:xfrm>
            <a:off x="5836527" y="4182610"/>
            <a:ext cx="2522972" cy="142875"/>
          </a:xfrm>
          <a:prstGeom prst="rect">
            <a:avLst/>
          </a:prstGeom>
          <a:noFill/>
          <a:ln/>
        </p:spPr>
        <p:txBody>
          <a:bodyPr wrap="square" lIns="0" tIns="0" rIns="0" bIns="0" rtlCol="0" anchor="ctr">
            <a:spAutoFit/>
          </a:bodyPr>
          <a:lstStyle/>
          <a:p>
            <a:pPr algn="l" indent="0" marL="0">
              <a:buNone/>
            </a:pPr>
            <a:r>
              <a:rPr lang="en-US" sz="1013" dirty="0">
                <a:solidFill>
                  <a:srgbClr val="333333"/>
                </a:solidFill>
                <a:latin typeface="Arial" pitchFamily="34" charset="0"/>
                <a:ea typeface="Arial" pitchFamily="34" charset="-122"/>
                <a:cs typeface="Arial" pitchFamily="34" charset="-120"/>
              </a:rPr>
              <a:t>Packaging smaller assets to achieve scale</a:t>
            </a:r>
            <a:endParaRPr lang="en-US" sz="1013" dirty="0"/>
          </a:p>
        </p:txBody>
      </p:sp>
      <p:sp>
        <p:nvSpPr>
          <p:cNvPr id="40" name="Shape 33"/>
          <p:cNvSpPr/>
          <p:nvPr/>
        </p:nvSpPr>
        <p:spPr>
          <a:xfrm>
            <a:off x="4743450" y="4410484"/>
            <a:ext cx="4114800" cy="1207294"/>
          </a:xfrm>
          <a:prstGeom prst="rect">
            <a:avLst/>
          </a:prstGeom>
          <a:solidFill>
            <a:srgbClr val="7FB3D3"/>
          </a:solidFill>
          <a:ln/>
        </p:spPr>
      </p:sp>
      <p:sp>
        <p:nvSpPr>
          <p:cNvPr id="41" name="Text 34"/>
          <p:cNvSpPr/>
          <p:nvPr/>
        </p:nvSpPr>
        <p:spPr>
          <a:xfrm>
            <a:off x="4829175" y="4496209"/>
            <a:ext cx="4014788" cy="192881"/>
          </a:xfrm>
          <a:prstGeom prst="rect">
            <a:avLst/>
          </a:prstGeom>
          <a:noFill/>
          <a:ln/>
        </p:spPr>
        <p:txBody>
          <a:bodyPr wrap="square" lIns="0" tIns="0" rIns="0" bIns="0" rtlCol="0" anchor="ctr">
            <a:spAutoFit/>
          </a:bodyPr>
          <a:lstStyle/>
          <a:p>
            <a:pPr indent="0" marL="0">
              <a:buNone/>
            </a:pPr>
            <a:r>
              <a:rPr lang="en-US" sz="1013" b="1" dirty="0">
                <a:solidFill>
                  <a:srgbClr val="FFFFFF"/>
                </a:solidFill>
                <a:latin typeface="Arial" pitchFamily="34" charset="0"/>
                <a:ea typeface="Arial" pitchFamily="34" charset="-122"/>
                <a:cs typeface="Arial" pitchFamily="34" charset="-120"/>
              </a:rPr>
              <a:t>Success Factors for Infrastructure PPPs</a:t>
            </a:r>
            <a:endParaRPr lang="en-US" sz="1013" dirty="0"/>
          </a:p>
        </p:txBody>
      </p:sp>
      <p:sp>
        <p:nvSpPr>
          <p:cNvPr id="42" name="Text 35"/>
          <p:cNvSpPr/>
          <p:nvPr/>
        </p:nvSpPr>
        <p:spPr>
          <a:xfrm>
            <a:off x="4829175" y="4731953"/>
            <a:ext cx="4014788" cy="171450"/>
          </a:xfrm>
          <a:prstGeom prst="rect">
            <a:avLst/>
          </a:prstGeom>
          <a:noFill/>
          <a:ln/>
        </p:spPr>
        <p:txBody>
          <a:bodyPr wrap="square" lIns="0" tIns="0" rIns="0" bIns="0" rtlCol="0" anchor="ctr">
            <a:spAutoFit/>
          </a:bodyPr>
          <a:lstStyle/>
          <a:p>
            <a:pPr algn="l" indent="0" marL="0">
              <a:buNone/>
            </a:pPr>
            <a:r>
              <a:rPr lang="en-US" sz="900" dirty="0">
                <a:solidFill>
                  <a:srgbClr val="FFFFFF"/>
                </a:solidFill>
                <a:latin typeface="Arial" pitchFamily="34" charset="0"/>
                <a:ea typeface="Arial" pitchFamily="34" charset="-122"/>
                <a:cs typeface="Arial" pitchFamily="34" charset="-120"/>
              </a:rPr>
              <a:t>Robust project preparation and feasibility studies</a:t>
            </a:r>
            <a:endParaRPr lang="en-US" sz="900" dirty="0"/>
          </a:p>
        </p:txBody>
      </p:sp>
      <p:sp>
        <p:nvSpPr>
          <p:cNvPr id="43" name="Text 36"/>
          <p:cNvSpPr/>
          <p:nvPr/>
        </p:nvSpPr>
        <p:spPr>
          <a:xfrm>
            <a:off x="4829175" y="4931978"/>
            <a:ext cx="4014788" cy="171450"/>
          </a:xfrm>
          <a:prstGeom prst="rect">
            <a:avLst/>
          </a:prstGeom>
          <a:noFill/>
          <a:ln/>
        </p:spPr>
        <p:txBody>
          <a:bodyPr wrap="square" lIns="0" tIns="0" rIns="0" bIns="0" rtlCol="0" anchor="ctr">
            <a:spAutoFit/>
          </a:bodyPr>
          <a:lstStyle/>
          <a:p>
            <a:pPr algn="l" indent="0" marL="0">
              <a:buNone/>
            </a:pPr>
            <a:r>
              <a:rPr lang="en-US" sz="900" dirty="0">
                <a:solidFill>
                  <a:srgbClr val="FFFFFF"/>
                </a:solidFill>
                <a:latin typeface="Arial" pitchFamily="34" charset="0"/>
                <a:ea typeface="Arial" pitchFamily="34" charset="-122"/>
                <a:cs typeface="Arial" pitchFamily="34" charset="-120"/>
              </a:rPr>
              <a:t>Clear regulatory framework and contract enforcement</a:t>
            </a:r>
            <a:endParaRPr lang="en-US" sz="900" dirty="0"/>
          </a:p>
        </p:txBody>
      </p:sp>
      <p:sp>
        <p:nvSpPr>
          <p:cNvPr id="44" name="Text 37"/>
          <p:cNvSpPr/>
          <p:nvPr/>
        </p:nvSpPr>
        <p:spPr>
          <a:xfrm>
            <a:off x="4829175" y="5132003"/>
            <a:ext cx="4014788" cy="171450"/>
          </a:xfrm>
          <a:prstGeom prst="rect">
            <a:avLst/>
          </a:prstGeom>
          <a:noFill/>
          <a:ln/>
        </p:spPr>
        <p:txBody>
          <a:bodyPr wrap="square" lIns="0" tIns="0" rIns="0" bIns="0" rtlCol="0" anchor="ctr">
            <a:spAutoFit/>
          </a:bodyPr>
          <a:lstStyle/>
          <a:p>
            <a:pPr algn="l" indent="0" marL="0">
              <a:buNone/>
            </a:pPr>
            <a:r>
              <a:rPr lang="en-US" sz="900" dirty="0">
                <a:solidFill>
                  <a:srgbClr val="FFFFFF"/>
                </a:solidFill>
                <a:latin typeface="Arial" pitchFamily="34" charset="0"/>
                <a:ea typeface="Arial" pitchFamily="34" charset="-122"/>
                <a:cs typeface="Arial" pitchFamily="34" charset="-120"/>
              </a:rPr>
              <a:t>Appropriate risk allocation based on sector characteristics</a:t>
            </a:r>
            <a:endParaRPr lang="en-US" sz="900" dirty="0"/>
          </a:p>
        </p:txBody>
      </p:sp>
      <p:sp>
        <p:nvSpPr>
          <p:cNvPr id="45" name="Text 38"/>
          <p:cNvSpPr/>
          <p:nvPr/>
        </p:nvSpPr>
        <p:spPr>
          <a:xfrm>
            <a:off x="4829175" y="5332028"/>
            <a:ext cx="4014788" cy="171450"/>
          </a:xfrm>
          <a:prstGeom prst="rect">
            <a:avLst/>
          </a:prstGeom>
          <a:noFill/>
          <a:ln/>
        </p:spPr>
        <p:txBody>
          <a:bodyPr wrap="square" lIns="0" tIns="0" rIns="0" bIns="0" rtlCol="0" anchor="ctr">
            <a:spAutoFit/>
          </a:bodyPr>
          <a:lstStyle/>
          <a:p>
            <a:pPr algn="l" indent="0" marL="0">
              <a:buNone/>
            </a:pPr>
            <a:r>
              <a:rPr lang="en-US" sz="900" dirty="0">
                <a:solidFill>
                  <a:srgbClr val="FFFFFF"/>
                </a:solidFill>
                <a:latin typeface="Arial" pitchFamily="34" charset="0"/>
                <a:ea typeface="Arial" pitchFamily="34" charset="-122"/>
                <a:cs typeface="Arial" pitchFamily="34" charset="-120"/>
              </a:rPr>
              <a:t>Transparent procurement and stakeholder engagement</a:t>
            </a:r>
            <a:endParaRPr lang="en-US" sz="900"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9144000" cy="6029325"/>
          </a:xfrm>
          <a:prstGeom prst="rect">
            <a:avLst/>
          </a:prstGeom>
        </p:spPr>
      </p:pic>
      <p:sp>
        <p:nvSpPr>
          <p:cNvPr id="3" name="Text 0"/>
          <p:cNvSpPr/>
          <p:nvPr/>
        </p:nvSpPr>
        <p:spPr>
          <a:xfrm>
            <a:off x="285750" y="285750"/>
            <a:ext cx="8643938" cy="385763"/>
          </a:xfrm>
          <a:prstGeom prst="rect">
            <a:avLst/>
          </a:prstGeom>
          <a:noFill/>
          <a:ln/>
        </p:spPr>
        <p:txBody>
          <a:bodyPr wrap="square" lIns="0" tIns="0" rIns="0" bIns="0" rtlCol="0" anchor="ctr">
            <a:spAutoFit/>
          </a:bodyPr>
          <a:lstStyle/>
          <a:p>
            <a:pPr indent="0" marL="0">
              <a:buNone/>
            </a:pPr>
            <a:r>
              <a:rPr lang="en-US" sz="2025" b="1" dirty="0">
                <a:solidFill>
                  <a:srgbClr val="2E5984"/>
                </a:solidFill>
                <a:latin typeface="Arial" pitchFamily="34" charset="0"/>
                <a:ea typeface="Arial" pitchFamily="34" charset="-122"/>
                <a:cs typeface="Arial" pitchFamily="34" charset="-120"/>
              </a:rPr>
              <a:t>PPP Financing Mechanisms</a:t>
            </a:r>
            <a:endParaRPr lang="en-US" sz="2025" dirty="0"/>
          </a:p>
        </p:txBody>
      </p:sp>
      <p:sp>
        <p:nvSpPr>
          <p:cNvPr id="4" name="Text 1"/>
          <p:cNvSpPr/>
          <p:nvPr/>
        </p:nvSpPr>
        <p:spPr>
          <a:xfrm>
            <a:off x="285750" y="850106"/>
            <a:ext cx="4186238" cy="257175"/>
          </a:xfrm>
          <a:prstGeom prst="rect">
            <a:avLst/>
          </a:prstGeom>
          <a:noFill/>
          <a:ln/>
        </p:spPr>
        <p:txBody>
          <a:bodyPr wrap="square" lIns="0" tIns="0" rIns="0" bIns="0" rtlCol="0" anchor="ctr">
            <a:spAutoFit/>
          </a:bodyPr>
          <a:lstStyle/>
          <a:p>
            <a:pPr indent="0" marL="0">
              <a:buNone/>
            </a:pPr>
            <a:r>
              <a:rPr lang="en-US" sz="1350" b="1" dirty="0">
                <a:solidFill>
                  <a:srgbClr val="4A90A4"/>
                </a:solidFill>
                <a:latin typeface="Arial" pitchFamily="34" charset="0"/>
                <a:ea typeface="Arial" pitchFamily="34" charset="-122"/>
                <a:cs typeface="Arial" pitchFamily="34" charset="-120"/>
              </a:rPr>
              <a:t>Project Finance Structures</a:t>
            </a:r>
            <a:endParaRPr lang="en-US" sz="1350" dirty="0"/>
          </a:p>
        </p:txBody>
      </p:sp>
      <p:sp>
        <p:nvSpPr>
          <p:cNvPr id="5" name="Shape 2"/>
          <p:cNvSpPr/>
          <p:nvPr/>
        </p:nvSpPr>
        <p:spPr>
          <a:xfrm>
            <a:off x="285750" y="1164431"/>
            <a:ext cx="4114800" cy="1000125"/>
          </a:xfrm>
          <a:prstGeom prst="rect">
            <a:avLst/>
          </a:prstGeom>
          <a:solidFill>
            <a:srgbClr val="FFFFFF"/>
          </a:solidFill>
          <a:ln/>
        </p:spPr>
      </p:sp>
      <p:sp>
        <p:nvSpPr>
          <p:cNvPr id="6" name="Shape 3"/>
          <p:cNvSpPr/>
          <p:nvPr/>
        </p:nvSpPr>
        <p:spPr>
          <a:xfrm>
            <a:off x="371475" y="1250156"/>
            <a:ext cx="257175" cy="257175"/>
          </a:xfrm>
          <a:prstGeom prst="rect">
            <a:avLst/>
          </a:prstGeom>
          <a:solidFill>
            <a:srgbClr val="2E5984"/>
          </a:solidFill>
          <a:ln/>
        </p:spPr>
      </p:sp>
      <p:pic>
        <p:nvPicPr>
          <p:cNvPr id="7" name="Image 1" descr="preencoded.png">    </p:cNvPr>
          <p:cNvPicPr>
            <a:picLocks noChangeAspect="1"/>
          </p:cNvPicPr>
          <p:nvPr/>
        </p:nvPicPr>
        <p:blipFill>
          <a:blip r:embed="rId2"/>
          <a:stretch>
            <a:fillRect/>
          </a:stretch>
        </p:blipFill>
        <p:spPr>
          <a:xfrm>
            <a:off x="419695" y="1375172"/>
            <a:ext cx="160734" cy="7144"/>
          </a:xfrm>
          <a:prstGeom prst="rect">
            <a:avLst/>
          </a:prstGeom>
        </p:spPr>
      </p:pic>
      <p:sp>
        <p:nvSpPr>
          <p:cNvPr id="8" name="Text 4"/>
          <p:cNvSpPr/>
          <p:nvPr/>
        </p:nvSpPr>
        <p:spPr>
          <a:xfrm>
            <a:off x="714375" y="1282303"/>
            <a:ext cx="1929566" cy="192881"/>
          </a:xfrm>
          <a:prstGeom prst="rect">
            <a:avLst/>
          </a:prstGeom>
          <a:noFill/>
          <a:ln/>
        </p:spPr>
        <p:txBody>
          <a:bodyPr wrap="square" lIns="0" tIns="0" rIns="0" bIns="0" rtlCol="0" anchor="ctr">
            <a:spAutoFit/>
          </a:bodyPr>
          <a:lstStyle/>
          <a:p>
            <a:pPr indent="0" marL="0">
              <a:buNone/>
            </a:pPr>
            <a:r>
              <a:rPr lang="en-US" sz="1013" b="1" dirty="0">
                <a:solidFill>
                  <a:srgbClr val="2E5984"/>
                </a:solidFill>
                <a:latin typeface="Arial" pitchFamily="34" charset="0"/>
                <a:ea typeface="Arial" pitchFamily="34" charset="-122"/>
                <a:cs typeface="Arial" pitchFamily="34" charset="-120"/>
              </a:rPr>
              <a:t>Special Purpose Vehicle (SPV)</a:t>
            </a:r>
            <a:endParaRPr lang="en-US" sz="1013" dirty="0"/>
          </a:p>
        </p:txBody>
      </p:sp>
      <p:sp>
        <p:nvSpPr>
          <p:cNvPr id="9" name="Text 5"/>
          <p:cNvSpPr/>
          <p:nvPr/>
        </p:nvSpPr>
        <p:spPr>
          <a:xfrm>
            <a:off x="371475" y="1564481"/>
            <a:ext cx="4014788" cy="514350"/>
          </a:xfrm>
          <a:prstGeom prst="rect">
            <a:avLst/>
          </a:prstGeom>
          <a:noFill/>
          <a:ln/>
        </p:spPr>
        <p:txBody>
          <a:bodyPr wrap="square" lIns="0" tIns="0" rIns="0" bIns="0" rtlCol="0" anchor="ctr">
            <a:spAutoFit/>
          </a:bodyPr>
          <a:lstStyle/>
          <a:p>
            <a:pPr indent="0" marL="0">
              <a:buNone/>
            </a:pPr>
            <a:r>
              <a:rPr lang="en-US" sz="900" dirty="0">
                <a:solidFill>
                  <a:srgbClr val="333333"/>
                </a:solidFill>
                <a:latin typeface="Arial" pitchFamily="34" charset="0"/>
                <a:ea typeface="Arial" pitchFamily="34" charset="-122"/>
                <a:cs typeface="Arial" pitchFamily="34" charset="-120"/>
              </a:rPr>
              <a:t>A dedicated legal entity created specifically to develop, finance, and operate the PPP project. The SPV isolates project risks and allows for structured financing arrangements with multiple stakeholders.</a:t>
            </a:r>
            <a:endParaRPr lang="en-US" sz="900" dirty="0"/>
          </a:p>
        </p:txBody>
      </p:sp>
      <p:pic>
        <p:nvPicPr>
          <p:cNvPr id="10" name="Image 2" descr="preencoded.png">    </p:cNvPr>
          <p:cNvPicPr>
            <a:picLocks noChangeAspect="1"/>
          </p:cNvPicPr>
          <p:nvPr/>
        </p:nvPicPr>
        <p:blipFill>
          <a:blip r:embed="rId3"/>
          <a:stretch>
            <a:fillRect/>
          </a:stretch>
        </p:blipFill>
        <p:spPr>
          <a:xfrm>
            <a:off x="285750" y="2250281"/>
            <a:ext cx="4114800" cy="1571625"/>
          </a:xfrm>
          <a:prstGeom prst="rect">
            <a:avLst/>
          </a:prstGeom>
        </p:spPr>
      </p:pic>
      <p:sp>
        <p:nvSpPr>
          <p:cNvPr id="11" name="Text 6"/>
          <p:cNvSpPr/>
          <p:nvPr/>
        </p:nvSpPr>
        <p:spPr>
          <a:xfrm>
            <a:off x="285750" y="3893344"/>
            <a:ext cx="4186238" cy="257175"/>
          </a:xfrm>
          <a:prstGeom prst="rect">
            <a:avLst/>
          </a:prstGeom>
          <a:noFill/>
          <a:ln/>
        </p:spPr>
        <p:txBody>
          <a:bodyPr wrap="square" lIns="0" tIns="0" rIns="0" bIns="0" rtlCol="0" anchor="ctr">
            <a:spAutoFit/>
          </a:bodyPr>
          <a:lstStyle/>
          <a:p>
            <a:pPr indent="0" marL="0">
              <a:buNone/>
            </a:pPr>
            <a:r>
              <a:rPr lang="en-US" sz="1350" b="1" dirty="0">
                <a:solidFill>
                  <a:srgbClr val="4A90A4"/>
                </a:solidFill>
                <a:latin typeface="Arial" pitchFamily="34" charset="0"/>
                <a:ea typeface="Arial" pitchFamily="34" charset="-122"/>
                <a:cs typeface="Arial" pitchFamily="34" charset="-120"/>
              </a:rPr>
              <a:t>Government Support Mechanisms</a:t>
            </a:r>
            <a:endParaRPr lang="en-US" sz="1350" dirty="0"/>
          </a:p>
        </p:txBody>
      </p:sp>
      <p:sp>
        <p:nvSpPr>
          <p:cNvPr id="12" name="Text 7"/>
          <p:cNvSpPr/>
          <p:nvPr/>
        </p:nvSpPr>
        <p:spPr>
          <a:xfrm>
            <a:off x="285750" y="4218384"/>
            <a:ext cx="1433550" cy="142875"/>
          </a:xfrm>
          <a:prstGeom prst="rect">
            <a:avLst/>
          </a:prstGeom>
          <a:noFill/>
          <a:ln/>
        </p:spPr>
        <p:txBody>
          <a:bodyPr wrap="square" lIns="0" tIns="0" rIns="0" bIns="0" rtlCol="0" anchor="ctr">
            <a:spAutoFit/>
          </a:bodyPr>
          <a:lstStyle/>
          <a:p>
            <a:pPr algn="l" indent="0" marL="0">
              <a:buNone/>
            </a:pPr>
            <a:r>
              <a:rPr lang="en-US" sz="1013" b="1" dirty="0">
                <a:solidFill>
                  <a:srgbClr val="333333"/>
                </a:solidFill>
                <a:latin typeface="Arial" pitchFamily="34" charset="0"/>
                <a:ea typeface="Arial" pitchFamily="34" charset="-122"/>
                <a:cs typeface="Arial" pitchFamily="34" charset="-120"/>
              </a:rPr>
              <a:t>Viability Gap Funding:</a:t>
            </a:r>
            <a:endParaRPr lang="en-US" sz="1013" dirty="0"/>
          </a:p>
        </p:txBody>
      </p:sp>
      <p:sp>
        <p:nvSpPr>
          <p:cNvPr id="13" name="Text 8"/>
          <p:cNvSpPr/>
          <p:nvPr/>
        </p:nvSpPr>
        <p:spPr>
          <a:xfrm>
            <a:off x="1647862" y="4218384"/>
            <a:ext cx="2787235" cy="142875"/>
          </a:xfrm>
          <a:prstGeom prst="rect">
            <a:avLst/>
          </a:prstGeom>
          <a:noFill/>
          <a:ln/>
        </p:spPr>
        <p:txBody>
          <a:bodyPr wrap="square" lIns="0" tIns="0" rIns="0" bIns="0" rtlCol="0" anchor="ctr">
            <a:spAutoFit/>
          </a:bodyPr>
          <a:lstStyle/>
          <a:p>
            <a:pPr algn="l" indent="0" marL="0">
              <a:buNone/>
            </a:pPr>
            <a:r>
              <a:rPr lang="en-US" sz="1013" dirty="0">
                <a:solidFill>
                  <a:srgbClr val="333333"/>
                </a:solidFill>
                <a:latin typeface="Arial" pitchFamily="34" charset="0"/>
                <a:ea typeface="Arial" pitchFamily="34" charset="-122"/>
                <a:cs typeface="Arial" pitchFamily="34" charset="-120"/>
              </a:rPr>
              <a:t>Direct grants to make projects financially viable</a:t>
            </a:r>
            <a:endParaRPr lang="en-US" sz="1013" dirty="0"/>
          </a:p>
        </p:txBody>
      </p:sp>
      <p:sp>
        <p:nvSpPr>
          <p:cNvPr id="14" name="Text 9"/>
          <p:cNvSpPr/>
          <p:nvPr/>
        </p:nvSpPr>
        <p:spPr>
          <a:xfrm>
            <a:off x="285750" y="4428399"/>
            <a:ext cx="1993609" cy="142875"/>
          </a:xfrm>
          <a:prstGeom prst="rect">
            <a:avLst/>
          </a:prstGeom>
          <a:noFill/>
          <a:ln/>
        </p:spPr>
        <p:txBody>
          <a:bodyPr wrap="square" lIns="0" tIns="0" rIns="0" bIns="0" rtlCol="0" anchor="ctr">
            <a:spAutoFit/>
          </a:bodyPr>
          <a:lstStyle/>
          <a:p>
            <a:pPr algn="l" indent="0" marL="0">
              <a:buNone/>
            </a:pPr>
            <a:r>
              <a:rPr lang="en-US" sz="1013" b="1" dirty="0">
                <a:solidFill>
                  <a:srgbClr val="333333"/>
                </a:solidFill>
                <a:latin typeface="Arial" pitchFamily="34" charset="0"/>
                <a:ea typeface="Arial" pitchFamily="34" charset="-122"/>
                <a:cs typeface="Arial" pitchFamily="34" charset="-120"/>
              </a:rPr>
              <a:t>Minimum Revenue Guarantees:</a:t>
            </a:r>
            <a:endParaRPr lang="en-US" sz="1013" dirty="0"/>
          </a:p>
        </p:txBody>
      </p:sp>
      <p:sp>
        <p:nvSpPr>
          <p:cNvPr id="15" name="Text 10"/>
          <p:cNvSpPr/>
          <p:nvPr/>
        </p:nvSpPr>
        <p:spPr>
          <a:xfrm>
            <a:off x="285750" y="4428399"/>
            <a:ext cx="4052097" cy="310028"/>
          </a:xfrm>
          <a:prstGeom prst="rect">
            <a:avLst/>
          </a:prstGeom>
          <a:noFill/>
          <a:ln/>
        </p:spPr>
        <p:txBody>
          <a:bodyPr wrap="square" lIns="0" tIns="0" rIns="0" bIns="0" rtlCol="0" anchor="ctr">
            <a:spAutoFit/>
          </a:bodyPr>
          <a:lstStyle/>
          <a:p>
            <a:pPr algn="l" indent="0" marL="0">
              <a:buNone/>
            </a:pPr>
            <a:r>
              <a:rPr lang="en-US" sz="1013" dirty="0">
                <a:solidFill>
                  <a:srgbClr val="333333"/>
                </a:solidFill>
                <a:latin typeface="Arial" pitchFamily="34" charset="0"/>
                <a:ea typeface="Arial" pitchFamily="34" charset="-122"/>
                <a:cs typeface="Arial" pitchFamily="34" charset="-120"/>
              </a:rPr>
              <a:t>Floor on project revenue to mitigate demand risk</a:t>
            </a:r>
            <a:endParaRPr lang="en-US" sz="1013" dirty="0"/>
          </a:p>
        </p:txBody>
      </p:sp>
      <p:sp>
        <p:nvSpPr>
          <p:cNvPr id="16" name="Text 11"/>
          <p:cNvSpPr/>
          <p:nvPr/>
        </p:nvSpPr>
        <p:spPr>
          <a:xfrm>
            <a:off x="285750" y="4805567"/>
            <a:ext cx="1431652" cy="142875"/>
          </a:xfrm>
          <a:prstGeom prst="rect">
            <a:avLst/>
          </a:prstGeom>
          <a:noFill/>
          <a:ln/>
        </p:spPr>
        <p:txBody>
          <a:bodyPr wrap="square" lIns="0" tIns="0" rIns="0" bIns="0" rtlCol="0" anchor="ctr">
            <a:spAutoFit/>
          </a:bodyPr>
          <a:lstStyle/>
          <a:p>
            <a:pPr algn="l" indent="0" marL="0">
              <a:buNone/>
            </a:pPr>
            <a:r>
              <a:rPr lang="en-US" sz="1013" b="1" dirty="0">
                <a:solidFill>
                  <a:srgbClr val="333333"/>
                </a:solidFill>
                <a:latin typeface="Arial" pitchFamily="34" charset="0"/>
                <a:ea typeface="Arial" pitchFamily="34" charset="-122"/>
                <a:cs typeface="Arial" pitchFamily="34" charset="-120"/>
              </a:rPr>
              <a:t>Availability Payments:</a:t>
            </a:r>
            <a:endParaRPr lang="en-US" sz="1013" dirty="0"/>
          </a:p>
        </p:txBody>
      </p:sp>
      <p:sp>
        <p:nvSpPr>
          <p:cNvPr id="17" name="Text 12"/>
          <p:cNvSpPr/>
          <p:nvPr/>
        </p:nvSpPr>
        <p:spPr>
          <a:xfrm>
            <a:off x="285750" y="4805567"/>
            <a:ext cx="3968939" cy="310028"/>
          </a:xfrm>
          <a:prstGeom prst="rect">
            <a:avLst/>
          </a:prstGeom>
          <a:noFill/>
          <a:ln/>
        </p:spPr>
        <p:txBody>
          <a:bodyPr wrap="square" lIns="0" tIns="0" rIns="0" bIns="0" rtlCol="0" anchor="ctr">
            <a:spAutoFit/>
          </a:bodyPr>
          <a:lstStyle/>
          <a:p>
            <a:pPr algn="l" indent="0" marL="0">
              <a:buNone/>
            </a:pPr>
            <a:r>
              <a:rPr lang="en-US" sz="1013" dirty="0">
                <a:solidFill>
                  <a:srgbClr val="333333"/>
                </a:solidFill>
                <a:latin typeface="Arial" pitchFamily="34" charset="0"/>
                <a:ea typeface="Arial" pitchFamily="34" charset="-122"/>
                <a:cs typeface="Arial" pitchFamily="34" charset="-120"/>
              </a:rPr>
              <a:t>Performance-based payments regardless of usage</a:t>
            </a:r>
            <a:endParaRPr lang="en-US" sz="1013" dirty="0"/>
          </a:p>
        </p:txBody>
      </p:sp>
      <p:sp>
        <p:nvSpPr>
          <p:cNvPr id="18" name="Text 13"/>
          <p:cNvSpPr/>
          <p:nvPr/>
        </p:nvSpPr>
        <p:spPr>
          <a:xfrm>
            <a:off x="285750" y="5182735"/>
            <a:ext cx="990972" cy="142875"/>
          </a:xfrm>
          <a:prstGeom prst="rect">
            <a:avLst/>
          </a:prstGeom>
          <a:noFill/>
          <a:ln/>
        </p:spPr>
        <p:txBody>
          <a:bodyPr wrap="none" lIns="0" tIns="0" rIns="0" bIns="0" rtlCol="0" anchor="ctr">
            <a:spAutoFit/>
          </a:bodyPr>
          <a:lstStyle/>
          <a:p>
            <a:pPr algn="l" indent="0" marL="0">
              <a:buNone/>
            </a:pPr>
            <a:r>
              <a:rPr lang="en-US" sz="1013" b="1" dirty="0">
                <a:solidFill>
                  <a:srgbClr val="333333"/>
                </a:solidFill>
                <a:latin typeface="Arial" pitchFamily="34" charset="0"/>
                <a:ea typeface="Arial" pitchFamily="34" charset="-122"/>
                <a:cs typeface="Arial" pitchFamily="34" charset="-120"/>
              </a:rPr>
              <a:t>Tax Incentives:</a:t>
            </a:r>
            <a:endParaRPr lang="en-US" sz="1013" dirty="0"/>
          </a:p>
        </p:txBody>
      </p:sp>
      <p:sp>
        <p:nvSpPr>
          <p:cNvPr id="19" name="Text 14"/>
          <p:cNvSpPr/>
          <p:nvPr/>
        </p:nvSpPr>
        <p:spPr>
          <a:xfrm>
            <a:off x="1205285" y="5182735"/>
            <a:ext cx="2973335" cy="142875"/>
          </a:xfrm>
          <a:prstGeom prst="rect">
            <a:avLst/>
          </a:prstGeom>
          <a:noFill/>
          <a:ln/>
        </p:spPr>
        <p:txBody>
          <a:bodyPr wrap="square" lIns="0" tIns="0" rIns="0" bIns="0" rtlCol="0" anchor="ctr">
            <a:spAutoFit/>
          </a:bodyPr>
          <a:lstStyle/>
          <a:p>
            <a:pPr algn="l" indent="0" marL="0">
              <a:buNone/>
            </a:pPr>
            <a:r>
              <a:rPr lang="en-US" sz="1013" dirty="0">
                <a:solidFill>
                  <a:srgbClr val="333333"/>
                </a:solidFill>
                <a:latin typeface="Arial" pitchFamily="34" charset="0"/>
                <a:ea typeface="Arial" pitchFamily="34" charset="-122"/>
                <a:cs typeface="Arial" pitchFamily="34" charset="-120"/>
              </a:rPr>
              <a:t>Reduced tax burden to improve project economics</a:t>
            </a:r>
            <a:endParaRPr lang="en-US" sz="1013" dirty="0"/>
          </a:p>
        </p:txBody>
      </p:sp>
      <p:sp>
        <p:nvSpPr>
          <p:cNvPr id="20" name="Text 15"/>
          <p:cNvSpPr/>
          <p:nvPr/>
        </p:nvSpPr>
        <p:spPr>
          <a:xfrm>
            <a:off x="4743450" y="850106"/>
            <a:ext cx="4186238" cy="257175"/>
          </a:xfrm>
          <a:prstGeom prst="rect">
            <a:avLst/>
          </a:prstGeom>
          <a:noFill/>
          <a:ln/>
        </p:spPr>
        <p:txBody>
          <a:bodyPr wrap="square" lIns="0" tIns="0" rIns="0" bIns="0" rtlCol="0" anchor="ctr">
            <a:spAutoFit/>
          </a:bodyPr>
          <a:lstStyle/>
          <a:p>
            <a:pPr indent="0" marL="0">
              <a:buNone/>
            </a:pPr>
            <a:r>
              <a:rPr lang="en-US" sz="1350" b="1" dirty="0">
                <a:solidFill>
                  <a:srgbClr val="4A90A4"/>
                </a:solidFill>
                <a:latin typeface="Arial" pitchFamily="34" charset="0"/>
                <a:ea typeface="Arial" pitchFamily="34" charset="-122"/>
                <a:cs typeface="Arial" pitchFamily="34" charset="-120"/>
              </a:rPr>
              <a:t>Debt and Equity Arrangements</a:t>
            </a:r>
            <a:endParaRPr lang="en-US" sz="1350" dirty="0"/>
          </a:p>
        </p:txBody>
      </p:sp>
      <p:sp>
        <p:nvSpPr>
          <p:cNvPr id="21" name="Shape 16"/>
          <p:cNvSpPr/>
          <p:nvPr/>
        </p:nvSpPr>
        <p:spPr>
          <a:xfrm>
            <a:off x="4743450" y="1164431"/>
            <a:ext cx="4114800" cy="1000125"/>
          </a:xfrm>
          <a:prstGeom prst="rect">
            <a:avLst/>
          </a:prstGeom>
          <a:solidFill>
            <a:srgbClr val="FFFFFF"/>
          </a:solidFill>
          <a:ln/>
        </p:spPr>
      </p:sp>
      <p:sp>
        <p:nvSpPr>
          <p:cNvPr id="22" name="Shape 17"/>
          <p:cNvSpPr/>
          <p:nvPr/>
        </p:nvSpPr>
        <p:spPr>
          <a:xfrm>
            <a:off x="4829175" y="1250156"/>
            <a:ext cx="257175" cy="257175"/>
          </a:xfrm>
          <a:prstGeom prst="rect">
            <a:avLst/>
          </a:prstGeom>
          <a:solidFill>
            <a:srgbClr val="4A90A4"/>
          </a:solidFill>
          <a:ln/>
        </p:spPr>
      </p:sp>
      <p:pic>
        <p:nvPicPr>
          <p:cNvPr id="23" name="Image 3" descr="preencoded.png">    </p:cNvPr>
          <p:cNvPicPr>
            <a:picLocks noChangeAspect="1"/>
          </p:cNvPicPr>
          <p:nvPr/>
        </p:nvPicPr>
        <p:blipFill>
          <a:blip r:embed="rId4"/>
          <a:stretch>
            <a:fillRect/>
          </a:stretch>
        </p:blipFill>
        <p:spPr>
          <a:xfrm>
            <a:off x="4886325" y="1375172"/>
            <a:ext cx="142875" cy="7144"/>
          </a:xfrm>
          <a:prstGeom prst="rect">
            <a:avLst/>
          </a:prstGeom>
        </p:spPr>
      </p:pic>
      <p:sp>
        <p:nvSpPr>
          <p:cNvPr id="24" name="Text 18"/>
          <p:cNvSpPr/>
          <p:nvPr/>
        </p:nvSpPr>
        <p:spPr>
          <a:xfrm>
            <a:off x="5172075" y="1282303"/>
            <a:ext cx="1000125" cy="192881"/>
          </a:xfrm>
          <a:prstGeom prst="rect">
            <a:avLst/>
          </a:prstGeom>
          <a:noFill/>
          <a:ln/>
        </p:spPr>
        <p:txBody>
          <a:bodyPr wrap="none" lIns="0" tIns="0" rIns="0" bIns="0" rtlCol="0" anchor="ctr">
            <a:spAutoFit/>
          </a:bodyPr>
          <a:lstStyle/>
          <a:p>
            <a:pPr indent="0" marL="0">
              <a:buNone/>
            </a:pPr>
            <a:r>
              <a:rPr lang="en-US" sz="1013" b="1" dirty="0">
                <a:solidFill>
                  <a:srgbClr val="2E5984"/>
                </a:solidFill>
                <a:latin typeface="Arial" pitchFamily="34" charset="0"/>
                <a:ea typeface="Arial" pitchFamily="34" charset="-122"/>
                <a:cs typeface="Arial" pitchFamily="34" charset="-120"/>
              </a:rPr>
              <a:t>Debt Financing</a:t>
            </a:r>
            <a:endParaRPr lang="en-US" sz="1013" dirty="0"/>
          </a:p>
        </p:txBody>
      </p:sp>
      <p:sp>
        <p:nvSpPr>
          <p:cNvPr id="25" name="Text 19"/>
          <p:cNvSpPr/>
          <p:nvPr/>
        </p:nvSpPr>
        <p:spPr>
          <a:xfrm>
            <a:off x="4829175" y="1564481"/>
            <a:ext cx="4014788" cy="514350"/>
          </a:xfrm>
          <a:prstGeom prst="rect">
            <a:avLst/>
          </a:prstGeom>
          <a:noFill/>
          <a:ln/>
        </p:spPr>
        <p:txBody>
          <a:bodyPr wrap="square" lIns="0" tIns="0" rIns="0" bIns="0" rtlCol="0" anchor="ctr">
            <a:spAutoFit/>
          </a:bodyPr>
          <a:lstStyle/>
          <a:p>
            <a:pPr indent="0" marL="0">
              <a:buNone/>
            </a:pPr>
            <a:r>
              <a:rPr lang="en-US" sz="900" dirty="0">
                <a:solidFill>
                  <a:srgbClr val="333333"/>
                </a:solidFill>
                <a:latin typeface="Arial" pitchFamily="34" charset="0"/>
                <a:ea typeface="Arial" pitchFamily="34" charset="-122"/>
                <a:cs typeface="Arial" pitchFamily="34" charset="-120"/>
              </a:rPr>
              <a:t>Typically 70-90% of project costs, provided through commercial bank loans, bonds, or multilateral lending. Limited or non-recourse to sponsors, with loan terms matched to project lifecycle and cash flows.</a:t>
            </a:r>
            <a:endParaRPr lang="en-US" sz="900" dirty="0"/>
          </a:p>
        </p:txBody>
      </p:sp>
      <p:sp>
        <p:nvSpPr>
          <p:cNvPr id="26" name="Shape 20"/>
          <p:cNvSpPr/>
          <p:nvPr/>
        </p:nvSpPr>
        <p:spPr>
          <a:xfrm>
            <a:off x="4743450" y="2250281"/>
            <a:ext cx="4114800" cy="1000125"/>
          </a:xfrm>
          <a:prstGeom prst="rect">
            <a:avLst/>
          </a:prstGeom>
          <a:solidFill>
            <a:srgbClr val="FFFFFF"/>
          </a:solidFill>
          <a:ln/>
        </p:spPr>
      </p:sp>
      <p:sp>
        <p:nvSpPr>
          <p:cNvPr id="27" name="Shape 21"/>
          <p:cNvSpPr/>
          <p:nvPr/>
        </p:nvSpPr>
        <p:spPr>
          <a:xfrm>
            <a:off x="4829175" y="2336006"/>
            <a:ext cx="257175" cy="257175"/>
          </a:xfrm>
          <a:prstGeom prst="rect">
            <a:avLst/>
          </a:prstGeom>
          <a:solidFill>
            <a:srgbClr val="7FB3D3"/>
          </a:solidFill>
          <a:ln/>
        </p:spPr>
      </p:sp>
      <p:pic>
        <p:nvPicPr>
          <p:cNvPr id="28" name="Image 4" descr="preencoded.png">    </p:cNvPr>
          <p:cNvPicPr>
            <a:picLocks noChangeAspect="1"/>
          </p:cNvPicPr>
          <p:nvPr/>
        </p:nvPicPr>
        <p:blipFill>
          <a:blip r:embed="rId5"/>
          <a:stretch>
            <a:fillRect/>
          </a:stretch>
        </p:blipFill>
        <p:spPr>
          <a:xfrm>
            <a:off x="4886325" y="2461022"/>
            <a:ext cx="142875" cy="7144"/>
          </a:xfrm>
          <a:prstGeom prst="rect">
            <a:avLst/>
          </a:prstGeom>
        </p:spPr>
      </p:pic>
      <p:sp>
        <p:nvSpPr>
          <p:cNvPr id="29" name="Text 22"/>
          <p:cNvSpPr/>
          <p:nvPr/>
        </p:nvSpPr>
        <p:spPr>
          <a:xfrm>
            <a:off x="5172075" y="2368153"/>
            <a:ext cx="1178942" cy="192881"/>
          </a:xfrm>
          <a:prstGeom prst="rect">
            <a:avLst/>
          </a:prstGeom>
          <a:noFill/>
          <a:ln/>
        </p:spPr>
        <p:txBody>
          <a:bodyPr wrap="none" lIns="0" tIns="0" rIns="0" bIns="0" rtlCol="0" anchor="ctr">
            <a:spAutoFit/>
          </a:bodyPr>
          <a:lstStyle/>
          <a:p>
            <a:pPr indent="0" marL="0">
              <a:buNone/>
            </a:pPr>
            <a:r>
              <a:rPr lang="en-US" sz="1013" b="1" dirty="0">
                <a:solidFill>
                  <a:srgbClr val="2E5984"/>
                </a:solidFill>
                <a:latin typeface="Arial" pitchFamily="34" charset="0"/>
                <a:ea typeface="Arial" pitchFamily="34" charset="-122"/>
                <a:cs typeface="Arial" pitchFamily="34" charset="-120"/>
              </a:rPr>
              <a:t>Equity Investment</a:t>
            </a:r>
            <a:endParaRPr lang="en-US" sz="1013" dirty="0"/>
          </a:p>
        </p:txBody>
      </p:sp>
      <p:sp>
        <p:nvSpPr>
          <p:cNvPr id="30" name="Text 23"/>
          <p:cNvSpPr/>
          <p:nvPr/>
        </p:nvSpPr>
        <p:spPr>
          <a:xfrm>
            <a:off x="4829175" y="2650331"/>
            <a:ext cx="4014788" cy="514350"/>
          </a:xfrm>
          <a:prstGeom prst="rect">
            <a:avLst/>
          </a:prstGeom>
          <a:noFill/>
          <a:ln/>
        </p:spPr>
        <p:txBody>
          <a:bodyPr wrap="square" lIns="0" tIns="0" rIns="0" bIns="0" rtlCol="0" anchor="ctr">
            <a:spAutoFit/>
          </a:bodyPr>
          <a:lstStyle/>
          <a:p>
            <a:pPr indent="0" marL="0">
              <a:buNone/>
            </a:pPr>
            <a:r>
              <a:rPr lang="en-US" sz="900" dirty="0">
                <a:solidFill>
                  <a:srgbClr val="333333"/>
                </a:solidFill>
                <a:latin typeface="Arial" pitchFamily="34" charset="0"/>
                <a:ea typeface="Arial" pitchFamily="34" charset="-122"/>
                <a:cs typeface="Arial" pitchFamily="34" charset="-120"/>
              </a:rPr>
              <a:t>10-30% of project costs, provided by project sponsors, infrastructure funds, or institutional investors. First-loss position with higher returns to compensate for greater risk exposure.</a:t>
            </a:r>
            <a:endParaRPr lang="en-US" sz="900" dirty="0"/>
          </a:p>
        </p:txBody>
      </p:sp>
      <p:sp>
        <p:nvSpPr>
          <p:cNvPr id="31" name="Text 24"/>
          <p:cNvSpPr/>
          <p:nvPr/>
        </p:nvSpPr>
        <p:spPr>
          <a:xfrm>
            <a:off x="4743450" y="3336131"/>
            <a:ext cx="4186238" cy="257175"/>
          </a:xfrm>
          <a:prstGeom prst="rect">
            <a:avLst/>
          </a:prstGeom>
          <a:noFill/>
          <a:ln/>
        </p:spPr>
        <p:txBody>
          <a:bodyPr wrap="square" lIns="0" tIns="0" rIns="0" bIns="0" rtlCol="0" anchor="ctr">
            <a:spAutoFit/>
          </a:bodyPr>
          <a:lstStyle/>
          <a:p>
            <a:pPr indent="0" marL="0">
              <a:buNone/>
            </a:pPr>
            <a:r>
              <a:rPr lang="en-US" sz="1350" b="1" dirty="0">
                <a:solidFill>
                  <a:srgbClr val="4A90A4"/>
                </a:solidFill>
                <a:latin typeface="Arial" pitchFamily="34" charset="0"/>
                <a:ea typeface="Arial" pitchFamily="34" charset="-122"/>
                <a:cs typeface="Arial" pitchFamily="34" charset="-120"/>
              </a:rPr>
              <a:t>Financing Sources Comparison</a:t>
            </a:r>
            <a:endParaRPr lang="en-US" sz="1350" dirty="0"/>
          </a:p>
        </p:txBody>
      </p:sp>
      <p:sp>
        <p:nvSpPr>
          <p:cNvPr id="32" name="Shape 25"/>
          <p:cNvSpPr/>
          <p:nvPr/>
        </p:nvSpPr>
        <p:spPr>
          <a:xfrm>
            <a:off x="4743450" y="3664744"/>
            <a:ext cx="4114800" cy="2050256"/>
          </a:xfrm>
          <a:prstGeom prst="rect">
            <a:avLst/>
          </a:prstGeom>
          <a:solidFill>
            <a:srgbClr val="FFFFFF"/>
          </a:solidFill>
          <a:ln/>
        </p:spPr>
      </p:sp>
      <p:sp>
        <p:nvSpPr>
          <p:cNvPr id="33" name="Shape 26"/>
          <p:cNvSpPr/>
          <p:nvPr/>
        </p:nvSpPr>
        <p:spPr>
          <a:xfrm>
            <a:off x="4743450" y="3664744"/>
            <a:ext cx="1052503" cy="285750"/>
          </a:xfrm>
          <a:prstGeom prst="rect">
            <a:avLst/>
          </a:prstGeom>
          <a:solidFill>
            <a:srgbClr val="2E5984"/>
          </a:solidFill>
          <a:ln/>
        </p:spPr>
      </p:sp>
      <p:sp>
        <p:nvSpPr>
          <p:cNvPr id="34" name="Text 27"/>
          <p:cNvSpPr/>
          <p:nvPr/>
        </p:nvSpPr>
        <p:spPr>
          <a:xfrm>
            <a:off x="4743450" y="3664744"/>
            <a:ext cx="1123941" cy="285750"/>
          </a:xfrm>
          <a:prstGeom prst="rect">
            <a:avLst/>
          </a:prstGeom>
          <a:noFill/>
          <a:ln/>
        </p:spPr>
        <p:txBody>
          <a:bodyPr wrap="none" lIns="68072" tIns="68072" rIns="68072" bIns="68072" rtlCol="0" anchor="ctr">
            <a:spAutoFit/>
          </a:bodyPr>
          <a:lstStyle/>
          <a:p>
            <a:pPr algn="l" indent="0" marL="0">
              <a:buNone/>
            </a:pPr>
            <a:r>
              <a:rPr lang="en-US" sz="900" b="1" dirty="0">
                <a:solidFill>
                  <a:srgbClr val="FFFFFF"/>
                </a:solidFill>
                <a:latin typeface="Arial" pitchFamily="34" charset="0"/>
                <a:ea typeface="Arial" pitchFamily="34" charset="-122"/>
                <a:cs typeface="Arial" pitchFamily="34" charset="-120"/>
              </a:rPr>
              <a:t>Source</a:t>
            </a:r>
            <a:endParaRPr lang="en-US" sz="900" dirty="0"/>
          </a:p>
        </p:txBody>
      </p:sp>
      <p:sp>
        <p:nvSpPr>
          <p:cNvPr id="35" name="Shape 28"/>
          <p:cNvSpPr/>
          <p:nvPr/>
        </p:nvSpPr>
        <p:spPr>
          <a:xfrm>
            <a:off x="5795953" y="3664744"/>
            <a:ext cx="1470971" cy="285750"/>
          </a:xfrm>
          <a:prstGeom prst="rect">
            <a:avLst/>
          </a:prstGeom>
          <a:solidFill>
            <a:srgbClr val="2E5984"/>
          </a:solidFill>
          <a:ln/>
        </p:spPr>
      </p:sp>
      <p:sp>
        <p:nvSpPr>
          <p:cNvPr id="36" name="Text 29"/>
          <p:cNvSpPr/>
          <p:nvPr/>
        </p:nvSpPr>
        <p:spPr>
          <a:xfrm>
            <a:off x="5795953" y="3664744"/>
            <a:ext cx="1542408" cy="285750"/>
          </a:xfrm>
          <a:prstGeom prst="rect">
            <a:avLst/>
          </a:prstGeom>
          <a:noFill/>
          <a:ln/>
        </p:spPr>
        <p:txBody>
          <a:bodyPr wrap="square" lIns="68072" tIns="68072" rIns="68072" bIns="68072" rtlCol="0" anchor="ctr">
            <a:spAutoFit/>
          </a:bodyPr>
          <a:lstStyle/>
          <a:p>
            <a:pPr algn="l" indent="0" marL="0">
              <a:buNone/>
            </a:pPr>
            <a:r>
              <a:rPr lang="en-US" sz="900" b="1" dirty="0">
                <a:solidFill>
                  <a:srgbClr val="FFFFFF"/>
                </a:solidFill>
                <a:latin typeface="Arial" pitchFamily="34" charset="0"/>
                <a:ea typeface="Arial" pitchFamily="34" charset="-122"/>
                <a:cs typeface="Arial" pitchFamily="34" charset="-120"/>
              </a:rPr>
              <a:t>Advantages</a:t>
            </a:r>
            <a:endParaRPr lang="en-US" sz="900" dirty="0"/>
          </a:p>
        </p:txBody>
      </p:sp>
      <p:sp>
        <p:nvSpPr>
          <p:cNvPr id="37" name="Shape 30"/>
          <p:cNvSpPr/>
          <p:nvPr/>
        </p:nvSpPr>
        <p:spPr>
          <a:xfrm>
            <a:off x="7266924" y="3664744"/>
            <a:ext cx="1591326" cy="285750"/>
          </a:xfrm>
          <a:prstGeom prst="rect">
            <a:avLst/>
          </a:prstGeom>
          <a:solidFill>
            <a:srgbClr val="2E5984"/>
          </a:solidFill>
          <a:ln/>
        </p:spPr>
      </p:sp>
      <p:sp>
        <p:nvSpPr>
          <p:cNvPr id="38" name="Text 31"/>
          <p:cNvSpPr/>
          <p:nvPr/>
        </p:nvSpPr>
        <p:spPr>
          <a:xfrm>
            <a:off x="7266924" y="3664744"/>
            <a:ext cx="1662764" cy="285750"/>
          </a:xfrm>
          <a:prstGeom prst="rect">
            <a:avLst/>
          </a:prstGeom>
          <a:noFill/>
          <a:ln/>
        </p:spPr>
        <p:txBody>
          <a:bodyPr wrap="square" lIns="68072" tIns="68072" rIns="68072" bIns="68072" rtlCol="0" anchor="ctr">
            <a:spAutoFit/>
          </a:bodyPr>
          <a:lstStyle/>
          <a:p>
            <a:pPr algn="l" indent="0" marL="0">
              <a:buNone/>
            </a:pPr>
            <a:r>
              <a:rPr lang="en-US" sz="900" b="1" dirty="0">
                <a:solidFill>
                  <a:srgbClr val="FFFFFF"/>
                </a:solidFill>
                <a:latin typeface="Arial" pitchFamily="34" charset="0"/>
                <a:ea typeface="Arial" pitchFamily="34" charset="-122"/>
                <a:cs typeface="Arial" pitchFamily="34" charset="-120"/>
              </a:rPr>
              <a:t>Limitations</a:t>
            </a:r>
            <a:endParaRPr lang="en-US" sz="900" dirty="0"/>
          </a:p>
        </p:txBody>
      </p:sp>
      <p:sp>
        <p:nvSpPr>
          <p:cNvPr id="39" name="Text 32"/>
          <p:cNvSpPr/>
          <p:nvPr/>
        </p:nvSpPr>
        <p:spPr>
          <a:xfrm>
            <a:off x="4743450" y="3950494"/>
            <a:ext cx="1123941" cy="439341"/>
          </a:xfrm>
          <a:prstGeom prst="rect">
            <a:avLst/>
          </a:prstGeom>
          <a:noFill/>
          <a:ln/>
        </p:spPr>
        <p:txBody>
          <a:bodyPr wrap="none" lIns="68072" tIns="68072" rIns="68072" bIns="68072" rtlCol="0" anchor="ctr">
            <a:spAutoFit/>
          </a:bodyPr>
          <a:lstStyle/>
          <a:p>
            <a:pPr indent="0" marL="0">
              <a:buNone/>
            </a:pPr>
            <a:r>
              <a:rPr lang="en-US" sz="844" dirty="0">
                <a:solidFill>
                  <a:srgbClr val="333333"/>
                </a:solidFill>
                <a:latin typeface="Arial" pitchFamily="34" charset="0"/>
                <a:ea typeface="Arial" pitchFamily="34" charset="-122"/>
                <a:cs typeface="Arial" pitchFamily="34" charset="-120"/>
              </a:rPr>
              <a:t>Commercial Banks</a:t>
            </a:r>
            <a:endParaRPr lang="en-US" sz="844" dirty="0"/>
          </a:p>
        </p:txBody>
      </p:sp>
      <p:sp>
        <p:nvSpPr>
          <p:cNvPr id="40" name="Text 33"/>
          <p:cNvSpPr/>
          <p:nvPr/>
        </p:nvSpPr>
        <p:spPr>
          <a:xfrm>
            <a:off x="5795953" y="3950494"/>
            <a:ext cx="1542408" cy="439341"/>
          </a:xfrm>
          <a:prstGeom prst="rect">
            <a:avLst/>
          </a:prstGeom>
          <a:noFill/>
          <a:ln/>
        </p:spPr>
        <p:txBody>
          <a:bodyPr wrap="square" lIns="68072" tIns="68072" rIns="68072" bIns="68072" rtlCol="0" anchor="ctr">
            <a:spAutoFit/>
          </a:bodyPr>
          <a:lstStyle/>
          <a:p>
            <a:pPr indent="0" marL="0">
              <a:buNone/>
            </a:pPr>
            <a:r>
              <a:rPr lang="en-US" sz="844" dirty="0">
                <a:solidFill>
                  <a:srgbClr val="333333"/>
                </a:solidFill>
                <a:latin typeface="Arial" pitchFamily="34" charset="0"/>
                <a:ea typeface="Arial" pitchFamily="34" charset="-122"/>
                <a:cs typeface="Arial" pitchFamily="34" charset="-120"/>
              </a:rPr>
              <a:t>Project expertise, flexible terms</a:t>
            </a:r>
            <a:endParaRPr lang="en-US" sz="844" dirty="0"/>
          </a:p>
        </p:txBody>
      </p:sp>
      <p:sp>
        <p:nvSpPr>
          <p:cNvPr id="41" name="Text 34"/>
          <p:cNvSpPr/>
          <p:nvPr/>
        </p:nvSpPr>
        <p:spPr>
          <a:xfrm>
            <a:off x="7266924" y="3950494"/>
            <a:ext cx="1662764" cy="439341"/>
          </a:xfrm>
          <a:prstGeom prst="rect">
            <a:avLst/>
          </a:prstGeom>
          <a:noFill/>
          <a:ln/>
        </p:spPr>
        <p:txBody>
          <a:bodyPr wrap="square" lIns="68072" tIns="68072" rIns="68072" bIns="68072" rtlCol="0" anchor="ctr">
            <a:spAutoFit/>
          </a:bodyPr>
          <a:lstStyle/>
          <a:p>
            <a:pPr indent="0" marL="0">
              <a:buNone/>
            </a:pPr>
            <a:r>
              <a:rPr lang="en-US" sz="844" dirty="0">
                <a:solidFill>
                  <a:srgbClr val="333333"/>
                </a:solidFill>
                <a:latin typeface="Arial" pitchFamily="34" charset="0"/>
                <a:ea typeface="Arial" pitchFamily="34" charset="-122"/>
                <a:cs typeface="Arial" pitchFamily="34" charset="-120"/>
              </a:rPr>
              <a:t>Shorter tenors, higher rates</a:t>
            </a:r>
            <a:endParaRPr lang="en-US" sz="844" dirty="0"/>
          </a:p>
        </p:txBody>
      </p:sp>
      <p:sp>
        <p:nvSpPr>
          <p:cNvPr id="42" name="Text 35"/>
          <p:cNvSpPr/>
          <p:nvPr/>
        </p:nvSpPr>
        <p:spPr>
          <a:xfrm>
            <a:off x="4743450" y="4389834"/>
            <a:ext cx="1123941" cy="442913"/>
          </a:xfrm>
          <a:prstGeom prst="rect">
            <a:avLst/>
          </a:prstGeom>
          <a:noFill/>
          <a:ln/>
        </p:spPr>
        <p:txBody>
          <a:bodyPr wrap="none" lIns="68072" tIns="68072" rIns="68072" bIns="68072" rtlCol="0" anchor="ctr">
            <a:spAutoFit/>
          </a:bodyPr>
          <a:lstStyle/>
          <a:p>
            <a:pPr indent="0" marL="0">
              <a:buNone/>
            </a:pPr>
            <a:r>
              <a:rPr lang="en-US" sz="844" dirty="0">
                <a:solidFill>
                  <a:srgbClr val="333333"/>
                </a:solidFill>
                <a:latin typeface="Arial" pitchFamily="34" charset="0"/>
                <a:ea typeface="Arial" pitchFamily="34" charset="-122"/>
                <a:cs typeface="Arial" pitchFamily="34" charset="-120"/>
              </a:rPr>
              <a:t>Bond Markets</a:t>
            </a:r>
            <a:endParaRPr lang="en-US" sz="844" dirty="0"/>
          </a:p>
        </p:txBody>
      </p:sp>
      <p:sp>
        <p:nvSpPr>
          <p:cNvPr id="43" name="Text 36"/>
          <p:cNvSpPr/>
          <p:nvPr/>
        </p:nvSpPr>
        <p:spPr>
          <a:xfrm>
            <a:off x="5795953" y="4389834"/>
            <a:ext cx="1542408" cy="442913"/>
          </a:xfrm>
          <a:prstGeom prst="rect">
            <a:avLst/>
          </a:prstGeom>
          <a:noFill/>
          <a:ln/>
        </p:spPr>
        <p:txBody>
          <a:bodyPr wrap="square" lIns="68072" tIns="68072" rIns="68072" bIns="68072" rtlCol="0" anchor="ctr">
            <a:spAutoFit/>
          </a:bodyPr>
          <a:lstStyle/>
          <a:p>
            <a:pPr indent="0" marL="0">
              <a:buNone/>
            </a:pPr>
            <a:r>
              <a:rPr lang="en-US" sz="844" dirty="0">
                <a:solidFill>
                  <a:srgbClr val="333333"/>
                </a:solidFill>
                <a:latin typeface="Arial" pitchFamily="34" charset="0"/>
                <a:ea typeface="Arial" pitchFamily="34" charset="-122"/>
                <a:cs typeface="Arial" pitchFamily="34" charset="-120"/>
              </a:rPr>
              <a:t>Longer tenors, fixed rates</a:t>
            </a:r>
            <a:endParaRPr lang="en-US" sz="844" dirty="0"/>
          </a:p>
        </p:txBody>
      </p:sp>
      <p:sp>
        <p:nvSpPr>
          <p:cNvPr id="44" name="Text 37"/>
          <p:cNvSpPr/>
          <p:nvPr/>
        </p:nvSpPr>
        <p:spPr>
          <a:xfrm>
            <a:off x="7266924" y="4389834"/>
            <a:ext cx="1662764" cy="442913"/>
          </a:xfrm>
          <a:prstGeom prst="rect">
            <a:avLst/>
          </a:prstGeom>
          <a:noFill/>
          <a:ln/>
        </p:spPr>
        <p:txBody>
          <a:bodyPr wrap="square" lIns="68072" tIns="68072" rIns="68072" bIns="68072" rtlCol="0" anchor="ctr">
            <a:spAutoFit/>
          </a:bodyPr>
          <a:lstStyle/>
          <a:p>
            <a:pPr indent="0" marL="0">
              <a:buNone/>
            </a:pPr>
            <a:r>
              <a:rPr lang="en-US" sz="844" dirty="0">
                <a:solidFill>
                  <a:srgbClr val="333333"/>
                </a:solidFill>
                <a:latin typeface="Arial" pitchFamily="34" charset="0"/>
                <a:ea typeface="Arial" pitchFamily="34" charset="-122"/>
                <a:cs typeface="Arial" pitchFamily="34" charset="-120"/>
              </a:rPr>
              <a:t>Less flexibility, rating requirements</a:t>
            </a:r>
            <a:endParaRPr lang="en-US" sz="844" dirty="0"/>
          </a:p>
        </p:txBody>
      </p:sp>
      <p:sp>
        <p:nvSpPr>
          <p:cNvPr id="45" name="Text 38"/>
          <p:cNvSpPr/>
          <p:nvPr/>
        </p:nvSpPr>
        <p:spPr>
          <a:xfrm>
            <a:off x="4743450" y="4832747"/>
            <a:ext cx="1123941" cy="442913"/>
          </a:xfrm>
          <a:prstGeom prst="rect">
            <a:avLst/>
          </a:prstGeom>
          <a:noFill/>
          <a:ln/>
        </p:spPr>
        <p:txBody>
          <a:bodyPr wrap="none" lIns="68072" tIns="68072" rIns="68072" bIns="68072" rtlCol="0" anchor="ctr">
            <a:spAutoFit/>
          </a:bodyPr>
          <a:lstStyle/>
          <a:p>
            <a:pPr indent="0" marL="0">
              <a:buNone/>
            </a:pPr>
            <a:r>
              <a:rPr lang="en-US" sz="844" dirty="0">
                <a:solidFill>
                  <a:srgbClr val="333333"/>
                </a:solidFill>
                <a:latin typeface="Arial" pitchFamily="34" charset="0"/>
                <a:ea typeface="Arial" pitchFamily="34" charset="-122"/>
                <a:cs typeface="Arial" pitchFamily="34" charset="-120"/>
              </a:rPr>
              <a:t>Multilateral Banks</a:t>
            </a:r>
            <a:endParaRPr lang="en-US" sz="844" dirty="0"/>
          </a:p>
        </p:txBody>
      </p:sp>
      <p:sp>
        <p:nvSpPr>
          <p:cNvPr id="46" name="Text 39"/>
          <p:cNvSpPr/>
          <p:nvPr/>
        </p:nvSpPr>
        <p:spPr>
          <a:xfrm>
            <a:off x="5795953" y="4832747"/>
            <a:ext cx="1542408" cy="442913"/>
          </a:xfrm>
          <a:prstGeom prst="rect">
            <a:avLst/>
          </a:prstGeom>
          <a:noFill/>
          <a:ln/>
        </p:spPr>
        <p:txBody>
          <a:bodyPr wrap="square" lIns="68072" tIns="68072" rIns="68072" bIns="68072" rtlCol="0" anchor="ctr">
            <a:spAutoFit/>
          </a:bodyPr>
          <a:lstStyle/>
          <a:p>
            <a:pPr indent="0" marL="0">
              <a:buNone/>
            </a:pPr>
            <a:r>
              <a:rPr lang="en-US" sz="844" dirty="0">
                <a:solidFill>
                  <a:srgbClr val="333333"/>
                </a:solidFill>
                <a:latin typeface="Arial" pitchFamily="34" charset="0"/>
                <a:ea typeface="Arial" pitchFamily="34" charset="-122"/>
                <a:cs typeface="Arial" pitchFamily="34" charset="-120"/>
              </a:rPr>
              <a:t>Lower rates, longer tenors</a:t>
            </a:r>
            <a:endParaRPr lang="en-US" sz="844" dirty="0"/>
          </a:p>
        </p:txBody>
      </p:sp>
      <p:sp>
        <p:nvSpPr>
          <p:cNvPr id="47" name="Text 40"/>
          <p:cNvSpPr/>
          <p:nvPr/>
        </p:nvSpPr>
        <p:spPr>
          <a:xfrm>
            <a:off x="7266924" y="4832747"/>
            <a:ext cx="1662764" cy="442913"/>
          </a:xfrm>
          <a:prstGeom prst="rect">
            <a:avLst/>
          </a:prstGeom>
          <a:noFill/>
          <a:ln/>
        </p:spPr>
        <p:txBody>
          <a:bodyPr wrap="square" lIns="68072" tIns="68072" rIns="68072" bIns="68072" rtlCol="0" anchor="ctr">
            <a:spAutoFit/>
          </a:bodyPr>
          <a:lstStyle/>
          <a:p>
            <a:pPr indent="0" marL="0">
              <a:buNone/>
            </a:pPr>
            <a:r>
              <a:rPr lang="en-US" sz="844" dirty="0">
                <a:solidFill>
                  <a:srgbClr val="333333"/>
                </a:solidFill>
                <a:latin typeface="Arial" pitchFamily="34" charset="0"/>
                <a:ea typeface="Arial" pitchFamily="34" charset="-122"/>
                <a:cs typeface="Arial" pitchFamily="34" charset="-120"/>
              </a:rPr>
              <a:t>Complex procedures, conditions</a:t>
            </a:r>
            <a:endParaRPr lang="en-US" sz="844" dirty="0"/>
          </a:p>
        </p:txBody>
      </p:sp>
      <p:sp>
        <p:nvSpPr>
          <p:cNvPr id="48" name="Text 41"/>
          <p:cNvSpPr/>
          <p:nvPr/>
        </p:nvSpPr>
        <p:spPr>
          <a:xfrm>
            <a:off x="4743450" y="5275659"/>
            <a:ext cx="1123941" cy="439341"/>
          </a:xfrm>
          <a:prstGeom prst="rect">
            <a:avLst/>
          </a:prstGeom>
          <a:noFill/>
          <a:ln/>
        </p:spPr>
        <p:txBody>
          <a:bodyPr wrap="none" lIns="68072" tIns="68072" rIns="68072" bIns="68072" rtlCol="0" anchor="ctr">
            <a:spAutoFit/>
          </a:bodyPr>
          <a:lstStyle/>
          <a:p>
            <a:pPr indent="0" marL="0">
              <a:buNone/>
            </a:pPr>
            <a:r>
              <a:rPr lang="en-US" sz="844" dirty="0">
                <a:solidFill>
                  <a:srgbClr val="333333"/>
                </a:solidFill>
                <a:latin typeface="Arial" pitchFamily="34" charset="0"/>
                <a:ea typeface="Arial" pitchFamily="34" charset="-122"/>
                <a:cs typeface="Arial" pitchFamily="34" charset="-120"/>
              </a:rPr>
              <a:t>Institutional Investors</a:t>
            </a:r>
            <a:endParaRPr lang="en-US" sz="844" dirty="0"/>
          </a:p>
        </p:txBody>
      </p:sp>
      <p:sp>
        <p:nvSpPr>
          <p:cNvPr id="49" name="Text 42"/>
          <p:cNvSpPr/>
          <p:nvPr/>
        </p:nvSpPr>
        <p:spPr>
          <a:xfrm>
            <a:off x="5795953" y="5275659"/>
            <a:ext cx="1542408" cy="439341"/>
          </a:xfrm>
          <a:prstGeom prst="rect">
            <a:avLst/>
          </a:prstGeom>
          <a:noFill/>
          <a:ln/>
        </p:spPr>
        <p:txBody>
          <a:bodyPr wrap="square" lIns="68072" tIns="68072" rIns="68072" bIns="68072" rtlCol="0" anchor="ctr">
            <a:spAutoFit/>
          </a:bodyPr>
          <a:lstStyle/>
          <a:p>
            <a:pPr indent="0" marL="0">
              <a:buNone/>
            </a:pPr>
            <a:r>
              <a:rPr lang="en-US" sz="844" dirty="0">
                <a:solidFill>
                  <a:srgbClr val="333333"/>
                </a:solidFill>
                <a:latin typeface="Arial" pitchFamily="34" charset="0"/>
                <a:ea typeface="Arial" pitchFamily="34" charset="-122"/>
                <a:cs typeface="Arial" pitchFamily="34" charset="-120"/>
              </a:rPr>
              <a:t>Long-term perspective, scale</a:t>
            </a:r>
            <a:endParaRPr lang="en-US" sz="844" dirty="0"/>
          </a:p>
        </p:txBody>
      </p:sp>
      <p:sp>
        <p:nvSpPr>
          <p:cNvPr id="50" name="Text 43"/>
          <p:cNvSpPr/>
          <p:nvPr/>
        </p:nvSpPr>
        <p:spPr>
          <a:xfrm>
            <a:off x="7266924" y="5275659"/>
            <a:ext cx="1662764" cy="439341"/>
          </a:xfrm>
          <a:prstGeom prst="rect">
            <a:avLst/>
          </a:prstGeom>
          <a:noFill/>
          <a:ln/>
        </p:spPr>
        <p:txBody>
          <a:bodyPr wrap="square" lIns="68072" tIns="68072" rIns="68072" bIns="68072" rtlCol="0" anchor="ctr">
            <a:spAutoFit/>
          </a:bodyPr>
          <a:lstStyle/>
          <a:p>
            <a:pPr indent="0" marL="0">
              <a:buNone/>
            </a:pPr>
            <a:r>
              <a:rPr lang="en-US" sz="844" dirty="0">
                <a:solidFill>
                  <a:srgbClr val="333333"/>
                </a:solidFill>
                <a:latin typeface="Arial" pitchFamily="34" charset="0"/>
                <a:ea typeface="Arial" pitchFamily="34" charset="-122"/>
                <a:cs typeface="Arial" pitchFamily="34" charset="-120"/>
              </a:rPr>
              <a:t>Risk aversion, liquidity needs</a:t>
            </a:r>
            <a:endParaRPr lang="en-US" sz="844"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9144000" cy="6572194"/>
          </a:xfrm>
          <a:prstGeom prst="rect">
            <a:avLst/>
          </a:prstGeom>
        </p:spPr>
      </p:pic>
      <p:sp>
        <p:nvSpPr>
          <p:cNvPr id="3" name="Text 0"/>
          <p:cNvSpPr/>
          <p:nvPr/>
        </p:nvSpPr>
        <p:spPr>
          <a:xfrm>
            <a:off x="285750" y="285750"/>
            <a:ext cx="8643938" cy="385763"/>
          </a:xfrm>
          <a:prstGeom prst="rect">
            <a:avLst/>
          </a:prstGeom>
          <a:noFill/>
          <a:ln/>
        </p:spPr>
        <p:txBody>
          <a:bodyPr wrap="square" lIns="0" tIns="0" rIns="0" bIns="0" rtlCol="0" anchor="ctr">
            <a:spAutoFit/>
          </a:bodyPr>
          <a:lstStyle/>
          <a:p>
            <a:pPr indent="0" marL="0">
              <a:buNone/>
            </a:pPr>
            <a:r>
              <a:rPr lang="en-US" sz="2025" b="1" dirty="0">
                <a:solidFill>
                  <a:srgbClr val="2E5984"/>
                </a:solidFill>
                <a:latin typeface="Arial" pitchFamily="34" charset="0"/>
                <a:ea typeface="Arial" pitchFamily="34" charset="-122"/>
                <a:cs typeface="Arial" pitchFamily="34" charset="-120"/>
              </a:rPr>
              <a:t>Revenue Models in PPPs</a:t>
            </a:r>
            <a:endParaRPr lang="en-US" sz="2025" dirty="0"/>
          </a:p>
        </p:txBody>
      </p:sp>
      <p:sp>
        <p:nvSpPr>
          <p:cNvPr id="4" name="Text 1"/>
          <p:cNvSpPr/>
          <p:nvPr/>
        </p:nvSpPr>
        <p:spPr>
          <a:xfrm>
            <a:off x="285750" y="850106"/>
            <a:ext cx="4186238" cy="257175"/>
          </a:xfrm>
          <a:prstGeom prst="rect">
            <a:avLst/>
          </a:prstGeom>
          <a:noFill/>
          <a:ln/>
        </p:spPr>
        <p:txBody>
          <a:bodyPr wrap="square" lIns="0" tIns="0" rIns="0" bIns="0" rtlCol="0" anchor="ctr">
            <a:spAutoFit/>
          </a:bodyPr>
          <a:lstStyle/>
          <a:p>
            <a:pPr indent="0" marL="0">
              <a:buNone/>
            </a:pPr>
            <a:r>
              <a:rPr lang="en-US" sz="1350" b="1" dirty="0">
                <a:solidFill>
                  <a:srgbClr val="4A90A4"/>
                </a:solidFill>
                <a:latin typeface="Arial" pitchFamily="34" charset="0"/>
                <a:ea typeface="Arial" pitchFamily="34" charset="-122"/>
                <a:cs typeface="Arial" pitchFamily="34" charset="-120"/>
              </a:rPr>
              <a:t>User Fees and Tolls</a:t>
            </a:r>
            <a:endParaRPr lang="en-US" sz="1350" dirty="0"/>
          </a:p>
        </p:txBody>
      </p:sp>
      <p:sp>
        <p:nvSpPr>
          <p:cNvPr id="5" name="Shape 2"/>
          <p:cNvSpPr/>
          <p:nvPr/>
        </p:nvSpPr>
        <p:spPr>
          <a:xfrm>
            <a:off x="285750" y="1164431"/>
            <a:ext cx="4114800" cy="1214438"/>
          </a:xfrm>
          <a:prstGeom prst="rect">
            <a:avLst/>
          </a:prstGeom>
          <a:solidFill>
            <a:srgbClr val="FFFFFF"/>
          </a:solidFill>
          <a:ln/>
        </p:spPr>
      </p:sp>
      <p:sp>
        <p:nvSpPr>
          <p:cNvPr id="6" name="Shape 3"/>
          <p:cNvSpPr/>
          <p:nvPr/>
        </p:nvSpPr>
        <p:spPr>
          <a:xfrm>
            <a:off x="371475" y="1250156"/>
            <a:ext cx="257175" cy="257175"/>
          </a:xfrm>
          <a:prstGeom prst="rect">
            <a:avLst/>
          </a:prstGeom>
          <a:solidFill>
            <a:srgbClr val="2E5984"/>
          </a:solidFill>
          <a:ln/>
        </p:spPr>
      </p:sp>
      <p:pic>
        <p:nvPicPr>
          <p:cNvPr id="7" name="Image 1" descr="preencoded.png">    </p:cNvPr>
          <p:cNvPicPr>
            <a:picLocks noChangeAspect="1"/>
          </p:cNvPicPr>
          <p:nvPr/>
        </p:nvPicPr>
        <p:blipFill>
          <a:blip r:embed="rId2"/>
          <a:stretch>
            <a:fillRect/>
          </a:stretch>
        </p:blipFill>
        <p:spPr>
          <a:xfrm>
            <a:off x="419695" y="1375172"/>
            <a:ext cx="160734" cy="7144"/>
          </a:xfrm>
          <a:prstGeom prst="rect">
            <a:avLst/>
          </a:prstGeom>
        </p:spPr>
      </p:pic>
      <p:sp>
        <p:nvSpPr>
          <p:cNvPr id="8" name="Text 4"/>
          <p:cNvSpPr/>
          <p:nvPr/>
        </p:nvSpPr>
        <p:spPr>
          <a:xfrm>
            <a:off x="714375" y="1282303"/>
            <a:ext cx="1307836" cy="192881"/>
          </a:xfrm>
          <a:prstGeom prst="rect">
            <a:avLst/>
          </a:prstGeom>
          <a:noFill/>
          <a:ln/>
        </p:spPr>
        <p:txBody>
          <a:bodyPr wrap="square" lIns="0" tIns="0" rIns="0" bIns="0" rtlCol="0" anchor="ctr">
            <a:spAutoFit/>
          </a:bodyPr>
          <a:lstStyle/>
          <a:p>
            <a:pPr indent="0" marL="0">
              <a:buNone/>
            </a:pPr>
            <a:r>
              <a:rPr lang="en-US" sz="1013" b="1" dirty="0">
                <a:solidFill>
                  <a:srgbClr val="2E5984"/>
                </a:solidFill>
                <a:latin typeface="Arial" pitchFamily="34" charset="0"/>
                <a:ea typeface="Arial" pitchFamily="34" charset="-122"/>
                <a:cs typeface="Arial" pitchFamily="34" charset="-120"/>
              </a:rPr>
              <a:t>Direct User Charges</a:t>
            </a:r>
            <a:endParaRPr lang="en-US" sz="1013" dirty="0"/>
          </a:p>
        </p:txBody>
      </p:sp>
      <p:sp>
        <p:nvSpPr>
          <p:cNvPr id="9" name="Text 5"/>
          <p:cNvSpPr/>
          <p:nvPr/>
        </p:nvSpPr>
        <p:spPr>
          <a:xfrm>
            <a:off x="371475" y="1585913"/>
            <a:ext cx="3825813" cy="471488"/>
          </a:xfrm>
          <a:prstGeom prst="rect">
            <a:avLst/>
          </a:prstGeom>
          <a:noFill/>
          <a:ln/>
        </p:spPr>
        <p:txBody>
          <a:bodyPr wrap="square" lIns="0" tIns="0" rIns="0" bIns="0" rtlCol="0" anchor="ctr">
            <a:spAutoFit/>
          </a:bodyPr>
          <a:lstStyle/>
          <a:p>
            <a:pPr indent="0" marL="0">
              <a:buNone/>
            </a:pPr>
            <a:r>
              <a:rPr lang="en-US" sz="900" dirty="0">
                <a:solidFill>
                  <a:srgbClr val="333333"/>
                </a:solidFill>
                <a:latin typeface="Arial" pitchFamily="34" charset="0"/>
                <a:ea typeface="Arial" pitchFamily="34" charset="-122"/>
                <a:cs typeface="Arial" pitchFamily="34" charset="-120"/>
              </a:rPr>
              <a:t>Private partner collects fees directly from users of the infrastructure or service. Revenue risk is primarily borne by the private partner, with returns dependent on usage levels and willingness to pay.</a:t>
            </a:r>
            <a:endParaRPr lang="en-US" sz="900" dirty="0"/>
          </a:p>
        </p:txBody>
      </p:sp>
      <p:sp>
        <p:nvSpPr>
          <p:cNvPr id="10" name="Text 6"/>
          <p:cNvSpPr/>
          <p:nvPr/>
        </p:nvSpPr>
        <p:spPr>
          <a:xfrm>
            <a:off x="371475" y="2121694"/>
            <a:ext cx="4014788" cy="171450"/>
          </a:xfrm>
          <a:prstGeom prst="rect">
            <a:avLst/>
          </a:prstGeom>
          <a:noFill/>
          <a:ln/>
        </p:spPr>
        <p:txBody>
          <a:bodyPr wrap="square" lIns="0" tIns="0" rIns="0" bIns="0" rtlCol="0" anchor="ctr">
            <a:spAutoFit/>
          </a:bodyPr>
          <a:lstStyle/>
          <a:p>
            <a:pPr indent="0" marL="0">
              <a:buNone/>
            </a:pPr>
            <a:r>
              <a:rPr lang="en-US" sz="900" i="1" dirty="0">
                <a:solidFill>
                  <a:srgbClr val="555555"/>
                </a:solidFill>
                <a:latin typeface="Arial" pitchFamily="34" charset="0"/>
                <a:ea typeface="Arial" pitchFamily="34" charset="-122"/>
                <a:cs typeface="Arial" pitchFamily="34" charset="-120"/>
              </a:rPr>
              <a:t>Examples: Toll roads, airports, ports, water/electricity utilities</a:t>
            </a:r>
            <a:endParaRPr lang="en-US" sz="900" dirty="0"/>
          </a:p>
        </p:txBody>
      </p:sp>
      <p:sp>
        <p:nvSpPr>
          <p:cNvPr id="11" name="Text 7"/>
          <p:cNvSpPr/>
          <p:nvPr/>
        </p:nvSpPr>
        <p:spPr>
          <a:xfrm>
            <a:off x="285750" y="2464594"/>
            <a:ext cx="4186238" cy="257175"/>
          </a:xfrm>
          <a:prstGeom prst="rect">
            <a:avLst/>
          </a:prstGeom>
          <a:noFill/>
          <a:ln/>
        </p:spPr>
        <p:txBody>
          <a:bodyPr wrap="square" lIns="0" tIns="0" rIns="0" bIns="0" rtlCol="0" anchor="ctr">
            <a:spAutoFit/>
          </a:bodyPr>
          <a:lstStyle/>
          <a:p>
            <a:pPr indent="0" marL="0">
              <a:buNone/>
            </a:pPr>
            <a:r>
              <a:rPr lang="en-US" sz="1350" b="1" dirty="0">
                <a:solidFill>
                  <a:srgbClr val="4A90A4"/>
                </a:solidFill>
                <a:latin typeface="Arial" pitchFamily="34" charset="0"/>
                <a:ea typeface="Arial" pitchFamily="34" charset="-122"/>
                <a:cs typeface="Arial" pitchFamily="34" charset="-120"/>
              </a:rPr>
              <a:t>Availability Payments</a:t>
            </a:r>
            <a:endParaRPr lang="en-US" sz="1350" dirty="0"/>
          </a:p>
        </p:txBody>
      </p:sp>
      <p:sp>
        <p:nvSpPr>
          <p:cNvPr id="12" name="Shape 8"/>
          <p:cNvSpPr/>
          <p:nvPr/>
        </p:nvSpPr>
        <p:spPr>
          <a:xfrm>
            <a:off x="285750" y="2778919"/>
            <a:ext cx="4114800" cy="1214438"/>
          </a:xfrm>
          <a:prstGeom prst="rect">
            <a:avLst/>
          </a:prstGeom>
          <a:solidFill>
            <a:srgbClr val="FFFFFF"/>
          </a:solidFill>
          <a:ln/>
        </p:spPr>
      </p:sp>
      <p:sp>
        <p:nvSpPr>
          <p:cNvPr id="13" name="Shape 9"/>
          <p:cNvSpPr/>
          <p:nvPr/>
        </p:nvSpPr>
        <p:spPr>
          <a:xfrm>
            <a:off x="371475" y="2864644"/>
            <a:ext cx="257175" cy="257175"/>
          </a:xfrm>
          <a:prstGeom prst="rect">
            <a:avLst/>
          </a:prstGeom>
          <a:solidFill>
            <a:srgbClr val="4A90A4"/>
          </a:solidFill>
          <a:ln/>
        </p:spPr>
      </p:sp>
      <p:pic>
        <p:nvPicPr>
          <p:cNvPr id="14" name="Image 2" descr="preencoded.png">    </p:cNvPr>
          <p:cNvPicPr>
            <a:picLocks noChangeAspect="1"/>
          </p:cNvPicPr>
          <p:nvPr/>
        </p:nvPicPr>
        <p:blipFill>
          <a:blip r:embed="rId3"/>
          <a:stretch>
            <a:fillRect/>
          </a:stretch>
        </p:blipFill>
        <p:spPr>
          <a:xfrm>
            <a:off x="446484" y="2989659"/>
            <a:ext cx="107156" cy="7144"/>
          </a:xfrm>
          <a:prstGeom prst="rect">
            <a:avLst/>
          </a:prstGeom>
        </p:spPr>
      </p:pic>
      <p:sp>
        <p:nvSpPr>
          <p:cNvPr id="15" name="Text 10"/>
          <p:cNvSpPr/>
          <p:nvPr/>
        </p:nvSpPr>
        <p:spPr>
          <a:xfrm>
            <a:off x="714375" y="2896791"/>
            <a:ext cx="1472087" cy="192881"/>
          </a:xfrm>
          <a:prstGeom prst="rect">
            <a:avLst/>
          </a:prstGeom>
          <a:noFill/>
          <a:ln/>
        </p:spPr>
        <p:txBody>
          <a:bodyPr wrap="square" lIns="0" tIns="0" rIns="0" bIns="0" rtlCol="0" anchor="ctr">
            <a:spAutoFit/>
          </a:bodyPr>
          <a:lstStyle/>
          <a:p>
            <a:pPr indent="0" marL="0">
              <a:buNone/>
            </a:pPr>
            <a:r>
              <a:rPr lang="en-US" sz="1013" b="1" dirty="0">
                <a:solidFill>
                  <a:srgbClr val="2E5984"/>
                </a:solidFill>
                <a:latin typeface="Arial" pitchFamily="34" charset="0"/>
                <a:ea typeface="Arial" pitchFamily="34" charset="-122"/>
                <a:cs typeface="Arial" pitchFamily="34" charset="-120"/>
              </a:rPr>
              <a:t>Government Payments</a:t>
            </a:r>
            <a:endParaRPr lang="en-US" sz="1013" dirty="0"/>
          </a:p>
        </p:txBody>
      </p:sp>
      <p:sp>
        <p:nvSpPr>
          <p:cNvPr id="16" name="Text 11"/>
          <p:cNvSpPr/>
          <p:nvPr/>
        </p:nvSpPr>
        <p:spPr>
          <a:xfrm>
            <a:off x="371475" y="3200400"/>
            <a:ext cx="3915277" cy="471488"/>
          </a:xfrm>
          <a:prstGeom prst="rect">
            <a:avLst/>
          </a:prstGeom>
          <a:noFill/>
          <a:ln/>
        </p:spPr>
        <p:txBody>
          <a:bodyPr wrap="square" lIns="0" tIns="0" rIns="0" bIns="0" rtlCol="0" anchor="ctr">
            <a:spAutoFit/>
          </a:bodyPr>
          <a:lstStyle/>
          <a:p>
            <a:pPr indent="0" marL="0">
              <a:buNone/>
            </a:pPr>
            <a:r>
              <a:rPr lang="en-US" sz="900" dirty="0">
                <a:solidFill>
                  <a:srgbClr val="333333"/>
                </a:solidFill>
                <a:latin typeface="Arial" pitchFamily="34" charset="0"/>
                <a:ea typeface="Arial" pitchFamily="34" charset="-122"/>
                <a:cs typeface="Arial" pitchFamily="34" charset="-120"/>
              </a:rPr>
              <a:t>Government makes regular payments to the private partner based on asset availability and performance standards, regardless of usage levels. Demand risk remains with the public sector.</a:t>
            </a:r>
            <a:endParaRPr lang="en-US" sz="900" dirty="0"/>
          </a:p>
        </p:txBody>
      </p:sp>
      <p:sp>
        <p:nvSpPr>
          <p:cNvPr id="17" name="Text 12"/>
          <p:cNvSpPr/>
          <p:nvPr/>
        </p:nvSpPr>
        <p:spPr>
          <a:xfrm>
            <a:off x="371475" y="3736181"/>
            <a:ext cx="4014788" cy="171450"/>
          </a:xfrm>
          <a:prstGeom prst="rect">
            <a:avLst/>
          </a:prstGeom>
          <a:noFill/>
          <a:ln/>
        </p:spPr>
        <p:txBody>
          <a:bodyPr wrap="square" lIns="0" tIns="0" rIns="0" bIns="0" rtlCol="0" anchor="ctr">
            <a:spAutoFit/>
          </a:bodyPr>
          <a:lstStyle/>
          <a:p>
            <a:pPr indent="0" marL="0">
              <a:buNone/>
            </a:pPr>
            <a:r>
              <a:rPr lang="en-US" sz="900" i="1" dirty="0">
                <a:solidFill>
                  <a:srgbClr val="555555"/>
                </a:solidFill>
                <a:latin typeface="Arial" pitchFamily="34" charset="0"/>
                <a:ea typeface="Arial" pitchFamily="34" charset="-122"/>
                <a:cs typeface="Arial" pitchFamily="34" charset="-120"/>
              </a:rPr>
              <a:t>Examples: Schools, hospitals, government buildings, prisons</a:t>
            </a:r>
            <a:endParaRPr lang="en-US" sz="900" dirty="0"/>
          </a:p>
        </p:txBody>
      </p:sp>
      <p:pic>
        <p:nvPicPr>
          <p:cNvPr id="18" name="Image 3" descr="preencoded.png">    </p:cNvPr>
          <p:cNvPicPr>
            <a:picLocks noChangeAspect="1"/>
          </p:cNvPicPr>
          <p:nvPr/>
        </p:nvPicPr>
        <p:blipFill>
          <a:blip r:embed="rId4"/>
          <a:stretch>
            <a:fillRect/>
          </a:stretch>
        </p:blipFill>
        <p:spPr>
          <a:xfrm>
            <a:off x="285750" y="4079081"/>
            <a:ext cx="4114800" cy="1571625"/>
          </a:xfrm>
          <a:prstGeom prst="rect">
            <a:avLst/>
          </a:prstGeom>
        </p:spPr>
      </p:pic>
      <p:sp>
        <p:nvSpPr>
          <p:cNvPr id="19" name="Text 13"/>
          <p:cNvSpPr/>
          <p:nvPr/>
        </p:nvSpPr>
        <p:spPr>
          <a:xfrm>
            <a:off x="4743450" y="850106"/>
            <a:ext cx="4186238" cy="257175"/>
          </a:xfrm>
          <a:prstGeom prst="rect">
            <a:avLst/>
          </a:prstGeom>
          <a:noFill/>
          <a:ln/>
        </p:spPr>
        <p:txBody>
          <a:bodyPr wrap="square" lIns="0" tIns="0" rIns="0" bIns="0" rtlCol="0" anchor="ctr">
            <a:spAutoFit/>
          </a:bodyPr>
          <a:lstStyle/>
          <a:p>
            <a:pPr indent="0" marL="0">
              <a:buNone/>
            </a:pPr>
            <a:r>
              <a:rPr lang="en-US" sz="1350" b="1" dirty="0">
                <a:solidFill>
                  <a:srgbClr val="4A90A4"/>
                </a:solidFill>
                <a:latin typeface="Arial" pitchFamily="34" charset="0"/>
                <a:ea typeface="Arial" pitchFamily="34" charset="-122"/>
                <a:cs typeface="Arial" pitchFamily="34" charset="-120"/>
              </a:rPr>
              <a:t>Shadow Tolls and Hybrid Models</a:t>
            </a:r>
            <a:endParaRPr lang="en-US" sz="1350" dirty="0"/>
          </a:p>
        </p:txBody>
      </p:sp>
      <p:sp>
        <p:nvSpPr>
          <p:cNvPr id="20" name="Shape 14"/>
          <p:cNvSpPr/>
          <p:nvPr/>
        </p:nvSpPr>
        <p:spPr>
          <a:xfrm>
            <a:off x="4743450" y="1164431"/>
            <a:ext cx="4114800" cy="1385888"/>
          </a:xfrm>
          <a:prstGeom prst="rect">
            <a:avLst/>
          </a:prstGeom>
          <a:solidFill>
            <a:srgbClr val="FFFFFF"/>
          </a:solidFill>
          <a:ln/>
        </p:spPr>
      </p:sp>
      <p:sp>
        <p:nvSpPr>
          <p:cNvPr id="21" name="Shape 15"/>
          <p:cNvSpPr/>
          <p:nvPr/>
        </p:nvSpPr>
        <p:spPr>
          <a:xfrm>
            <a:off x="4829175" y="1250156"/>
            <a:ext cx="257175" cy="257175"/>
          </a:xfrm>
          <a:prstGeom prst="rect">
            <a:avLst/>
          </a:prstGeom>
          <a:solidFill>
            <a:srgbClr val="7FB3D3"/>
          </a:solidFill>
          <a:ln/>
        </p:spPr>
      </p:sp>
      <p:pic>
        <p:nvPicPr>
          <p:cNvPr id="22" name="Image 4" descr="preencoded.png">    </p:cNvPr>
          <p:cNvPicPr>
            <a:picLocks noChangeAspect="1"/>
          </p:cNvPicPr>
          <p:nvPr/>
        </p:nvPicPr>
        <p:blipFill>
          <a:blip r:embed="rId5"/>
          <a:stretch>
            <a:fillRect/>
          </a:stretch>
        </p:blipFill>
        <p:spPr>
          <a:xfrm>
            <a:off x="4886325" y="1375172"/>
            <a:ext cx="142875" cy="7144"/>
          </a:xfrm>
          <a:prstGeom prst="rect">
            <a:avLst/>
          </a:prstGeom>
        </p:spPr>
      </p:pic>
      <p:sp>
        <p:nvSpPr>
          <p:cNvPr id="23" name="Text 16"/>
          <p:cNvSpPr/>
          <p:nvPr/>
        </p:nvSpPr>
        <p:spPr>
          <a:xfrm>
            <a:off x="5172075" y="1282303"/>
            <a:ext cx="1857989" cy="192881"/>
          </a:xfrm>
          <a:prstGeom prst="rect">
            <a:avLst/>
          </a:prstGeom>
          <a:noFill/>
          <a:ln/>
        </p:spPr>
        <p:txBody>
          <a:bodyPr wrap="square" lIns="0" tIns="0" rIns="0" bIns="0" rtlCol="0" anchor="ctr">
            <a:spAutoFit/>
          </a:bodyPr>
          <a:lstStyle/>
          <a:p>
            <a:pPr indent="0" marL="0">
              <a:buNone/>
            </a:pPr>
            <a:r>
              <a:rPr lang="en-US" sz="1013" b="1" dirty="0">
                <a:solidFill>
                  <a:srgbClr val="2E5984"/>
                </a:solidFill>
                <a:latin typeface="Arial" pitchFamily="34" charset="0"/>
                <a:ea typeface="Arial" pitchFamily="34" charset="-122"/>
                <a:cs typeface="Arial" pitchFamily="34" charset="-120"/>
              </a:rPr>
              <a:t>Hybrid Payment Mechanisms</a:t>
            </a:r>
            <a:endParaRPr lang="en-US" sz="1013" dirty="0"/>
          </a:p>
        </p:txBody>
      </p:sp>
      <p:sp>
        <p:nvSpPr>
          <p:cNvPr id="24" name="Text 17"/>
          <p:cNvSpPr/>
          <p:nvPr/>
        </p:nvSpPr>
        <p:spPr>
          <a:xfrm>
            <a:off x="4829175" y="1585913"/>
            <a:ext cx="4004183" cy="642938"/>
          </a:xfrm>
          <a:prstGeom prst="rect">
            <a:avLst/>
          </a:prstGeom>
          <a:noFill/>
          <a:ln/>
        </p:spPr>
        <p:txBody>
          <a:bodyPr wrap="square" lIns="0" tIns="0" rIns="0" bIns="0" rtlCol="0" anchor="ctr">
            <a:spAutoFit/>
          </a:bodyPr>
          <a:lstStyle/>
          <a:p>
            <a:pPr indent="0" marL="0">
              <a:buNone/>
            </a:pPr>
            <a:r>
              <a:rPr lang="en-US" sz="900" dirty="0">
                <a:solidFill>
                  <a:srgbClr val="333333"/>
                </a:solidFill>
                <a:latin typeface="Arial" pitchFamily="34" charset="0"/>
                <a:ea typeface="Arial" pitchFamily="34" charset="-122"/>
                <a:cs typeface="Arial" pitchFamily="34" charset="-120"/>
              </a:rPr>
              <a:t>Combines elements of user fees and government payments. Shadow tolls are government payments based on usage levels, while hybrid models may include minimum revenue guarantees or usage-based supplements to availability payments.</a:t>
            </a:r>
            <a:endParaRPr lang="en-US" sz="900" dirty="0"/>
          </a:p>
        </p:txBody>
      </p:sp>
      <p:sp>
        <p:nvSpPr>
          <p:cNvPr id="25" name="Text 18"/>
          <p:cNvSpPr/>
          <p:nvPr/>
        </p:nvSpPr>
        <p:spPr>
          <a:xfrm>
            <a:off x="4829175" y="2293144"/>
            <a:ext cx="4014788" cy="171450"/>
          </a:xfrm>
          <a:prstGeom prst="rect">
            <a:avLst/>
          </a:prstGeom>
          <a:noFill/>
          <a:ln/>
        </p:spPr>
        <p:txBody>
          <a:bodyPr wrap="square" lIns="0" tIns="0" rIns="0" bIns="0" rtlCol="0" anchor="ctr">
            <a:spAutoFit/>
          </a:bodyPr>
          <a:lstStyle/>
          <a:p>
            <a:pPr indent="0" marL="0">
              <a:buNone/>
            </a:pPr>
            <a:r>
              <a:rPr lang="en-US" sz="900" i="1" dirty="0">
                <a:solidFill>
                  <a:srgbClr val="555555"/>
                </a:solidFill>
                <a:latin typeface="Arial" pitchFamily="34" charset="0"/>
                <a:ea typeface="Arial" pitchFamily="34" charset="-122"/>
                <a:cs typeface="Arial" pitchFamily="34" charset="-120"/>
              </a:rPr>
              <a:t>Examples: Shadow toll roads, water concessions with subsidized tariffs</a:t>
            </a:r>
            <a:endParaRPr lang="en-US" sz="900" dirty="0"/>
          </a:p>
        </p:txBody>
      </p:sp>
      <p:sp>
        <p:nvSpPr>
          <p:cNvPr id="26" name="Text 19"/>
          <p:cNvSpPr/>
          <p:nvPr/>
        </p:nvSpPr>
        <p:spPr>
          <a:xfrm>
            <a:off x="4743450" y="2636044"/>
            <a:ext cx="4186238" cy="257175"/>
          </a:xfrm>
          <a:prstGeom prst="rect">
            <a:avLst/>
          </a:prstGeom>
          <a:noFill/>
          <a:ln/>
        </p:spPr>
        <p:txBody>
          <a:bodyPr wrap="square" lIns="0" tIns="0" rIns="0" bIns="0" rtlCol="0" anchor="ctr">
            <a:spAutoFit/>
          </a:bodyPr>
          <a:lstStyle/>
          <a:p>
            <a:pPr indent="0" marL="0">
              <a:buNone/>
            </a:pPr>
            <a:r>
              <a:rPr lang="en-US" sz="1350" b="1" dirty="0">
                <a:solidFill>
                  <a:srgbClr val="4A90A4"/>
                </a:solidFill>
                <a:latin typeface="Arial" pitchFamily="34" charset="0"/>
                <a:ea typeface="Arial" pitchFamily="34" charset="-122"/>
                <a:cs typeface="Arial" pitchFamily="34" charset="-120"/>
              </a:rPr>
              <a:t>Revenue Model Comparison</a:t>
            </a:r>
            <a:endParaRPr lang="en-US" sz="1350" dirty="0"/>
          </a:p>
        </p:txBody>
      </p:sp>
      <p:sp>
        <p:nvSpPr>
          <p:cNvPr id="27" name="Shape 20"/>
          <p:cNvSpPr/>
          <p:nvPr/>
        </p:nvSpPr>
        <p:spPr>
          <a:xfrm>
            <a:off x="4743450" y="2964656"/>
            <a:ext cx="4114800" cy="1900238"/>
          </a:xfrm>
          <a:prstGeom prst="rect">
            <a:avLst/>
          </a:prstGeom>
          <a:solidFill>
            <a:srgbClr val="FFFFFF"/>
          </a:solidFill>
          <a:ln/>
        </p:spPr>
      </p:sp>
      <p:sp>
        <p:nvSpPr>
          <p:cNvPr id="28" name="Shape 21"/>
          <p:cNvSpPr/>
          <p:nvPr/>
        </p:nvSpPr>
        <p:spPr>
          <a:xfrm>
            <a:off x="4743450" y="2964656"/>
            <a:ext cx="722021" cy="457200"/>
          </a:xfrm>
          <a:prstGeom prst="rect">
            <a:avLst/>
          </a:prstGeom>
          <a:solidFill>
            <a:srgbClr val="2E5984"/>
          </a:solidFill>
          <a:ln/>
        </p:spPr>
      </p:sp>
      <p:sp>
        <p:nvSpPr>
          <p:cNvPr id="29" name="Text 22"/>
          <p:cNvSpPr/>
          <p:nvPr/>
        </p:nvSpPr>
        <p:spPr>
          <a:xfrm>
            <a:off x="4743450" y="2964656"/>
            <a:ext cx="793459" cy="457200"/>
          </a:xfrm>
          <a:prstGeom prst="rect">
            <a:avLst/>
          </a:prstGeom>
          <a:noFill/>
          <a:ln/>
        </p:spPr>
        <p:txBody>
          <a:bodyPr wrap="none" lIns="68072" tIns="68072" rIns="68072" bIns="68072" rtlCol="0" anchor="ctr">
            <a:spAutoFit/>
          </a:bodyPr>
          <a:lstStyle/>
          <a:p>
            <a:pPr algn="l" indent="0" marL="0">
              <a:buNone/>
            </a:pPr>
            <a:r>
              <a:rPr lang="en-US" sz="900" b="1" dirty="0">
                <a:solidFill>
                  <a:srgbClr val="FFFFFF"/>
                </a:solidFill>
                <a:latin typeface="Arial" pitchFamily="34" charset="0"/>
                <a:ea typeface="Arial" pitchFamily="34" charset="-122"/>
                <a:cs typeface="Arial" pitchFamily="34" charset="-120"/>
              </a:rPr>
              <a:t>Model</a:t>
            </a:r>
            <a:endParaRPr lang="en-US" sz="900" dirty="0"/>
          </a:p>
        </p:txBody>
      </p:sp>
      <p:sp>
        <p:nvSpPr>
          <p:cNvPr id="30" name="Shape 23"/>
          <p:cNvSpPr/>
          <p:nvPr/>
        </p:nvSpPr>
        <p:spPr>
          <a:xfrm>
            <a:off x="5465471" y="2964656"/>
            <a:ext cx="791031" cy="457200"/>
          </a:xfrm>
          <a:prstGeom prst="rect">
            <a:avLst/>
          </a:prstGeom>
          <a:solidFill>
            <a:srgbClr val="2E5984"/>
          </a:solidFill>
          <a:ln/>
        </p:spPr>
      </p:sp>
      <p:sp>
        <p:nvSpPr>
          <p:cNvPr id="31" name="Text 24"/>
          <p:cNvSpPr/>
          <p:nvPr/>
        </p:nvSpPr>
        <p:spPr>
          <a:xfrm>
            <a:off x="5465471" y="2964656"/>
            <a:ext cx="862468" cy="457200"/>
          </a:xfrm>
          <a:prstGeom prst="rect">
            <a:avLst/>
          </a:prstGeom>
          <a:noFill/>
          <a:ln/>
        </p:spPr>
        <p:txBody>
          <a:bodyPr wrap="none" lIns="68072" tIns="68072" rIns="68072" bIns="68072" rtlCol="0" anchor="ctr">
            <a:spAutoFit/>
          </a:bodyPr>
          <a:lstStyle/>
          <a:p>
            <a:pPr algn="l" indent="0" marL="0">
              <a:buNone/>
            </a:pPr>
            <a:r>
              <a:rPr lang="en-US" sz="900" b="1" dirty="0">
                <a:solidFill>
                  <a:srgbClr val="FFFFFF"/>
                </a:solidFill>
                <a:latin typeface="Arial" pitchFamily="34" charset="0"/>
                <a:ea typeface="Arial" pitchFamily="34" charset="-122"/>
                <a:cs typeface="Arial" pitchFamily="34" charset="-120"/>
              </a:rPr>
              <a:t>Demand Risk</a:t>
            </a:r>
            <a:endParaRPr lang="en-US" sz="900" dirty="0"/>
          </a:p>
        </p:txBody>
      </p:sp>
      <p:sp>
        <p:nvSpPr>
          <p:cNvPr id="32" name="Shape 25"/>
          <p:cNvSpPr/>
          <p:nvPr/>
        </p:nvSpPr>
        <p:spPr>
          <a:xfrm>
            <a:off x="6256502" y="2964656"/>
            <a:ext cx="778976" cy="457200"/>
          </a:xfrm>
          <a:prstGeom prst="rect">
            <a:avLst/>
          </a:prstGeom>
          <a:solidFill>
            <a:srgbClr val="2E5984"/>
          </a:solidFill>
          <a:ln/>
        </p:spPr>
      </p:sp>
      <p:sp>
        <p:nvSpPr>
          <p:cNvPr id="33" name="Text 26"/>
          <p:cNvSpPr/>
          <p:nvPr/>
        </p:nvSpPr>
        <p:spPr>
          <a:xfrm>
            <a:off x="6256502" y="2964656"/>
            <a:ext cx="850413" cy="457200"/>
          </a:xfrm>
          <a:prstGeom prst="rect">
            <a:avLst/>
          </a:prstGeom>
          <a:noFill/>
          <a:ln/>
        </p:spPr>
        <p:txBody>
          <a:bodyPr wrap="none" lIns="68072" tIns="68072" rIns="68072" bIns="68072" rtlCol="0" anchor="ctr">
            <a:spAutoFit/>
          </a:bodyPr>
          <a:lstStyle/>
          <a:p>
            <a:pPr algn="l" indent="0" marL="0">
              <a:buNone/>
            </a:pPr>
            <a:r>
              <a:rPr lang="en-US" sz="900" b="1" dirty="0">
                <a:solidFill>
                  <a:srgbClr val="FFFFFF"/>
                </a:solidFill>
                <a:latin typeface="Arial" pitchFamily="34" charset="0"/>
                <a:ea typeface="Arial" pitchFamily="34" charset="-122"/>
                <a:cs typeface="Arial" pitchFamily="34" charset="-120"/>
              </a:rPr>
              <a:t>Fiscal Impact</a:t>
            </a:r>
            <a:endParaRPr lang="en-US" sz="900" dirty="0"/>
          </a:p>
        </p:txBody>
      </p:sp>
      <p:sp>
        <p:nvSpPr>
          <p:cNvPr id="34" name="Shape 27"/>
          <p:cNvSpPr/>
          <p:nvPr/>
        </p:nvSpPr>
        <p:spPr>
          <a:xfrm>
            <a:off x="7035478" y="2964656"/>
            <a:ext cx="1822772" cy="457200"/>
          </a:xfrm>
          <a:prstGeom prst="rect">
            <a:avLst/>
          </a:prstGeom>
          <a:solidFill>
            <a:srgbClr val="2E5984"/>
          </a:solidFill>
          <a:ln/>
        </p:spPr>
      </p:sp>
      <p:sp>
        <p:nvSpPr>
          <p:cNvPr id="35" name="Text 28"/>
          <p:cNvSpPr/>
          <p:nvPr/>
        </p:nvSpPr>
        <p:spPr>
          <a:xfrm>
            <a:off x="7035478" y="2964656"/>
            <a:ext cx="1894210" cy="457200"/>
          </a:xfrm>
          <a:prstGeom prst="rect">
            <a:avLst/>
          </a:prstGeom>
          <a:noFill/>
          <a:ln/>
        </p:spPr>
        <p:txBody>
          <a:bodyPr wrap="square" lIns="68072" tIns="68072" rIns="68072" bIns="68072" rtlCol="0" anchor="ctr">
            <a:spAutoFit/>
          </a:bodyPr>
          <a:lstStyle/>
          <a:p>
            <a:pPr algn="l" indent="0" marL="0">
              <a:buNone/>
            </a:pPr>
            <a:r>
              <a:rPr lang="en-US" sz="900" b="1" dirty="0">
                <a:solidFill>
                  <a:srgbClr val="FFFFFF"/>
                </a:solidFill>
                <a:latin typeface="Arial" pitchFamily="34" charset="0"/>
                <a:ea typeface="Arial" pitchFamily="34" charset="-122"/>
                <a:cs typeface="Arial" pitchFamily="34" charset="-120"/>
              </a:rPr>
              <a:t>Best For</a:t>
            </a:r>
            <a:endParaRPr lang="en-US" sz="900" dirty="0"/>
          </a:p>
        </p:txBody>
      </p:sp>
      <p:sp>
        <p:nvSpPr>
          <p:cNvPr id="36" name="Text 29"/>
          <p:cNvSpPr/>
          <p:nvPr/>
        </p:nvSpPr>
        <p:spPr>
          <a:xfrm>
            <a:off x="4743450" y="3421856"/>
            <a:ext cx="793459" cy="278606"/>
          </a:xfrm>
          <a:prstGeom prst="rect">
            <a:avLst/>
          </a:prstGeom>
          <a:noFill/>
          <a:ln/>
        </p:spPr>
        <p:txBody>
          <a:bodyPr wrap="none" lIns="68072" tIns="68072" rIns="68072" bIns="68072" rtlCol="0" anchor="ctr">
            <a:spAutoFit/>
          </a:bodyPr>
          <a:lstStyle/>
          <a:p>
            <a:pPr indent="0" marL="0">
              <a:buNone/>
            </a:pPr>
            <a:r>
              <a:rPr lang="en-US" sz="844" dirty="0">
                <a:solidFill>
                  <a:srgbClr val="333333"/>
                </a:solidFill>
                <a:latin typeface="Arial" pitchFamily="34" charset="0"/>
                <a:ea typeface="Arial" pitchFamily="34" charset="-122"/>
                <a:cs typeface="Arial" pitchFamily="34" charset="-120"/>
              </a:rPr>
              <a:t>User Fees</a:t>
            </a:r>
            <a:endParaRPr lang="en-US" sz="844" dirty="0"/>
          </a:p>
        </p:txBody>
      </p:sp>
      <p:sp>
        <p:nvSpPr>
          <p:cNvPr id="37" name="Text 30"/>
          <p:cNvSpPr/>
          <p:nvPr/>
        </p:nvSpPr>
        <p:spPr>
          <a:xfrm>
            <a:off x="5465471" y="3421856"/>
            <a:ext cx="862468" cy="278606"/>
          </a:xfrm>
          <a:prstGeom prst="rect">
            <a:avLst/>
          </a:prstGeom>
          <a:noFill/>
          <a:ln/>
        </p:spPr>
        <p:txBody>
          <a:bodyPr wrap="none" lIns="68072" tIns="68072" rIns="68072" bIns="68072" rtlCol="0" anchor="ctr">
            <a:spAutoFit/>
          </a:bodyPr>
          <a:lstStyle/>
          <a:p>
            <a:pPr indent="0" marL="0">
              <a:buNone/>
            </a:pPr>
            <a:r>
              <a:rPr lang="en-US" sz="844" dirty="0">
                <a:solidFill>
                  <a:srgbClr val="333333"/>
                </a:solidFill>
                <a:latin typeface="Arial" pitchFamily="34" charset="0"/>
                <a:ea typeface="Arial" pitchFamily="34" charset="-122"/>
                <a:cs typeface="Arial" pitchFamily="34" charset="-120"/>
              </a:rPr>
              <a:t>Private</a:t>
            </a:r>
            <a:endParaRPr lang="en-US" sz="844" dirty="0"/>
          </a:p>
        </p:txBody>
      </p:sp>
      <p:sp>
        <p:nvSpPr>
          <p:cNvPr id="38" name="Text 31"/>
          <p:cNvSpPr/>
          <p:nvPr/>
        </p:nvSpPr>
        <p:spPr>
          <a:xfrm>
            <a:off x="6256502" y="3421856"/>
            <a:ext cx="850413" cy="278606"/>
          </a:xfrm>
          <a:prstGeom prst="rect">
            <a:avLst/>
          </a:prstGeom>
          <a:noFill/>
          <a:ln/>
        </p:spPr>
        <p:txBody>
          <a:bodyPr wrap="none" lIns="68072" tIns="68072" rIns="68072" bIns="68072" rtlCol="0" anchor="ctr">
            <a:spAutoFit/>
          </a:bodyPr>
          <a:lstStyle/>
          <a:p>
            <a:pPr indent="0" marL="0">
              <a:buNone/>
            </a:pPr>
            <a:r>
              <a:rPr lang="en-US" sz="844" dirty="0">
                <a:solidFill>
                  <a:srgbClr val="333333"/>
                </a:solidFill>
                <a:latin typeface="Arial" pitchFamily="34" charset="0"/>
                <a:ea typeface="Arial" pitchFamily="34" charset="-122"/>
                <a:cs typeface="Arial" pitchFamily="34" charset="-120"/>
              </a:rPr>
              <a:t>Low</a:t>
            </a:r>
            <a:endParaRPr lang="en-US" sz="844" dirty="0"/>
          </a:p>
        </p:txBody>
      </p:sp>
      <p:sp>
        <p:nvSpPr>
          <p:cNvPr id="39" name="Text 32"/>
          <p:cNvSpPr/>
          <p:nvPr/>
        </p:nvSpPr>
        <p:spPr>
          <a:xfrm>
            <a:off x="7035478" y="3421856"/>
            <a:ext cx="1894210" cy="278606"/>
          </a:xfrm>
          <a:prstGeom prst="rect">
            <a:avLst/>
          </a:prstGeom>
          <a:noFill/>
          <a:ln/>
        </p:spPr>
        <p:txBody>
          <a:bodyPr wrap="square" lIns="68072" tIns="68072" rIns="68072" bIns="68072" rtlCol="0" anchor="ctr">
            <a:spAutoFit/>
          </a:bodyPr>
          <a:lstStyle/>
          <a:p>
            <a:pPr indent="0" marL="0">
              <a:buNone/>
            </a:pPr>
            <a:r>
              <a:rPr lang="en-US" sz="844" dirty="0">
                <a:solidFill>
                  <a:srgbClr val="333333"/>
                </a:solidFill>
                <a:latin typeface="Arial" pitchFamily="34" charset="0"/>
                <a:ea typeface="Arial" pitchFamily="34" charset="-122"/>
                <a:cs typeface="Arial" pitchFamily="34" charset="-120"/>
              </a:rPr>
              <a:t>Economic infrastructure</a:t>
            </a:r>
            <a:endParaRPr lang="en-US" sz="844" dirty="0"/>
          </a:p>
        </p:txBody>
      </p:sp>
      <p:sp>
        <p:nvSpPr>
          <p:cNvPr id="40" name="Text 33"/>
          <p:cNvSpPr/>
          <p:nvPr/>
        </p:nvSpPr>
        <p:spPr>
          <a:xfrm>
            <a:off x="4743450" y="3700463"/>
            <a:ext cx="793459" cy="282178"/>
          </a:xfrm>
          <a:prstGeom prst="rect">
            <a:avLst/>
          </a:prstGeom>
          <a:noFill/>
          <a:ln/>
        </p:spPr>
        <p:txBody>
          <a:bodyPr wrap="none" lIns="68072" tIns="68072" rIns="68072" bIns="68072" rtlCol="0" anchor="ctr">
            <a:spAutoFit/>
          </a:bodyPr>
          <a:lstStyle/>
          <a:p>
            <a:pPr indent="0" marL="0">
              <a:buNone/>
            </a:pPr>
            <a:r>
              <a:rPr lang="en-US" sz="844" dirty="0">
                <a:solidFill>
                  <a:srgbClr val="333333"/>
                </a:solidFill>
                <a:latin typeface="Arial" pitchFamily="34" charset="0"/>
                <a:ea typeface="Arial" pitchFamily="34" charset="-122"/>
                <a:cs typeface="Arial" pitchFamily="34" charset="-120"/>
              </a:rPr>
              <a:t>Availability</a:t>
            </a:r>
            <a:endParaRPr lang="en-US" sz="844" dirty="0"/>
          </a:p>
        </p:txBody>
      </p:sp>
      <p:sp>
        <p:nvSpPr>
          <p:cNvPr id="41" name="Text 34"/>
          <p:cNvSpPr/>
          <p:nvPr/>
        </p:nvSpPr>
        <p:spPr>
          <a:xfrm>
            <a:off x="5465471" y="3700463"/>
            <a:ext cx="862468" cy="282178"/>
          </a:xfrm>
          <a:prstGeom prst="rect">
            <a:avLst/>
          </a:prstGeom>
          <a:noFill/>
          <a:ln/>
        </p:spPr>
        <p:txBody>
          <a:bodyPr wrap="none" lIns="68072" tIns="68072" rIns="68072" bIns="68072" rtlCol="0" anchor="ctr">
            <a:spAutoFit/>
          </a:bodyPr>
          <a:lstStyle/>
          <a:p>
            <a:pPr indent="0" marL="0">
              <a:buNone/>
            </a:pPr>
            <a:r>
              <a:rPr lang="en-US" sz="844" dirty="0">
                <a:solidFill>
                  <a:srgbClr val="333333"/>
                </a:solidFill>
                <a:latin typeface="Arial" pitchFamily="34" charset="0"/>
                <a:ea typeface="Arial" pitchFamily="34" charset="-122"/>
                <a:cs typeface="Arial" pitchFamily="34" charset="-120"/>
              </a:rPr>
              <a:t>Public</a:t>
            </a:r>
            <a:endParaRPr lang="en-US" sz="844" dirty="0"/>
          </a:p>
        </p:txBody>
      </p:sp>
      <p:sp>
        <p:nvSpPr>
          <p:cNvPr id="42" name="Text 35"/>
          <p:cNvSpPr/>
          <p:nvPr/>
        </p:nvSpPr>
        <p:spPr>
          <a:xfrm>
            <a:off x="6256502" y="3700463"/>
            <a:ext cx="850413" cy="282178"/>
          </a:xfrm>
          <a:prstGeom prst="rect">
            <a:avLst/>
          </a:prstGeom>
          <a:noFill/>
          <a:ln/>
        </p:spPr>
        <p:txBody>
          <a:bodyPr wrap="none" lIns="68072" tIns="68072" rIns="68072" bIns="68072" rtlCol="0" anchor="ctr">
            <a:spAutoFit/>
          </a:bodyPr>
          <a:lstStyle/>
          <a:p>
            <a:pPr indent="0" marL="0">
              <a:buNone/>
            </a:pPr>
            <a:r>
              <a:rPr lang="en-US" sz="844" dirty="0">
                <a:solidFill>
                  <a:srgbClr val="333333"/>
                </a:solidFill>
                <a:latin typeface="Arial" pitchFamily="34" charset="0"/>
                <a:ea typeface="Arial" pitchFamily="34" charset="-122"/>
                <a:cs typeface="Arial" pitchFamily="34" charset="-120"/>
              </a:rPr>
              <a:t>High</a:t>
            </a:r>
            <a:endParaRPr lang="en-US" sz="844" dirty="0"/>
          </a:p>
        </p:txBody>
      </p:sp>
      <p:sp>
        <p:nvSpPr>
          <p:cNvPr id="43" name="Text 36"/>
          <p:cNvSpPr/>
          <p:nvPr/>
        </p:nvSpPr>
        <p:spPr>
          <a:xfrm>
            <a:off x="7035478" y="3700463"/>
            <a:ext cx="1894210" cy="282178"/>
          </a:xfrm>
          <a:prstGeom prst="rect">
            <a:avLst/>
          </a:prstGeom>
          <a:noFill/>
          <a:ln/>
        </p:spPr>
        <p:txBody>
          <a:bodyPr wrap="square" lIns="68072" tIns="68072" rIns="68072" bIns="68072" rtlCol="0" anchor="ctr">
            <a:spAutoFit/>
          </a:bodyPr>
          <a:lstStyle/>
          <a:p>
            <a:pPr indent="0" marL="0">
              <a:buNone/>
            </a:pPr>
            <a:r>
              <a:rPr lang="en-US" sz="844" dirty="0">
                <a:solidFill>
                  <a:srgbClr val="333333"/>
                </a:solidFill>
                <a:latin typeface="Arial" pitchFamily="34" charset="0"/>
                <a:ea typeface="Arial" pitchFamily="34" charset="-122"/>
                <a:cs typeface="Arial" pitchFamily="34" charset="-120"/>
              </a:rPr>
              <a:t>Social infrastructure</a:t>
            </a:r>
            <a:endParaRPr lang="en-US" sz="844" dirty="0"/>
          </a:p>
        </p:txBody>
      </p:sp>
      <p:sp>
        <p:nvSpPr>
          <p:cNvPr id="44" name="Text 37"/>
          <p:cNvSpPr/>
          <p:nvPr/>
        </p:nvSpPr>
        <p:spPr>
          <a:xfrm>
            <a:off x="4743450" y="3982641"/>
            <a:ext cx="793459" cy="442913"/>
          </a:xfrm>
          <a:prstGeom prst="rect">
            <a:avLst/>
          </a:prstGeom>
          <a:noFill/>
          <a:ln/>
        </p:spPr>
        <p:txBody>
          <a:bodyPr wrap="none" lIns="68072" tIns="68072" rIns="68072" bIns="68072" rtlCol="0" anchor="ctr">
            <a:spAutoFit/>
          </a:bodyPr>
          <a:lstStyle/>
          <a:p>
            <a:pPr indent="0" marL="0">
              <a:buNone/>
            </a:pPr>
            <a:r>
              <a:rPr lang="en-US" sz="844" dirty="0">
                <a:solidFill>
                  <a:srgbClr val="333333"/>
                </a:solidFill>
                <a:latin typeface="Arial" pitchFamily="34" charset="0"/>
                <a:ea typeface="Arial" pitchFamily="34" charset="-122"/>
                <a:cs typeface="Arial" pitchFamily="34" charset="-120"/>
              </a:rPr>
              <a:t>Shadow Tolls</a:t>
            </a:r>
            <a:endParaRPr lang="en-US" sz="844" dirty="0"/>
          </a:p>
        </p:txBody>
      </p:sp>
      <p:sp>
        <p:nvSpPr>
          <p:cNvPr id="45" name="Text 38"/>
          <p:cNvSpPr/>
          <p:nvPr/>
        </p:nvSpPr>
        <p:spPr>
          <a:xfrm>
            <a:off x="5465471" y="3982641"/>
            <a:ext cx="862468" cy="442913"/>
          </a:xfrm>
          <a:prstGeom prst="rect">
            <a:avLst/>
          </a:prstGeom>
          <a:noFill/>
          <a:ln/>
        </p:spPr>
        <p:txBody>
          <a:bodyPr wrap="none" lIns="68072" tIns="68072" rIns="68072" bIns="68072" rtlCol="0" anchor="ctr">
            <a:spAutoFit/>
          </a:bodyPr>
          <a:lstStyle/>
          <a:p>
            <a:pPr indent="0" marL="0">
              <a:buNone/>
            </a:pPr>
            <a:r>
              <a:rPr lang="en-US" sz="844" dirty="0">
                <a:solidFill>
                  <a:srgbClr val="333333"/>
                </a:solidFill>
                <a:latin typeface="Arial" pitchFamily="34" charset="0"/>
                <a:ea typeface="Arial" pitchFamily="34" charset="-122"/>
                <a:cs typeface="Arial" pitchFamily="34" charset="-120"/>
              </a:rPr>
              <a:t>Shared</a:t>
            </a:r>
            <a:endParaRPr lang="en-US" sz="844" dirty="0"/>
          </a:p>
        </p:txBody>
      </p:sp>
      <p:sp>
        <p:nvSpPr>
          <p:cNvPr id="46" name="Text 39"/>
          <p:cNvSpPr/>
          <p:nvPr/>
        </p:nvSpPr>
        <p:spPr>
          <a:xfrm>
            <a:off x="6256502" y="3982641"/>
            <a:ext cx="850413" cy="442913"/>
          </a:xfrm>
          <a:prstGeom prst="rect">
            <a:avLst/>
          </a:prstGeom>
          <a:noFill/>
          <a:ln/>
        </p:spPr>
        <p:txBody>
          <a:bodyPr wrap="none" lIns="68072" tIns="68072" rIns="68072" bIns="68072" rtlCol="0" anchor="ctr">
            <a:spAutoFit/>
          </a:bodyPr>
          <a:lstStyle/>
          <a:p>
            <a:pPr indent="0" marL="0">
              <a:buNone/>
            </a:pPr>
            <a:r>
              <a:rPr lang="en-US" sz="844" dirty="0">
                <a:solidFill>
                  <a:srgbClr val="333333"/>
                </a:solidFill>
                <a:latin typeface="Arial" pitchFamily="34" charset="0"/>
                <a:ea typeface="Arial" pitchFamily="34" charset="-122"/>
                <a:cs typeface="Arial" pitchFamily="34" charset="-120"/>
              </a:rPr>
              <a:t>Medium</a:t>
            </a:r>
            <a:endParaRPr lang="en-US" sz="844" dirty="0"/>
          </a:p>
        </p:txBody>
      </p:sp>
      <p:sp>
        <p:nvSpPr>
          <p:cNvPr id="47" name="Text 40"/>
          <p:cNvSpPr/>
          <p:nvPr/>
        </p:nvSpPr>
        <p:spPr>
          <a:xfrm>
            <a:off x="7035478" y="3982641"/>
            <a:ext cx="1894210" cy="442913"/>
          </a:xfrm>
          <a:prstGeom prst="rect">
            <a:avLst/>
          </a:prstGeom>
          <a:noFill/>
          <a:ln/>
        </p:spPr>
        <p:txBody>
          <a:bodyPr wrap="square" lIns="68072" tIns="68072" rIns="68072" bIns="68072" rtlCol="0" anchor="ctr">
            <a:spAutoFit/>
          </a:bodyPr>
          <a:lstStyle/>
          <a:p>
            <a:pPr indent="0" marL="0">
              <a:buNone/>
            </a:pPr>
            <a:r>
              <a:rPr lang="en-US" sz="844" dirty="0">
                <a:solidFill>
                  <a:srgbClr val="333333"/>
                </a:solidFill>
                <a:latin typeface="Arial" pitchFamily="34" charset="0"/>
                <a:ea typeface="Arial" pitchFamily="34" charset="-122"/>
                <a:cs typeface="Arial" pitchFamily="34" charset="-120"/>
              </a:rPr>
              <a:t>Transport with affordability concerns</a:t>
            </a:r>
            <a:endParaRPr lang="en-US" sz="844" dirty="0"/>
          </a:p>
        </p:txBody>
      </p:sp>
      <p:sp>
        <p:nvSpPr>
          <p:cNvPr id="48" name="Text 41"/>
          <p:cNvSpPr/>
          <p:nvPr/>
        </p:nvSpPr>
        <p:spPr>
          <a:xfrm>
            <a:off x="4743450" y="4425553"/>
            <a:ext cx="793459" cy="439341"/>
          </a:xfrm>
          <a:prstGeom prst="rect">
            <a:avLst/>
          </a:prstGeom>
          <a:noFill/>
          <a:ln/>
        </p:spPr>
        <p:txBody>
          <a:bodyPr wrap="none" lIns="68072" tIns="68072" rIns="68072" bIns="68072" rtlCol="0" anchor="ctr">
            <a:spAutoFit/>
          </a:bodyPr>
          <a:lstStyle/>
          <a:p>
            <a:pPr indent="0" marL="0">
              <a:buNone/>
            </a:pPr>
            <a:r>
              <a:rPr lang="en-US" sz="844" dirty="0">
                <a:solidFill>
                  <a:srgbClr val="333333"/>
                </a:solidFill>
                <a:latin typeface="Arial" pitchFamily="34" charset="0"/>
                <a:ea typeface="Arial" pitchFamily="34" charset="-122"/>
                <a:cs typeface="Arial" pitchFamily="34" charset="-120"/>
              </a:rPr>
              <a:t>Hybrid</a:t>
            </a:r>
            <a:endParaRPr lang="en-US" sz="844" dirty="0"/>
          </a:p>
        </p:txBody>
      </p:sp>
      <p:sp>
        <p:nvSpPr>
          <p:cNvPr id="49" name="Text 42"/>
          <p:cNvSpPr/>
          <p:nvPr/>
        </p:nvSpPr>
        <p:spPr>
          <a:xfrm>
            <a:off x="5465471" y="4425553"/>
            <a:ext cx="862468" cy="439341"/>
          </a:xfrm>
          <a:prstGeom prst="rect">
            <a:avLst/>
          </a:prstGeom>
          <a:noFill/>
          <a:ln/>
        </p:spPr>
        <p:txBody>
          <a:bodyPr wrap="none" lIns="68072" tIns="68072" rIns="68072" bIns="68072" rtlCol="0" anchor="ctr">
            <a:spAutoFit/>
          </a:bodyPr>
          <a:lstStyle/>
          <a:p>
            <a:pPr indent="0" marL="0">
              <a:buNone/>
            </a:pPr>
            <a:r>
              <a:rPr lang="en-US" sz="844" dirty="0">
                <a:solidFill>
                  <a:srgbClr val="333333"/>
                </a:solidFill>
                <a:latin typeface="Arial" pitchFamily="34" charset="0"/>
                <a:ea typeface="Arial" pitchFamily="34" charset="-122"/>
                <a:cs typeface="Arial" pitchFamily="34" charset="-120"/>
              </a:rPr>
              <a:t>Shared</a:t>
            </a:r>
            <a:endParaRPr lang="en-US" sz="844" dirty="0"/>
          </a:p>
        </p:txBody>
      </p:sp>
      <p:sp>
        <p:nvSpPr>
          <p:cNvPr id="50" name="Text 43"/>
          <p:cNvSpPr/>
          <p:nvPr/>
        </p:nvSpPr>
        <p:spPr>
          <a:xfrm>
            <a:off x="6256502" y="4425553"/>
            <a:ext cx="850413" cy="439341"/>
          </a:xfrm>
          <a:prstGeom prst="rect">
            <a:avLst/>
          </a:prstGeom>
          <a:noFill/>
          <a:ln/>
        </p:spPr>
        <p:txBody>
          <a:bodyPr wrap="none" lIns="68072" tIns="68072" rIns="68072" bIns="68072" rtlCol="0" anchor="ctr">
            <a:spAutoFit/>
          </a:bodyPr>
          <a:lstStyle/>
          <a:p>
            <a:pPr indent="0" marL="0">
              <a:buNone/>
            </a:pPr>
            <a:r>
              <a:rPr lang="en-US" sz="844" dirty="0">
                <a:solidFill>
                  <a:srgbClr val="333333"/>
                </a:solidFill>
                <a:latin typeface="Arial" pitchFamily="34" charset="0"/>
                <a:ea typeface="Arial" pitchFamily="34" charset="-122"/>
                <a:cs typeface="Arial" pitchFamily="34" charset="-120"/>
              </a:rPr>
              <a:t>Medium</a:t>
            </a:r>
            <a:endParaRPr lang="en-US" sz="844" dirty="0"/>
          </a:p>
        </p:txBody>
      </p:sp>
      <p:sp>
        <p:nvSpPr>
          <p:cNvPr id="51" name="Text 44"/>
          <p:cNvSpPr/>
          <p:nvPr/>
        </p:nvSpPr>
        <p:spPr>
          <a:xfrm>
            <a:off x="7035478" y="4425553"/>
            <a:ext cx="1894210" cy="439341"/>
          </a:xfrm>
          <a:prstGeom prst="rect">
            <a:avLst/>
          </a:prstGeom>
          <a:noFill/>
          <a:ln/>
        </p:spPr>
        <p:txBody>
          <a:bodyPr wrap="square" lIns="68072" tIns="68072" rIns="68072" bIns="68072" rtlCol="0" anchor="ctr">
            <a:spAutoFit/>
          </a:bodyPr>
          <a:lstStyle/>
          <a:p>
            <a:pPr indent="0" marL="0">
              <a:buNone/>
            </a:pPr>
            <a:r>
              <a:rPr lang="en-US" sz="844" dirty="0">
                <a:solidFill>
                  <a:srgbClr val="333333"/>
                </a:solidFill>
                <a:latin typeface="Arial" pitchFamily="34" charset="0"/>
                <a:ea typeface="Arial" pitchFamily="34" charset="-122"/>
                <a:cs typeface="Arial" pitchFamily="34" charset="-120"/>
              </a:rPr>
              <a:t>Complex projects with uncertain demand</a:t>
            </a:r>
            <a:endParaRPr lang="en-US" sz="844" dirty="0"/>
          </a:p>
        </p:txBody>
      </p:sp>
      <p:sp>
        <p:nvSpPr>
          <p:cNvPr id="52" name="Text 45"/>
          <p:cNvSpPr/>
          <p:nvPr/>
        </p:nvSpPr>
        <p:spPr>
          <a:xfrm>
            <a:off x="4743450" y="4864894"/>
            <a:ext cx="4186238" cy="257175"/>
          </a:xfrm>
          <a:prstGeom prst="rect">
            <a:avLst/>
          </a:prstGeom>
          <a:noFill/>
          <a:ln/>
        </p:spPr>
        <p:txBody>
          <a:bodyPr wrap="square" lIns="0" tIns="0" rIns="0" bIns="0" rtlCol="0" anchor="ctr">
            <a:spAutoFit/>
          </a:bodyPr>
          <a:lstStyle/>
          <a:p>
            <a:pPr indent="0" marL="0">
              <a:buNone/>
            </a:pPr>
            <a:r>
              <a:rPr lang="en-US" sz="1350" b="1" dirty="0">
                <a:solidFill>
                  <a:srgbClr val="4A90A4"/>
                </a:solidFill>
                <a:latin typeface="Arial" pitchFamily="34" charset="0"/>
                <a:ea typeface="Arial" pitchFamily="34" charset="-122"/>
                <a:cs typeface="Arial" pitchFamily="34" charset="-120"/>
              </a:rPr>
              <a:t>Key Considerations</a:t>
            </a:r>
            <a:endParaRPr lang="en-US" sz="1350" dirty="0"/>
          </a:p>
        </p:txBody>
      </p:sp>
      <p:sp>
        <p:nvSpPr>
          <p:cNvPr id="53" name="Text 46"/>
          <p:cNvSpPr/>
          <p:nvPr/>
        </p:nvSpPr>
        <p:spPr>
          <a:xfrm>
            <a:off x="4743450" y="5189934"/>
            <a:ext cx="871482" cy="142875"/>
          </a:xfrm>
          <a:prstGeom prst="rect">
            <a:avLst/>
          </a:prstGeom>
          <a:noFill/>
          <a:ln/>
        </p:spPr>
        <p:txBody>
          <a:bodyPr wrap="none" lIns="0" tIns="0" rIns="0" bIns="0" rtlCol="0" anchor="ctr">
            <a:spAutoFit/>
          </a:bodyPr>
          <a:lstStyle/>
          <a:p>
            <a:pPr algn="l" indent="0" marL="0">
              <a:buNone/>
            </a:pPr>
            <a:r>
              <a:rPr lang="en-US" sz="1013" b="1" dirty="0">
                <a:solidFill>
                  <a:srgbClr val="333333"/>
                </a:solidFill>
                <a:latin typeface="Arial" pitchFamily="34" charset="0"/>
                <a:ea typeface="Arial" pitchFamily="34" charset="-122"/>
                <a:cs typeface="Arial" pitchFamily="34" charset="-120"/>
              </a:rPr>
              <a:t>Affordability:</a:t>
            </a:r>
            <a:endParaRPr lang="en-US" sz="1013" dirty="0"/>
          </a:p>
        </p:txBody>
      </p:sp>
      <p:sp>
        <p:nvSpPr>
          <p:cNvPr id="54" name="Text 47"/>
          <p:cNvSpPr/>
          <p:nvPr/>
        </p:nvSpPr>
        <p:spPr>
          <a:xfrm>
            <a:off x="5543494" y="5189934"/>
            <a:ext cx="2036918" cy="142875"/>
          </a:xfrm>
          <a:prstGeom prst="rect">
            <a:avLst/>
          </a:prstGeom>
          <a:noFill/>
          <a:ln/>
        </p:spPr>
        <p:txBody>
          <a:bodyPr wrap="square" lIns="0" tIns="0" rIns="0" bIns="0" rtlCol="0" anchor="ctr">
            <a:spAutoFit/>
          </a:bodyPr>
          <a:lstStyle/>
          <a:p>
            <a:pPr algn="l" indent="0" marL="0">
              <a:buNone/>
            </a:pPr>
            <a:r>
              <a:rPr lang="en-US" sz="1013" dirty="0">
                <a:solidFill>
                  <a:srgbClr val="333333"/>
                </a:solidFill>
                <a:latin typeface="Arial" pitchFamily="34" charset="0"/>
                <a:ea typeface="Arial" pitchFamily="34" charset="-122"/>
                <a:cs typeface="Arial" pitchFamily="34" charset="-120"/>
              </a:rPr>
              <a:t>User ability and willingness to pay</a:t>
            </a:r>
            <a:endParaRPr lang="en-US" sz="1013" dirty="0"/>
          </a:p>
        </p:txBody>
      </p:sp>
      <p:sp>
        <p:nvSpPr>
          <p:cNvPr id="55" name="Text 48"/>
          <p:cNvSpPr/>
          <p:nvPr/>
        </p:nvSpPr>
        <p:spPr>
          <a:xfrm>
            <a:off x="4743450" y="5399949"/>
            <a:ext cx="879128" cy="142875"/>
          </a:xfrm>
          <a:prstGeom prst="rect">
            <a:avLst/>
          </a:prstGeom>
          <a:noFill/>
          <a:ln/>
        </p:spPr>
        <p:txBody>
          <a:bodyPr wrap="none" lIns="0" tIns="0" rIns="0" bIns="0" rtlCol="0" anchor="ctr">
            <a:spAutoFit/>
          </a:bodyPr>
          <a:lstStyle/>
          <a:p>
            <a:pPr algn="l" indent="0" marL="0">
              <a:buNone/>
            </a:pPr>
            <a:r>
              <a:rPr lang="en-US" sz="1013" b="1" dirty="0">
                <a:solidFill>
                  <a:srgbClr val="333333"/>
                </a:solidFill>
                <a:latin typeface="Arial" pitchFamily="34" charset="0"/>
                <a:ea typeface="Arial" pitchFamily="34" charset="-122"/>
                <a:cs typeface="Arial" pitchFamily="34" charset="-120"/>
              </a:rPr>
              <a:t>Fiscal space:</a:t>
            </a:r>
            <a:endParaRPr lang="en-US" sz="1013" dirty="0"/>
          </a:p>
        </p:txBody>
      </p:sp>
      <p:sp>
        <p:nvSpPr>
          <p:cNvPr id="56" name="Text 49"/>
          <p:cNvSpPr/>
          <p:nvPr/>
        </p:nvSpPr>
        <p:spPr>
          <a:xfrm>
            <a:off x="5551140" y="5399949"/>
            <a:ext cx="2886996" cy="142875"/>
          </a:xfrm>
          <a:prstGeom prst="rect">
            <a:avLst/>
          </a:prstGeom>
          <a:noFill/>
          <a:ln/>
        </p:spPr>
        <p:txBody>
          <a:bodyPr wrap="square" lIns="0" tIns="0" rIns="0" bIns="0" rtlCol="0" anchor="ctr">
            <a:spAutoFit/>
          </a:bodyPr>
          <a:lstStyle/>
          <a:p>
            <a:pPr algn="l" indent="0" marL="0">
              <a:buNone/>
            </a:pPr>
            <a:r>
              <a:rPr lang="en-US" sz="1013" dirty="0">
                <a:solidFill>
                  <a:srgbClr val="333333"/>
                </a:solidFill>
                <a:latin typeface="Arial" pitchFamily="34" charset="0"/>
                <a:ea typeface="Arial" pitchFamily="34" charset="-122"/>
                <a:cs typeface="Arial" pitchFamily="34" charset="-120"/>
              </a:rPr>
              <a:t>Government capacity for long-term commitments</a:t>
            </a:r>
            <a:endParaRPr lang="en-US" sz="1013" dirty="0"/>
          </a:p>
        </p:txBody>
      </p:sp>
      <p:sp>
        <p:nvSpPr>
          <p:cNvPr id="57" name="Text 50"/>
          <p:cNvSpPr/>
          <p:nvPr/>
        </p:nvSpPr>
        <p:spPr>
          <a:xfrm>
            <a:off x="4743450" y="5609965"/>
            <a:ext cx="1021779" cy="142875"/>
          </a:xfrm>
          <a:prstGeom prst="rect">
            <a:avLst/>
          </a:prstGeom>
          <a:noFill/>
          <a:ln/>
        </p:spPr>
        <p:txBody>
          <a:bodyPr wrap="none" lIns="0" tIns="0" rIns="0" bIns="0" rtlCol="0" anchor="ctr">
            <a:spAutoFit/>
          </a:bodyPr>
          <a:lstStyle/>
          <a:p>
            <a:pPr algn="l" indent="0" marL="0">
              <a:buNone/>
            </a:pPr>
            <a:r>
              <a:rPr lang="en-US" sz="1013" b="1" dirty="0">
                <a:solidFill>
                  <a:srgbClr val="333333"/>
                </a:solidFill>
                <a:latin typeface="Arial" pitchFamily="34" charset="0"/>
                <a:ea typeface="Arial" pitchFamily="34" charset="-122"/>
                <a:cs typeface="Arial" pitchFamily="34" charset="-120"/>
              </a:rPr>
              <a:t>Risk allocation:</a:t>
            </a:r>
            <a:endParaRPr lang="en-US" sz="1013" dirty="0"/>
          </a:p>
        </p:txBody>
      </p:sp>
      <p:sp>
        <p:nvSpPr>
          <p:cNvPr id="58" name="Text 51"/>
          <p:cNvSpPr/>
          <p:nvPr/>
        </p:nvSpPr>
        <p:spPr>
          <a:xfrm>
            <a:off x="5693792" y="5609965"/>
            <a:ext cx="2101407" cy="142875"/>
          </a:xfrm>
          <a:prstGeom prst="rect">
            <a:avLst/>
          </a:prstGeom>
          <a:noFill/>
          <a:ln/>
        </p:spPr>
        <p:txBody>
          <a:bodyPr wrap="square" lIns="0" tIns="0" rIns="0" bIns="0" rtlCol="0" anchor="ctr">
            <a:spAutoFit/>
          </a:bodyPr>
          <a:lstStyle/>
          <a:p>
            <a:pPr algn="l" indent="0" marL="0">
              <a:buNone/>
            </a:pPr>
            <a:r>
              <a:rPr lang="en-US" sz="1013" dirty="0">
                <a:solidFill>
                  <a:srgbClr val="333333"/>
                </a:solidFill>
                <a:latin typeface="Arial" pitchFamily="34" charset="0"/>
                <a:ea typeface="Arial" pitchFamily="34" charset="-122"/>
                <a:cs typeface="Arial" pitchFamily="34" charset="-120"/>
              </a:rPr>
              <a:t>Appropriate sharing of demand risk</a:t>
            </a:r>
            <a:endParaRPr lang="en-US" sz="1013" dirty="0"/>
          </a:p>
        </p:txBody>
      </p:sp>
      <p:sp>
        <p:nvSpPr>
          <p:cNvPr id="59" name="Text 52"/>
          <p:cNvSpPr/>
          <p:nvPr/>
        </p:nvSpPr>
        <p:spPr>
          <a:xfrm>
            <a:off x="4743450" y="5819980"/>
            <a:ext cx="743201" cy="142875"/>
          </a:xfrm>
          <a:prstGeom prst="rect">
            <a:avLst/>
          </a:prstGeom>
          <a:noFill/>
          <a:ln/>
        </p:spPr>
        <p:txBody>
          <a:bodyPr wrap="none" lIns="0" tIns="0" rIns="0" bIns="0" rtlCol="0" anchor="ctr">
            <a:spAutoFit/>
          </a:bodyPr>
          <a:lstStyle/>
          <a:p>
            <a:pPr algn="l" indent="0" marL="0">
              <a:buNone/>
            </a:pPr>
            <a:r>
              <a:rPr lang="en-US" sz="1013" b="1" dirty="0">
                <a:solidFill>
                  <a:srgbClr val="333333"/>
                </a:solidFill>
                <a:latin typeface="Arial" pitchFamily="34" charset="0"/>
                <a:ea typeface="Arial" pitchFamily="34" charset="-122"/>
                <a:cs typeface="Arial" pitchFamily="34" charset="-120"/>
              </a:rPr>
              <a:t>Incentives:</a:t>
            </a:r>
            <a:endParaRPr lang="en-US" sz="1013" dirty="0"/>
          </a:p>
        </p:txBody>
      </p:sp>
      <p:sp>
        <p:nvSpPr>
          <p:cNvPr id="60" name="Text 53"/>
          <p:cNvSpPr/>
          <p:nvPr/>
        </p:nvSpPr>
        <p:spPr>
          <a:xfrm>
            <a:off x="5415214" y="5819980"/>
            <a:ext cx="2606408" cy="142875"/>
          </a:xfrm>
          <a:prstGeom prst="rect">
            <a:avLst/>
          </a:prstGeom>
          <a:noFill/>
          <a:ln/>
        </p:spPr>
        <p:txBody>
          <a:bodyPr wrap="square" lIns="0" tIns="0" rIns="0" bIns="0" rtlCol="0" anchor="ctr">
            <a:spAutoFit/>
          </a:bodyPr>
          <a:lstStyle/>
          <a:p>
            <a:pPr algn="l" indent="0" marL="0">
              <a:buNone/>
            </a:pPr>
            <a:r>
              <a:rPr lang="en-US" sz="1013" dirty="0">
                <a:solidFill>
                  <a:srgbClr val="333333"/>
                </a:solidFill>
                <a:latin typeface="Arial" pitchFamily="34" charset="0"/>
                <a:ea typeface="Arial" pitchFamily="34" charset="-122"/>
                <a:cs typeface="Arial" pitchFamily="34" charset="-120"/>
              </a:rPr>
              <a:t>Alignment with service quality and efficiency</a:t>
            </a:r>
            <a:endParaRPr lang="en-US" sz="1013" dirty="0"/>
          </a:p>
        </p:txBody>
      </p:sp>
      <p:sp>
        <p:nvSpPr>
          <p:cNvPr id="61" name="Text 54"/>
          <p:cNvSpPr/>
          <p:nvPr/>
        </p:nvSpPr>
        <p:spPr>
          <a:xfrm>
            <a:off x="4743450" y="6029995"/>
            <a:ext cx="707343" cy="142875"/>
          </a:xfrm>
          <a:prstGeom prst="rect">
            <a:avLst/>
          </a:prstGeom>
          <a:noFill/>
          <a:ln/>
        </p:spPr>
        <p:txBody>
          <a:bodyPr wrap="none" lIns="0" tIns="0" rIns="0" bIns="0" rtlCol="0" anchor="ctr">
            <a:spAutoFit/>
          </a:bodyPr>
          <a:lstStyle/>
          <a:p>
            <a:pPr algn="l" indent="0" marL="0">
              <a:buNone/>
            </a:pPr>
            <a:r>
              <a:rPr lang="en-US" sz="1013" b="1" dirty="0">
                <a:solidFill>
                  <a:srgbClr val="333333"/>
                </a:solidFill>
                <a:latin typeface="Arial" pitchFamily="34" charset="0"/>
                <a:ea typeface="Arial" pitchFamily="34" charset="-122"/>
                <a:cs typeface="Arial" pitchFamily="34" charset="-120"/>
              </a:rPr>
              <a:t>Flexibility:</a:t>
            </a:r>
            <a:endParaRPr lang="en-US" sz="1013" dirty="0"/>
          </a:p>
        </p:txBody>
      </p:sp>
      <p:sp>
        <p:nvSpPr>
          <p:cNvPr id="62" name="Text 55"/>
          <p:cNvSpPr/>
          <p:nvPr/>
        </p:nvSpPr>
        <p:spPr>
          <a:xfrm>
            <a:off x="5379355" y="6029995"/>
            <a:ext cx="2594856" cy="142875"/>
          </a:xfrm>
          <a:prstGeom prst="rect">
            <a:avLst/>
          </a:prstGeom>
          <a:noFill/>
          <a:ln/>
        </p:spPr>
        <p:txBody>
          <a:bodyPr wrap="square" lIns="0" tIns="0" rIns="0" bIns="0" rtlCol="0" anchor="ctr">
            <a:spAutoFit/>
          </a:bodyPr>
          <a:lstStyle/>
          <a:p>
            <a:pPr algn="l" indent="0" marL="0">
              <a:buNone/>
            </a:pPr>
            <a:r>
              <a:rPr lang="en-US" sz="1013" dirty="0">
                <a:solidFill>
                  <a:srgbClr val="333333"/>
                </a:solidFill>
                <a:latin typeface="Arial" pitchFamily="34" charset="0"/>
                <a:ea typeface="Arial" pitchFamily="34" charset="-122"/>
                <a:cs typeface="Arial" pitchFamily="34" charset="-120"/>
              </a:rPr>
              <a:t>Adaptation to changing conditions over time</a:t>
            </a:r>
            <a:endParaRPr lang="en-US" sz="1013"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9144000" cy="6434286"/>
          </a:xfrm>
          <a:prstGeom prst="rect">
            <a:avLst/>
          </a:prstGeom>
        </p:spPr>
      </p:pic>
      <p:sp>
        <p:nvSpPr>
          <p:cNvPr id="3" name="Text 0"/>
          <p:cNvSpPr/>
          <p:nvPr/>
        </p:nvSpPr>
        <p:spPr>
          <a:xfrm>
            <a:off x="285750" y="285750"/>
            <a:ext cx="8643938" cy="385763"/>
          </a:xfrm>
          <a:prstGeom prst="rect">
            <a:avLst/>
          </a:prstGeom>
          <a:noFill/>
          <a:ln/>
        </p:spPr>
        <p:txBody>
          <a:bodyPr wrap="square" lIns="0" tIns="0" rIns="0" bIns="0" rtlCol="0" anchor="ctr">
            <a:spAutoFit/>
          </a:bodyPr>
          <a:lstStyle/>
          <a:p>
            <a:pPr indent="0" marL="0">
              <a:buNone/>
            </a:pPr>
            <a:r>
              <a:rPr lang="en-US" sz="2025" b="1" dirty="0">
                <a:solidFill>
                  <a:srgbClr val="2E5984"/>
                </a:solidFill>
                <a:latin typeface="Arial" pitchFamily="34" charset="0"/>
                <a:ea typeface="Arial" pitchFamily="34" charset="-122"/>
                <a:cs typeface="Arial" pitchFamily="34" charset="-120"/>
              </a:rPr>
              <a:t>PPP Governance and Contracts</a:t>
            </a:r>
            <a:endParaRPr lang="en-US" sz="2025" dirty="0"/>
          </a:p>
        </p:txBody>
      </p:sp>
      <p:sp>
        <p:nvSpPr>
          <p:cNvPr id="4" name="Text 1"/>
          <p:cNvSpPr/>
          <p:nvPr/>
        </p:nvSpPr>
        <p:spPr>
          <a:xfrm>
            <a:off x="285750" y="850106"/>
            <a:ext cx="4186238" cy="257175"/>
          </a:xfrm>
          <a:prstGeom prst="rect">
            <a:avLst/>
          </a:prstGeom>
          <a:noFill/>
          <a:ln/>
        </p:spPr>
        <p:txBody>
          <a:bodyPr wrap="square" lIns="0" tIns="0" rIns="0" bIns="0" rtlCol="0" anchor="ctr">
            <a:spAutoFit/>
          </a:bodyPr>
          <a:lstStyle/>
          <a:p>
            <a:pPr indent="0" marL="0">
              <a:buNone/>
            </a:pPr>
            <a:r>
              <a:rPr lang="en-US" sz="1350" b="1" dirty="0">
                <a:solidFill>
                  <a:srgbClr val="4A90A4"/>
                </a:solidFill>
                <a:latin typeface="Arial" pitchFamily="34" charset="0"/>
                <a:ea typeface="Arial" pitchFamily="34" charset="-122"/>
                <a:cs typeface="Arial" pitchFamily="34" charset="-120"/>
              </a:rPr>
              <a:t>Contract Design and Management</a:t>
            </a:r>
            <a:endParaRPr lang="en-US" sz="1350" dirty="0"/>
          </a:p>
        </p:txBody>
      </p:sp>
      <p:sp>
        <p:nvSpPr>
          <p:cNvPr id="5" name="Shape 2"/>
          <p:cNvSpPr/>
          <p:nvPr/>
        </p:nvSpPr>
        <p:spPr>
          <a:xfrm>
            <a:off x="285750" y="1164431"/>
            <a:ext cx="4114800" cy="1000125"/>
          </a:xfrm>
          <a:prstGeom prst="rect">
            <a:avLst/>
          </a:prstGeom>
          <a:solidFill>
            <a:srgbClr val="FFFFFF"/>
          </a:solidFill>
          <a:ln/>
        </p:spPr>
      </p:sp>
      <p:sp>
        <p:nvSpPr>
          <p:cNvPr id="6" name="Shape 3"/>
          <p:cNvSpPr/>
          <p:nvPr/>
        </p:nvSpPr>
        <p:spPr>
          <a:xfrm>
            <a:off x="371475" y="1250156"/>
            <a:ext cx="257175" cy="257175"/>
          </a:xfrm>
          <a:prstGeom prst="rect">
            <a:avLst/>
          </a:prstGeom>
          <a:solidFill>
            <a:srgbClr val="2E5984"/>
          </a:solidFill>
          <a:ln/>
        </p:spPr>
      </p:sp>
      <p:pic>
        <p:nvPicPr>
          <p:cNvPr id="7" name="Image 1" descr="preencoded.png">    </p:cNvPr>
          <p:cNvPicPr>
            <a:picLocks noChangeAspect="1"/>
          </p:cNvPicPr>
          <p:nvPr/>
        </p:nvPicPr>
        <p:blipFill>
          <a:blip r:embed="rId2"/>
          <a:stretch>
            <a:fillRect/>
          </a:stretch>
        </p:blipFill>
        <p:spPr>
          <a:xfrm>
            <a:off x="446484" y="1375172"/>
            <a:ext cx="107156" cy="7144"/>
          </a:xfrm>
          <a:prstGeom prst="rect">
            <a:avLst/>
          </a:prstGeom>
        </p:spPr>
      </p:pic>
      <p:sp>
        <p:nvSpPr>
          <p:cNvPr id="8" name="Text 4"/>
          <p:cNvSpPr/>
          <p:nvPr/>
        </p:nvSpPr>
        <p:spPr>
          <a:xfrm>
            <a:off x="714375" y="1282303"/>
            <a:ext cx="1064558" cy="192881"/>
          </a:xfrm>
          <a:prstGeom prst="rect">
            <a:avLst/>
          </a:prstGeom>
          <a:noFill/>
          <a:ln/>
        </p:spPr>
        <p:txBody>
          <a:bodyPr wrap="none" lIns="0" tIns="0" rIns="0" bIns="0" rtlCol="0" anchor="ctr">
            <a:spAutoFit/>
          </a:bodyPr>
          <a:lstStyle/>
          <a:p>
            <a:pPr indent="0" marL="0">
              <a:buNone/>
            </a:pPr>
            <a:r>
              <a:rPr lang="en-US" sz="1013" b="1" dirty="0">
                <a:solidFill>
                  <a:srgbClr val="2E5984"/>
                </a:solidFill>
                <a:latin typeface="Arial" pitchFamily="34" charset="0"/>
                <a:ea typeface="Arial" pitchFamily="34" charset="-122"/>
                <a:cs typeface="Arial" pitchFamily="34" charset="-120"/>
              </a:rPr>
              <a:t>Contract Design</a:t>
            </a:r>
            <a:endParaRPr lang="en-US" sz="1013" dirty="0"/>
          </a:p>
        </p:txBody>
      </p:sp>
      <p:sp>
        <p:nvSpPr>
          <p:cNvPr id="9" name="Text 5"/>
          <p:cNvSpPr/>
          <p:nvPr/>
        </p:nvSpPr>
        <p:spPr>
          <a:xfrm>
            <a:off x="371475" y="1564481"/>
            <a:ext cx="4014788" cy="514350"/>
          </a:xfrm>
          <a:prstGeom prst="rect">
            <a:avLst/>
          </a:prstGeom>
          <a:noFill/>
          <a:ln/>
        </p:spPr>
        <p:txBody>
          <a:bodyPr wrap="square" lIns="0" tIns="0" rIns="0" bIns="0" rtlCol="0" anchor="ctr">
            <a:spAutoFit/>
          </a:bodyPr>
          <a:lstStyle/>
          <a:p>
            <a:pPr indent="0" marL="0">
              <a:buNone/>
            </a:pPr>
            <a:r>
              <a:rPr lang="en-US" sz="900" dirty="0">
                <a:solidFill>
                  <a:srgbClr val="333333"/>
                </a:solidFill>
                <a:latin typeface="Arial" pitchFamily="34" charset="0"/>
                <a:ea typeface="Arial" pitchFamily="34" charset="-122"/>
                <a:cs typeface="Arial" pitchFamily="34" charset="-120"/>
              </a:rPr>
              <a:t>PPP contracts must balance completeness with flexibility over long durations. Key provisions include performance specifications, payment mechanisms, risk allocation, change procedures, and termination provisions.</a:t>
            </a:r>
            <a:endParaRPr lang="en-US" sz="900" dirty="0"/>
          </a:p>
        </p:txBody>
      </p:sp>
      <p:sp>
        <p:nvSpPr>
          <p:cNvPr id="10" name="Text 6"/>
          <p:cNvSpPr/>
          <p:nvPr/>
        </p:nvSpPr>
        <p:spPr>
          <a:xfrm>
            <a:off x="285750" y="2250281"/>
            <a:ext cx="4186238" cy="257175"/>
          </a:xfrm>
          <a:prstGeom prst="rect">
            <a:avLst/>
          </a:prstGeom>
          <a:noFill/>
          <a:ln/>
        </p:spPr>
        <p:txBody>
          <a:bodyPr wrap="square" lIns="0" tIns="0" rIns="0" bIns="0" rtlCol="0" anchor="ctr">
            <a:spAutoFit/>
          </a:bodyPr>
          <a:lstStyle/>
          <a:p>
            <a:pPr indent="0" marL="0">
              <a:buNone/>
            </a:pPr>
            <a:r>
              <a:rPr lang="en-US" sz="1350" b="1" dirty="0">
                <a:solidFill>
                  <a:srgbClr val="4A90A4"/>
                </a:solidFill>
                <a:latin typeface="Arial" pitchFamily="34" charset="0"/>
                <a:ea typeface="Arial" pitchFamily="34" charset="-122"/>
                <a:cs typeface="Arial" pitchFamily="34" charset="-120"/>
              </a:rPr>
              <a:t>Performance Monitoring</a:t>
            </a:r>
            <a:endParaRPr lang="en-US" sz="1350" dirty="0"/>
          </a:p>
        </p:txBody>
      </p:sp>
      <p:sp>
        <p:nvSpPr>
          <p:cNvPr id="11" name="Shape 7"/>
          <p:cNvSpPr/>
          <p:nvPr/>
        </p:nvSpPr>
        <p:spPr>
          <a:xfrm>
            <a:off x="285750" y="2564606"/>
            <a:ext cx="4114800" cy="1000125"/>
          </a:xfrm>
          <a:prstGeom prst="rect">
            <a:avLst/>
          </a:prstGeom>
          <a:solidFill>
            <a:srgbClr val="FFFFFF"/>
          </a:solidFill>
          <a:ln/>
        </p:spPr>
      </p:sp>
      <p:sp>
        <p:nvSpPr>
          <p:cNvPr id="12" name="Shape 8"/>
          <p:cNvSpPr/>
          <p:nvPr/>
        </p:nvSpPr>
        <p:spPr>
          <a:xfrm>
            <a:off x="371475" y="2650331"/>
            <a:ext cx="257175" cy="257175"/>
          </a:xfrm>
          <a:prstGeom prst="rect">
            <a:avLst/>
          </a:prstGeom>
          <a:solidFill>
            <a:srgbClr val="4A90A4"/>
          </a:solidFill>
          <a:ln/>
        </p:spPr>
      </p:sp>
      <p:pic>
        <p:nvPicPr>
          <p:cNvPr id="13" name="Image 2" descr="preencoded.png">    </p:cNvPr>
          <p:cNvPicPr>
            <a:picLocks noChangeAspect="1"/>
          </p:cNvPicPr>
          <p:nvPr/>
        </p:nvPicPr>
        <p:blipFill>
          <a:blip r:embed="rId3"/>
          <a:stretch>
            <a:fillRect/>
          </a:stretch>
        </p:blipFill>
        <p:spPr>
          <a:xfrm>
            <a:off x="428625" y="2775347"/>
            <a:ext cx="142875" cy="7144"/>
          </a:xfrm>
          <a:prstGeom prst="rect">
            <a:avLst/>
          </a:prstGeom>
        </p:spPr>
      </p:pic>
      <p:sp>
        <p:nvSpPr>
          <p:cNvPr id="14" name="Text 9"/>
          <p:cNvSpPr/>
          <p:nvPr/>
        </p:nvSpPr>
        <p:spPr>
          <a:xfrm>
            <a:off x="714375" y="2682478"/>
            <a:ext cx="1300302" cy="192881"/>
          </a:xfrm>
          <a:prstGeom prst="rect">
            <a:avLst/>
          </a:prstGeom>
          <a:noFill/>
          <a:ln/>
        </p:spPr>
        <p:txBody>
          <a:bodyPr wrap="square" lIns="0" tIns="0" rIns="0" bIns="0" rtlCol="0" anchor="ctr">
            <a:spAutoFit/>
          </a:bodyPr>
          <a:lstStyle/>
          <a:p>
            <a:pPr indent="0" marL="0">
              <a:buNone/>
            </a:pPr>
            <a:r>
              <a:rPr lang="en-US" sz="1013" b="1" dirty="0">
                <a:solidFill>
                  <a:srgbClr val="2E5984"/>
                </a:solidFill>
                <a:latin typeface="Arial" pitchFamily="34" charset="0"/>
                <a:ea typeface="Arial" pitchFamily="34" charset="-122"/>
                <a:cs typeface="Arial" pitchFamily="34" charset="-120"/>
              </a:rPr>
              <a:t>Monitoring Systems</a:t>
            </a:r>
            <a:endParaRPr lang="en-US" sz="1013" dirty="0"/>
          </a:p>
        </p:txBody>
      </p:sp>
      <p:sp>
        <p:nvSpPr>
          <p:cNvPr id="15" name="Text 10"/>
          <p:cNvSpPr/>
          <p:nvPr/>
        </p:nvSpPr>
        <p:spPr>
          <a:xfrm>
            <a:off x="371475" y="2964656"/>
            <a:ext cx="4014788" cy="514350"/>
          </a:xfrm>
          <a:prstGeom prst="rect">
            <a:avLst/>
          </a:prstGeom>
          <a:noFill/>
          <a:ln/>
        </p:spPr>
        <p:txBody>
          <a:bodyPr wrap="square" lIns="0" tIns="0" rIns="0" bIns="0" rtlCol="0" anchor="ctr">
            <a:spAutoFit/>
          </a:bodyPr>
          <a:lstStyle/>
          <a:p>
            <a:pPr indent="0" marL="0">
              <a:buNone/>
            </a:pPr>
            <a:r>
              <a:rPr lang="en-US" sz="900" dirty="0">
                <a:solidFill>
                  <a:srgbClr val="333333"/>
                </a:solidFill>
                <a:latin typeface="Arial" pitchFamily="34" charset="0"/>
                <a:ea typeface="Arial" pitchFamily="34" charset="-122"/>
                <a:cs typeface="Arial" pitchFamily="34" charset="-120"/>
              </a:rPr>
              <a:t>Effective monitoring requires clear metrics, regular reporting, independent verification, and appropriate incentives through payment deductions or bonuses linked to performance outcomes.</a:t>
            </a:r>
            <a:endParaRPr lang="en-US" sz="900" dirty="0"/>
          </a:p>
        </p:txBody>
      </p:sp>
      <p:pic>
        <p:nvPicPr>
          <p:cNvPr id="16" name="Image 3" descr="preencoded.png">    </p:cNvPr>
          <p:cNvPicPr>
            <a:picLocks noChangeAspect="1"/>
          </p:cNvPicPr>
          <p:nvPr/>
        </p:nvPicPr>
        <p:blipFill>
          <a:blip r:embed="rId4"/>
          <a:stretch>
            <a:fillRect/>
          </a:stretch>
        </p:blipFill>
        <p:spPr>
          <a:xfrm>
            <a:off x="285750" y="3650456"/>
            <a:ext cx="4114800" cy="1571625"/>
          </a:xfrm>
          <a:prstGeom prst="rect">
            <a:avLst/>
          </a:prstGeom>
        </p:spPr>
      </p:pic>
      <p:sp>
        <p:nvSpPr>
          <p:cNvPr id="17" name="Text 11"/>
          <p:cNvSpPr/>
          <p:nvPr/>
        </p:nvSpPr>
        <p:spPr>
          <a:xfrm>
            <a:off x="4743450" y="850106"/>
            <a:ext cx="4186238" cy="257175"/>
          </a:xfrm>
          <a:prstGeom prst="rect">
            <a:avLst/>
          </a:prstGeom>
          <a:noFill/>
          <a:ln/>
        </p:spPr>
        <p:txBody>
          <a:bodyPr wrap="square" lIns="0" tIns="0" rIns="0" bIns="0" rtlCol="0" anchor="ctr">
            <a:spAutoFit/>
          </a:bodyPr>
          <a:lstStyle/>
          <a:p>
            <a:pPr indent="0" marL="0">
              <a:buNone/>
            </a:pPr>
            <a:r>
              <a:rPr lang="en-US" sz="1350" b="1" dirty="0">
                <a:solidFill>
                  <a:srgbClr val="4A90A4"/>
                </a:solidFill>
                <a:latin typeface="Arial" pitchFamily="34" charset="0"/>
                <a:ea typeface="Arial" pitchFamily="34" charset="-122"/>
                <a:cs typeface="Arial" pitchFamily="34" charset="-120"/>
              </a:rPr>
              <a:t>Dispute Resolution Mechanisms</a:t>
            </a:r>
            <a:endParaRPr lang="en-US" sz="1350" dirty="0"/>
          </a:p>
        </p:txBody>
      </p:sp>
      <p:sp>
        <p:nvSpPr>
          <p:cNvPr id="18" name="Shape 12"/>
          <p:cNvSpPr/>
          <p:nvPr/>
        </p:nvSpPr>
        <p:spPr>
          <a:xfrm>
            <a:off x="4743450" y="1164431"/>
            <a:ext cx="4114800" cy="1000125"/>
          </a:xfrm>
          <a:prstGeom prst="rect">
            <a:avLst/>
          </a:prstGeom>
          <a:solidFill>
            <a:srgbClr val="FFFFFF"/>
          </a:solidFill>
          <a:ln/>
        </p:spPr>
      </p:sp>
      <p:sp>
        <p:nvSpPr>
          <p:cNvPr id="19" name="Shape 13"/>
          <p:cNvSpPr/>
          <p:nvPr/>
        </p:nvSpPr>
        <p:spPr>
          <a:xfrm>
            <a:off x="4829175" y="1250156"/>
            <a:ext cx="257175" cy="257175"/>
          </a:xfrm>
          <a:prstGeom prst="rect">
            <a:avLst/>
          </a:prstGeom>
          <a:solidFill>
            <a:srgbClr val="7FB3D3"/>
          </a:solidFill>
          <a:ln/>
        </p:spPr>
      </p:sp>
      <p:pic>
        <p:nvPicPr>
          <p:cNvPr id="20" name="Image 4" descr="preencoded.png">    </p:cNvPr>
          <p:cNvPicPr>
            <a:picLocks noChangeAspect="1"/>
          </p:cNvPicPr>
          <p:nvPr/>
        </p:nvPicPr>
        <p:blipFill>
          <a:blip r:embed="rId5"/>
          <a:stretch>
            <a:fillRect/>
          </a:stretch>
        </p:blipFill>
        <p:spPr>
          <a:xfrm>
            <a:off x="4868466" y="1375172"/>
            <a:ext cx="178594" cy="7144"/>
          </a:xfrm>
          <a:prstGeom prst="rect">
            <a:avLst/>
          </a:prstGeom>
        </p:spPr>
      </p:pic>
      <p:sp>
        <p:nvSpPr>
          <p:cNvPr id="21" name="Text 14"/>
          <p:cNvSpPr/>
          <p:nvPr/>
        </p:nvSpPr>
        <p:spPr>
          <a:xfrm>
            <a:off x="5172075" y="1282303"/>
            <a:ext cx="1243040" cy="192881"/>
          </a:xfrm>
          <a:prstGeom prst="rect">
            <a:avLst/>
          </a:prstGeom>
          <a:noFill/>
          <a:ln/>
        </p:spPr>
        <p:txBody>
          <a:bodyPr wrap="none" lIns="0" tIns="0" rIns="0" bIns="0" rtlCol="0" anchor="ctr">
            <a:spAutoFit/>
          </a:bodyPr>
          <a:lstStyle/>
          <a:p>
            <a:pPr indent="0" marL="0">
              <a:buNone/>
            </a:pPr>
            <a:r>
              <a:rPr lang="en-US" sz="1013" b="1" dirty="0">
                <a:solidFill>
                  <a:srgbClr val="2E5984"/>
                </a:solidFill>
                <a:latin typeface="Arial" pitchFamily="34" charset="0"/>
                <a:ea typeface="Arial" pitchFamily="34" charset="-122"/>
                <a:cs typeface="Arial" pitchFamily="34" charset="-120"/>
              </a:rPr>
              <a:t>Dispute Resolution</a:t>
            </a:r>
            <a:endParaRPr lang="en-US" sz="1013" dirty="0"/>
          </a:p>
        </p:txBody>
      </p:sp>
      <p:sp>
        <p:nvSpPr>
          <p:cNvPr id="22" name="Text 15"/>
          <p:cNvSpPr/>
          <p:nvPr/>
        </p:nvSpPr>
        <p:spPr>
          <a:xfrm>
            <a:off x="4829175" y="1564481"/>
            <a:ext cx="4014788" cy="514350"/>
          </a:xfrm>
          <a:prstGeom prst="rect">
            <a:avLst/>
          </a:prstGeom>
          <a:noFill/>
          <a:ln/>
        </p:spPr>
        <p:txBody>
          <a:bodyPr wrap="square" lIns="0" tIns="0" rIns="0" bIns="0" rtlCol="0" anchor="ctr">
            <a:spAutoFit/>
          </a:bodyPr>
          <a:lstStyle/>
          <a:p>
            <a:pPr indent="0" marL="0">
              <a:buNone/>
            </a:pPr>
            <a:r>
              <a:rPr lang="en-US" sz="900" dirty="0">
                <a:solidFill>
                  <a:srgbClr val="333333"/>
                </a:solidFill>
                <a:latin typeface="Arial" pitchFamily="34" charset="0"/>
                <a:ea typeface="Arial" pitchFamily="34" charset="-122"/>
                <a:cs typeface="Arial" pitchFamily="34" charset="-120"/>
              </a:rPr>
              <a:t>Long-term PPP contracts require robust dispute resolution mechanisms, including structured escalation procedures, expert determination, mediation, arbitration, and as a last resort, litigation.</a:t>
            </a:r>
            <a:endParaRPr lang="en-US" sz="900" dirty="0"/>
          </a:p>
        </p:txBody>
      </p:sp>
      <p:sp>
        <p:nvSpPr>
          <p:cNvPr id="23" name="Text 16"/>
          <p:cNvSpPr/>
          <p:nvPr/>
        </p:nvSpPr>
        <p:spPr>
          <a:xfrm>
            <a:off x="4743450" y="2250281"/>
            <a:ext cx="4186238" cy="257175"/>
          </a:xfrm>
          <a:prstGeom prst="rect">
            <a:avLst/>
          </a:prstGeom>
          <a:noFill/>
          <a:ln/>
        </p:spPr>
        <p:txBody>
          <a:bodyPr wrap="square" lIns="0" tIns="0" rIns="0" bIns="0" rtlCol="0" anchor="ctr">
            <a:spAutoFit/>
          </a:bodyPr>
          <a:lstStyle/>
          <a:p>
            <a:pPr indent="0" marL="0">
              <a:buNone/>
            </a:pPr>
            <a:r>
              <a:rPr lang="en-US" sz="1350" b="1" dirty="0">
                <a:solidFill>
                  <a:srgbClr val="4A90A4"/>
                </a:solidFill>
                <a:latin typeface="Arial" pitchFamily="34" charset="0"/>
                <a:ea typeface="Arial" pitchFamily="34" charset="-122"/>
                <a:cs typeface="Arial" pitchFamily="34" charset="-120"/>
              </a:rPr>
              <a:t>Key Contract Documents</a:t>
            </a:r>
            <a:endParaRPr lang="en-US" sz="1350" dirty="0"/>
          </a:p>
        </p:txBody>
      </p:sp>
      <p:sp>
        <p:nvSpPr>
          <p:cNvPr id="24" name="Shape 17"/>
          <p:cNvSpPr/>
          <p:nvPr/>
        </p:nvSpPr>
        <p:spPr>
          <a:xfrm>
            <a:off x="4743450" y="2578894"/>
            <a:ext cx="4114800" cy="1689497"/>
          </a:xfrm>
          <a:prstGeom prst="rect">
            <a:avLst/>
          </a:prstGeom>
          <a:solidFill>
            <a:srgbClr val="FFFFFF"/>
          </a:solidFill>
          <a:ln/>
        </p:spPr>
      </p:sp>
      <p:sp>
        <p:nvSpPr>
          <p:cNvPr id="25" name="Shape 18"/>
          <p:cNvSpPr/>
          <p:nvPr/>
        </p:nvSpPr>
        <p:spPr>
          <a:xfrm>
            <a:off x="4743450" y="2578894"/>
            <a:ext cx="1345453" cy="285750"/>
          </a:xfrm>
          <a:prstGeom prst="rect">
            <a:avLst/>
          </a:prstGeom>
          <a:solidFill>
            <a:srgbClr val="2E5984"/>
          </a:solidFill>
          <a:ln/>
        </p:spPr>
      </p:sp>
      <p:sp>
        <p:nvSpPr>
          <p:cNvPr id="26" name="Text 19"/>
          <p:cNvSpPr/>
          <p:nvPr/>
        </p:nvSpPr>
        <p:spPr>
          <a:xfrm>
            <a:off x="4743450" y="2578894"/>
            <a:ext cx="1416890" cy="285750"/>
          </a:xfrm>
          <a:prstGeom prst="rect">
            <a:avLst/>
          </a:prstGeom>
          <a:noFill/>
          <a:ln/>
        </p:spPr>
        <p:txBody>
          <a:bodyPr wrap="square" lIns="68072" tIns="68072" rIns="68072" bIns="68072" rtlCol="0" anchor="ctr">
            <a:spAutoFit/>
          </a:bodyPr>
          <a:lstStyle/>
          <a:p>
            <a:pPr algn="l" indent="0" marL="0">
              <a:buNone/>
            </a:pPr>
            <a:r>
              <a:rPr lang="en-US" sz="900" b="1" dirty="0">
                <a:solidFill>
                  <a:srgbClr val="FFFFFF"/>
                </a:solidFill>
                <a:latin typeface="Arial" pitchFamily="34" charset="0"/>
                <a:ea typeface="Arial" pitchFamily="34" charset="-122"/>
                <a:cs typeface="Arial" pitchFamily="34" charset="-120"/>
              </a:rPr>
              <a:t>Document</a:t>
            </a:r>
            <a:endParaRPr lang="en-US" sz="900" dirty="0"/>
          </a:p>
        </p:txBody>
      </p:sp>
      <p:sp>
        <p:nvSpPr>
          <p:cNvPr id="27" name="Shape 20"/>
          <p:cNvSpPr/>
          <p:nvPr/>
        </p:nvSpPr>
        <p:spPr>
          <a:xfrm>
            <a:off x="6088903" y="2578894"/>
            <a:ext cx="2769347" cy="285750"/>
          </a:xfrm>
          <a:prstGeom prst="rect">
            <a:avLst/>
          </a:prstGeom>
          <a:solidFill>
            <a:srgbClr val="2E5984"/>
          </a:solidFill>
          <a:ln/>
        </p:spPr>
      </p:sp>
      <p:sp>
        <p:nvSpPr>
          <p:cNvPr id="28" name="Text 21"/>
          <p:cNvSpPr/>
          <p:nvPr/>
        </p:nvSpPr>
        <p:spPr>
          <a:xfrm>
            <a:off x="6088903" y="2578894"/>
            <a:ext cx="2840785" cy="285750"/>
          </a:xfrm>
          <a:prstGeom prst="rect">
            <a:avLst/>
          </a:prstGeom>
          <a:noFill/>
          <a:ln/>
        </p:spPr>
        <p:txBody>
          <a:bodyPr wrap="square" lIns="68072" tIns="68072" rIns="68072" bIns="68072" rtlCol="0" anchor="ctr">
            <a:spAutoFit/>
          </a:bodyPr>
          <a:lstStyle/>
          <a:p>
            <a:pPr algn="l" indent="0" marL="0">
              <a:buNone/>
            </a:pPr>
            <a:r>
              <a:rPr lang="en-US" sz="900" b="1" dirty="0">
                <a:solidFill>
                  <a:srgbClr val="FFFFFF"/>
                </a:solidFill>
                <a:latin typeface="Arial" pitchFamily="34" charset="0"/>
                <a:ea typeface="Arial" pitchFamily="34" charset="-122"/>
                <a:cs typeface="Arial" pitchFamily="34" charset="-120"/>
              </a:rPr>
              <a:t>Purpose</a:t>
            </a:r>
            <a:endParaRPr lang="en-US" sz="900" dirty="0"/>
          </a:p>
        </p:txBody>
      </p:sp>
      <p:sp>
        <p:nvSpPr>
          <p:cNvPr id="29" name="Text 22"/>
          <p:cNvSpPr/>
          <p:nvPr/>
        </p:nvSpPr>
        <p:spPr>
          <a:xfrm>
            <a:off x="4743450" y="2864644"/>
            <a:ext cx="1416890" cy="278606"/>
          </a:xfrm>
          <a:prstGeom prst="rect">
            <a:avLst/>
          </a:prstGeom>
          <a:noFill/>
          <a:ln/>
        </p:spPr>
        <p:txBody>
          <a:bodyPr wrap="square" lIns="68072" tIns="68072" rIns="68072" bIns="68072" rtlCol="0" anchor="ctr">
            <a:spAutoFit/>
          </a:bodyPr>
          <a:lstStyle/>
          <a:p>
            <a:pPr indent="0" marL="0">
              <a:buNone/>
            </a:pPr>
            <a:r>
              <a:rPr lang="en-US" sz="844" dirty="0">
                <a:solidFill>
                  <a:srgbClr val="333333"/>
                </a:solidFill>
                <a:latin typeface="Arial" pitchFamily="34" charset="0"/>
                <a:ea typeface="Arial" pitchFamily="34" charset="-122"/>
                <a:cs typeface="Arial" pitchFamily="34" charset="-120"/>
              </a:rPr>
              <a:t>Project Agreement</a:t>
            </a:r>
            <a:endParaRPr lang="en-US" sz="844" dirty="0"/>
          </a:p>
        </p:txBody>
      </p:sp>
      <p:sp>
        <p:nvSpPr>
          <p:cNvPr id="30" name="Text 23"/>
          <p:cNvSpPr/>
          <p:nvPr/>
        </p:nvSpPr>
        <p:spPr>
          <a:xfrm>
            <a:off x="6088903" y="2864644"/>
            <a:ext cx="2840785" cy="278606"/>
          </a:xfrm>
          <a:prstGeom prst="rect">
            <a:avLst/>
          </a:prstGeom>
          <a:noFill/>
          <a:ln/>
        </p:spPr>
        <p:txBody>
          <a:bodyPr wrap="square" lIns="68072" tIns="68072" rIns="68072" bIns="68072" rtlCol="0" anchor="ctr">
            <a:spAutoFit/>
          </a:bodyPr>
          <a:lstStyle/>
          <a:p>
            <a:pPr indent="0" marL="0">
              <a:buNone/>
            </a:pPr>
            <a:r>
              <a:rPr lang="en-US" sz="844" dirty="0">
                <a:solidFill>
                  <a:srgbClr val="333333"/>
                </a:solidFill>
                <a:latin typeface="Arial" pitchFamily="34" charset="0"/>
                <a:ea typeface="Arial" pitchFamily="34" charset="-122"/>
                <a:cs typeface="Arial" pitchFamily="34" charset="-120"/>
              </a:rPr>
              <a:t>Core contract between government and private partner</a:t>
            </a:r>
            <a:endParaRPr lang="en-US" sz="844" dirty="0"/>
          </a:p>
        </p:txBody>
      </p:sp>
      <p:sp>
        <p:nvSpPr>
          <p:cNvPr id="31" name="Text 24"/>
          <p:cNvSpPr/>
          <p:nvPr/>
        </p:nvSpPr>
        <p:spPr>
          <a:xfrm>
            <a:off x="4743450" y="3143250"/>
            <a:ext cx="1416890" cy="282178"/>
          </a:xfrm>
          <a:prstGeom prst="rect">
            <a:avLst/>
          </a:prstGeom>
          <a:noFill/>
          <a:ln/>
        </p:spPr>
        <p:txBody>
          <a:bodyPr wrap="square" lIns="68072" tIns="68072" rIns="68072" bIns="68072" rtlCol="0" anchor="ctr">
            <a:spAutoFit/>
          </a:bodyPr>
          <a:lstStyle/>
          <a:p>
            <a:pPr indent="0" marL="0">
              <a:buNone/>
            </a:pPr>
            <a:r>
              <a:rPr lang="en-US" sz="844" dirty="0">
                <a:solidFill>
                  <a:srgbClr val="333333"/>
                </a:solidFill>
                <a:latin typeface="Arial" pitchFamily="34" charset="0"/>
                <a:ea typeface="Arial" pitchFamily="34" charset="-122"/>
                <a:cs typeface="Arial" pitchFamily="34" charset="-120"/>
              </a:rPr>
              <a:t>Service Specifications</a:t>
            </a:r>
            <a:endParaRPr lang="en-US" sz="844" dirty="0"/>
          </a:p>
        </p:txBody>
      </p:sp>
      <p:sp>
        <p:nvSpPr>
          <p:cNvPr id="32" name="Text 25"/>
          <p:cNvSpPr/>
          <p:nvPr/>
        </p:nvSpPr>
        <p:spPr>
          <a:xfrm>
            <a:off x="6088903" y="3143250"/>
            <a:ext cx="2840785" cy="282178"/>
          </a:xfrm>
          <a:prstGeom prst="rect">
            <a:avLst/>
          </a:prstGeom>
          <a:noFill/>
          <a:ln/>
        </p:spPr>
        <p:txBody>
          <a:bodyPr wrap="square" lIns="68072" tIns="68072" rIns="68072" bIns="68072" rtlCol="0" anchor="ctr">
            <a:spAutoFit/>
          </a:bodyPr>
          <a:lstStyle/>
          <a:p>
            <a:pPr indent="0" marL="0">
              <a:buNone/>
            </a:pPr>
            <a:r>
              <a:rPr lang="en-US" sz="844" dirty="0">
                <a:solidFill>
                  <a:srgbClr val="333333"/>
                </a:solidFill>
                <a:latin typeface="Arial" pitchFamily="34" charset="0"/>
                <a:ea typeface="Arial" pitchFamily="34" charset="-122"/>
                <a:cs typeface="Arial" pitchFamily="34" charset="-120"/>
              </a:rPr>
              <a:t>Detailed performance requirements and standards</a:t>
            </a:r>
            <a:endParaRPr lang="en-US" sz="844" dirty="0"/>
          </a:p>
        </p:txBody>
      </p:sp>
      <p:sp>
        <p:nvSpPr>
          <p:cNvPr id="33" name="Text 26"/>
          <p:cNvSpPr/>
          <p:nvPr/>
        </p:nvSpPr>
        <p:spPr>
          <a:xfrm>
            <a:off x="4743450" y="3425428"/>
            <a:ext cx="1416890" cy="282178"/>
          </a:xfrm>
          <a:prstGeom prst="rect">
            <a:avLst/>
          </a:prstGeom>
          <a:noFill/>
          <a:ln/>
        </p:spPr>
        <p:txBody>
          <a:bodyPr wrap="square" lIns="68072" tIns="68072" rIns="68072" bIns="68072" rtlCol="0" anchor="ctr">
            <a:spAutoFit/>
          </a:bodyPr>
          <a:lstStyle/>
          <a:p>
            <a:pPr indent="0" marL="0">
              <a:buNone/>
            </a:pPr>
            <a:r>
              <a:rPr lang="en-US" sz="844" dirty="0">
                <a:solidFill>
                  <a:srgbClr val="333333"/>
                </a:solidFill>
                <a:latin typeface="Arial" pitchFamily="34" charset="0"/>
                <a:ea typeface="Arial" pitchFamily="34" charset="-122"/>
                <a:cs typeface="Arial" pitchFamily="34" charset="-120"/>
              </a:rPr>
              <a:t>Payment Mechanism</a:t>
            </a:r>
            <a:endParaRPr lang="en-US" sz="844" dirty="0"/>
          </a:p>
        </p:txBody>
      </p:sp>
      <p:sp>
        <p:nvSpPr>
          <p:cNvPr id="34" name="Text 27"/>
          <p:cNvSpPr/>
          <p:nvPr/>
        </p:nvSpPr>
        <p:spPr>
          <a:xfrm>
            <a:off x="6088903" y="3425428"/>
            <a:ext cx="2840785" cy="282178"/>
          </a:xfrm>
          <a:prstGeom prst="rect">
            <a:avLst/>
          </a:prstGeom>
          <a:noFill/>
          <a:ln/>
        </p:spPr>
        <p:txBody>
          <a:bodyPr wrap="square" lIns="68072" tIns="68072" rIns="68072" bIns="68072" rtlCol="0" anchor="ctr">
            <a:spAutoFit/>
          </a:bodyPr>
          <a:lstStyle/>
          <a:p>
            <a:pPr indent="0" marL="0">
              <a:buNone/>
            </a:pPr>
            <a:r>
              <a:rPr lang="en-US" sz="844" dirty="0">
                <a:solidFill>
                  <a:srgbClr val="333333"/>
                </a:solidFill>
                <a:latin typeface="Arial" pitchFamily="34" charset="0"/>
                <a:ea typeface="Arial" pitchFamily="34" charset="-122"/>
                <a:cs typeface="Arial" pitchFamily="34" charset="-120"/>
              </a:rPr>
              <a:t>Formula and procedures for calculating payments</a:t>
            </a:r>
            <a:endParaRPr lang="en-US" sz="844" dirty="0"/>
          </a:p>
        </p:txBody>
      </p:sp>
      <p:sp>
        <p:nvSpPr>
          <p:cNvPr id="35" name="Text 28"/>
          <p:cNvSpPr/>
          <p:nvPr/>
        </p:nvSpPr>
        <p:spPr>
          <a:xfrm>
            <a:off x="4743450" y="3707606"/>
            <a:ext cx="1416890" cy="282178"/>
          </a:xfrm>
          <a:prstGeom prst="rect">
            <a:avLst/>
          </a:prstGeom>
          <a:noFill/>
          <a:ln/>
        </p:spPr>
        <p:txBody>
          <a:bodyPr wrap="square" lIns="68072" tIns="68072" rIns="68072" bIns="68072" rtlCol="0" anchor="ctr">
            <a:spAutoFit/>
          </a:bodyPr>
          <a:lstStyle/>
          <a:p>
            <a:pPr indent="0" marL="0">
              <a:buNone/>
            </a:pPr>
            <a:r>
              <a:rPr lang="en-US" sz="844" dirty="0">
                <a:solidFill>
                  <a:srgbClr val="333333"/>
                </a:solidFill>
                <a:latin typeface="Arial" pitchFamily="34" charset="0"/>
                <a:ea typeface="Arial" pitchFamily="34" charset="-122"/>
                <a:cs typeface="Arial" pitchFamily="34" charset="-120"/>
              </a:rPr>
              <a:t>Direct Agreement</a:t>
            </a:r>
            <a:endParaRPr lang="en-US" sz="844" dirty="0"/>
          </a:p>
        </p:txBody>
      </p:sp>
      <p:sp>
        <p:nvSpPr>
          <p:cNvPr id="36" name="Text 29"/>
          <p:cNvSpPr/>
          <p:nvPr/>
        </p:nvSpPr>
        <p:spPr>
          <a:xfrm>
            <a:off x="6088903" y="3707606"/>
            <a:ext cx="2840785" cy="282178"/>
          </a:xfrm>
          <a:prstGeom prst="rect">
            <a:avLst/>
          </a:prstGeom>
          <a:noFill/>
          <a:ln/>
        </p:spPr>
        <p:txBody>
          <a:bodyPr wrap="square" lIns="68072" tIns="68072" rIns="68072" bIns="68072" rtlCol="0" anchor="ctr">
            <a:spAutoFit/>
          </a:bodyPr>
          <a:lstStyle/>
          <a:p>
            <a:pPr indent="0" marL="0">
              <a:buNone/>
            </a:pPr>
            <a:r>
              <a:rPr lang="en-US" sz="844" dirty="0">
                <a:solidFill>
                  <a:srgbClr val="333333"/>
                </a:solidFill>
                <a:latin typeface="Arial" pitchFamily="34" charset="0"/>
                <a:ea typeface="Arial" pitchFamily="34" charset="-122"/>
                <a:cs typeface="Arial" pitchFamily="34" charset="-120"/>
              </a:rPr>
              <a:t>Lenders' step-in rights and government obligations</a:t>
            </a:r>
            <a:endParaRPr lang="en-US" sz="844" dirty="0"/>
          </a:p>
        </p:txBody>
      </p:sp>
      <p:sp>
        <p:nvSpPr>
          <p:cNvPr id="37" name="Text 30"/>
          <p:cNvSpPr/>
          <p:nvPr/>
        </p:nvSpPr>
        <p:spPr>
          <a:xfrm>
            <a:off x="4743450" y="3989784"/>
            <a:ext cx="1416890" cy="278606"/>
          </a:xfrm>
          <a:prstGeom prst="rect">
            <a:avLst/>
          </a:prstGeom>
          <a:noFill/>
          <a:ln/>
        </p:spPr>
        <p:txBody>
          <a:bodyPr wrap="square" lIns="68072" tIns="68072" rIns="68072" bIns="68072" rtlCol="0" anchor="ctr">
            <a:spAutoFit/>
          </a:bodyPr>
          <a:lstStyle/>
          <a:p>
            <a:pPr indent="0" marL="0">
              <a:buNone/>
            </a:pPr>
            <a:r>
              <a:rPr lang="en-US" sz="844" dirty="0">
                <a:solidFill>
                  <a:srgbClr val="333333"/>
                </a:solidFill>
                <a:latin typeface="Arial" pitchFamily="34" charset="0"/>
                <a:ea typeface="Arial" pitchFamily="34" charset="-122"/>
                <a:cs typeface="Arial" pitchFamily="34" charset="-120"/>
              </a:rPr>
              <a:t>Shareholders' Agreement</a:t>
            </a:r>
            <a:endParaRPr lang="en-US" sz="844" dirty="0"/>
          </a:p>
        </p:txBody>
      </p:sp>
      <p:sp>
        <p:nvSpPr>
          <p:cNvPr id="38" name="Text 31"/>
          <p:cNvSpPr/>
          <p:nvPr/>
        </p:nvSpPr>
        <p:spPr>
          <a:xfrm>
            <a:off x="6088903" y="3989784"/>
            <a:ext cx="2840785" cy="278606"/>
          </a:xfrm>
          <a:prstGeom prst="rect">
            <a:avLst/>
          </a:prstGeom>
          <a:noFill/>
          <a:ln/>
        </p:spPr>
        <p:txBody>
          <a:bodyPr wrap="square" lIns="68072" tIns="68072" rIns="68072" bIns="68072" rtlCol="0" anchor="ctr">
            <a:spAutoFit/>
          </a:bodyPr>
          <a:lstStyle/>
          <a:p>
            <a:pPr indent="0" marL="0">
              <a:buNone/>
            </a:pPr>
            <a:r>
              <a:rPr lang="en-US" sz="844" dirty="0">
                <a:solidFill>
                  <a:srgbClr val="333333"/>
                </a:solidFill>
                <a:latin typeface="Arial" pitchFamily="34" charset="0"/>
                <a:ea typeface="Arial" pitchFamily="34" charset="-122"/>
                <a:cs typeface="Arial" pitchFamily="34" charset="-120"/>
              </a:rPr>
              <a:t>Governance of the project company (SPV)</a:t>
            </a:r>
            <a:endParaRPr lang="en-US" sz="844" dirty="0"/>
          </a:p>
        </p:txBody>
      </p:sp>
      <p:sp>
        <p:nvSpPr>
          <p:cNvPr id="39" name="Text 32"/>
          <p:cNvSpPr/>
          <p:nvPr/>
        </p:nvSpPr>
        <p:spPr>
          <a:xfrm>
            <a:off x="4743450" y="4268391"/>
            <a:ext cx="4186238" cy="257175"/>
          </a:xfrm>
          <a:prstGeom prst="rect">
            <a:avLst/>
          </a:prstGeom>
          <a:noFill/>
          <a:ln/>
        </p:spPr>
        <p:txBody>
          <a:bodyPr wrap="square" lIns="0" tIns="0" rIns="0" bIns="0" rtlCol="0" anchor="ctr">
            <a:spAutoFit/>
          </a:bodyPr>
          <a:lstStyle/>
          <a:p>
            <a:pPr indent="0" marL="0">
              <a:buNone/>
            </a:pPr>
            <a:r>
              <a:rPr lang="en-US" sz="1350" b="1" dirty="0">
                <a:solidFill>
                  <a:srgbClr val="4A90A4"/>
                </a:solidFill>
                <a:latin typeface="Arial" pitchFamily="34" charset="0"/>
                <a:ea typeface="Arial" pitchFamily="34" charset="-122"/>
                <a:cs typeface="Arial" pitchFamily="34" charset="-120"/>
              </a:rPr>
              <a:t>Institutional Framework</a:t>
            </a:r>
            <a:endParaRPr lang="en-US" sz="1350" dirty="0"/>
          </a:p>
        </p:txBody>
      </p:sp>
      <p:sp>
        <p:nvSpPr>
          <p:cNvPr id="40" name="Text 33"/>
          <p:cNvSpPr/>
          <p:nvPr/>
        </p:nvSpPr>
        <p:spPr>
          <a:xfrm>
            <a:off x="4743450" y="4593431"/>
            <a:ext cx="712115" cy="142875"/>
          </a:xfrm>
          <a:prstGeom prst="rect">
            <a:avLst/>
          </a:prstGeom>
          <a:noFill/>
          <a:ln/>
        </p:spPr>
        <p:txBody>
          <a:bodyPr wrap="none" lIns="0" tIns="0" rIns="0" bIns="0" rtlCol="0" anchor="ctr">
            <a:spAutoFit/>
          </a:bodyPr>
          <a:lstStyle/>
          <a:p>
            <a:pPr algn="l" indent="0" marL="0">
              <a:buNone/>
            </a:pPr>
            <a:r>
              <a:rPr lang="en-US" sz="1013" b="1" dirty="0">
                <a:solidFill>
                  <a:srgbClr val="333333"/>
                </a:solidFill>
                <a:latin typeface="Arial" pitchFamily="34" charset="0"/>
                <a:ea typeface="Arial" pitchFamily="34" charset="-122"/>
                <a:cs typeface="Arial" pitchFamily="34" charset="-120"/>
              </a:rPr>
              <a:t>PPP units:</a:t>
            </a:r>
            <a:endParaRPr lang="en-US" sz="1013" dirty="0"/>
          </a:p>
        </p:txBody>
      </p:sp>
      <p:sp>
        <p:nvSpPr>
          <p:cNvPr id="41" name="Text 34"/>
          <p:cNvSpPr/>
          <p:nvPr/>
        </p:nvSpPr>
        <p:spPr>
          <a:xfrm>
            <a:off x="4743450" y="4593431"/>
            <a:ext cx="4035996" cy="310028"/>
          </a:xfrm>
          <a:prstGeom prst="rect">
            <a:avLst/>
          </a:prstGeom>
          <a:noFill/>
          <a:ln/>
        </p:spPr>
        <p:txBody>
          <a:bodyPr wrap="square" lIns="0" tIns="0" rIns="0" bIns="0" rtlCol="0" anchor="ctr">
            <a:spAutoFit/>
          </a:bodyPr>
          <a:lstStyle/>
          <a:p>
            <a:pPr algn="l" indent="0" marL="0">
              <a:buNone/>
            </a:pPr>
            <a:r>
              <a:rPr lang="en-US" sz="1013" dirty="0">
                <a:solidFill>
                  <a:srgbClr val="333333"/>
                </a:solidFill>
                <a:latin typeface="Arial" pitchFamily="34" charset="0"/>
                <a:ea typeface="Arial" pitchFamily="34" charset="-122"/>
                <a:cs typeface="Arial" pitchFamily="34" charset="-120"/>
              </a:rPr>
              <a:t>Specialized government agencies providing expertise and standardization</a:t>
            </a:r>
            <a:endParaRPr lang="en-US" sz="1013" dirty="0"/>
          </a:p>
        </p:txBody>
      </p:sp>
      <p:sp>
        <p:nvSpPr>
          <p:cNvPr id="42" name="Text 35"/>
          <p:cNvSpPr/>
          <p:nvPr/>
        </p:nvSpPr>
        <p:spPr>
          <a:xfrm>
            <a:off x="4743450" y="4970599"/>
            <a:ext cx="1236008" cy="142875"/>
          </a:xfrm>
          <a:prstGeom prst="rect">
            <a:avLst/>
          </a:prstGeom>
          <a:noFill/>
          <a:ln/>
        </p:spPr>
        <p:txBody>
          <a:bodyPr wrap="none" lIns="0" tIns="0" rIns="0" bIns="0" rtlCol="0" anchor="ctr">
            <a:spAutoFit/>
          </a:bodyPr>
          <a:lstStyle/>
          <a:p>
            <a:pPr algn="l" indent="0" marL="0">
              <a:buNone/>
            </a:pPr>
            <a:r>
              <a:rPr lang="en-US" sz="1013" b="1" dirty="0">
                <a:solidFill>
                  <a:srgbClr val="333333"/>
                </a:solidFill>
                <a:latin typeface="Arial" pitchFamily="34" charset="0"/>
                <a:ea typeface="Arial" pitchFamily="34" charset="-122"/>
                <a:cs typeface="Arial" pitchFamily="34" charset="-120"/>
              </a:rPr>
              <a:t>Regulatory bodies:</a:t>
            </a:r>
            <a:endParaRPr lang="en-US" sz="1013" dirty="0"/>
          </a:p>
        </p:txBody>
      </p:sp>
      <p:sp>
        <p:nvSpPr>
          <p:cNvPr id="43" name="Text 36"/>
          <p:cNvSpPr/>
          <p:nvPr/>
        </p:nvSpPr>
        <p:spPr>
          <a:xfrm>
            <a:off x="4743450" y="4970599"/>
            <a:ext cx="3980994" cy="310028"/>
          </a:xfrm>
          <a:prstGeom prst="rect">
            <a:avLst/>
          </a:prstGeom>
          <a:noFill/>
          <a:ln/>
        </p:spPr>
        <p:txBody>
          <a:bodyPr wrap="square" lIns="0" tIns="0" rIns="0" bIns="0" rtlCol="0" anchor="ctr">
            <a:spAutoFit/>
          </a:bodyPr>
          <a:lstStyle/>
          <a:p>
            <a:pPr algn="l" indent="0" marL="0">
              <a:buNone/>
            </a:pPr>
            <a:r>
              <a:rPr lang="en-US" sz="1013" dirty="0">
                <a:solidFill>
                  <a:srgbClr val="333333"/>
                </a:solidFill>
                <a:latin typeface="Arial" pitchFamily="34" charset="0"/>
                <a:ea typeface="Arial" pitchFamily="34" charset="-122"/>
                <a:cs typeface="Arial" pitchFamily="34" charset="-120"/>
              </a:rPr>
              <a:t>Independent oversight of service standards and pricing</a:t>
            </a:r>
            <a:endParaRPr lang="en-US" sz="1013" dirty="0"/>
          </a:p>
        </p:txBody>
      </p:sp>
      <p:sp>
        <p:nvSpPr>
          <p:cNvPr id="44" name="Text 37"/>
          <p:cNvSpPr/>
          <p:nvPr/>
        </p:nvSpPr>
        <p:spPr>
          <a:xfrm>
            <a:off x="4743450" y="5347767"/>
            <a:ext cx="1879281" cy="142875"/>
          </a:xfrm>
          <a:prstGeom prst="rect">
            <a:avLst/>
          </a:prstGeom>
          <a:noFill/>
          <a:ln/>
        </p:spPr>
        <p:txBody>
          <a:bodyPr wrap="square" lIns="0" tIns="0" rIns="0" bIns="0" rtlCol="0" anchor="ctr">
            <a:spAutoFit/>
          </a:bodyPr>
          <a:lstStyle/>
          <a:p>
            <a:pPr algn="l" indent="0" marL="0">
              <a:buNone/>
            </a:pPr>
            <a:r>
              <a:rPr lang="en-US" sz="1013" b="1" dirty="0">
                <a:solidFill>
                  <a:srgbClr val="333333"/>
                </a:solidFill>
                <a:latin typeface="Arial" pitchFamily="34" charset="0"/>
                <a:ea typeface="Arial" pitchFamily="34" charset="-122"/>
                <a:cs typeface="Arial" pitchFamily="34" charset="-120"/>
              </a:rPr>
              <a:t>Contract management teams:</a:t>
            </a:r>
            <a:endParaRPr lang="en-US" sz="1013" dirty="0"/>
          </a:p>
        </p:txBody>
      </p:sp>
      <p:sp>
        <p:nvSpPr>
          <p:cNvPr id="45" name="Text 38"/>
          <p:cNvSpPr/>
          <p:nvPr/>
        </p:nvSpPr>
        <p:spPr>
          <a:xfrm>
            <a:off x="4743450" y="5347767"/>
            <a:ext cx="3773519" cy="310028"/>
          </a:xfrm>
          <a:prstGeom prst="rect">
            <a:avLst/>
          </a:prstGeom>
          <a:noFill/>
          <a:ln/>
        </p:spPr>
        <p:txBody>
          <a:bodyPr wrap="square" lIns="0" tIns="0" rIns="0" bIns="0" rtlCol="0" anchor="ctr">
            <a:spAutoFit/>
          </a:bodyPr>
          <a:lstStyle/>
          <a:p>
            <a:pPr algn="l" indent="0" marL="0">
              <a:buNone/>
            </a:pPr>
            <a:r>
              <a:rPr lang="en-US" sz="1013" dirty="0">
                <a:solidFill>
                  <a:srgbClr val="333333"/>
                </a:solidFill>
                <a:latin typeface="Arial" pitchFamily="34" charset="0"/>
                <a:ea typeface="Arial" pitchFamily="34" charset="-122"/>
                <a:cs typeface="Arial" pitchFamily="34" charset="-120"/>
              </a:rPr>
              <a:t>Dedicated resources for ongoing monitoring</a:t>
            </a:r>
            <a:endParaRPr lang="en-US" sz="1013" dirty="0"/>
          </a:p>
        </p:txBody>
      </p:sp>
      <p:sp>
        <p:nvSpPr>
          <p:cNvPr id="46" name="Text 39"/>
          <p:cNvSpPr/>
          <p:nvPr/>
        </p:nvSpPr>
        <p:spPr>
          <a:xfrm>
            <a:off x="4743450" y="5724934"/>
            <a:ext cx="1765316" cy="142875"/>
          </a:xfrm>
          <a:prstGeom prst="rect">
            <a:avLst/>
          </a:prstGeom>
          <a:noFill/>
          <a:ln/>
        </p:spPr>
        <p:txBody>
          <a:bodyPr wrap="square" lIns="0" tIns="0" rIns="0" bIns="0" rtlCol="0" anchor="ctr">
            <a:spAutoFit/>
          </a:bodyPr>
          <a:lstStyle/>
          <a:p>
            <a:pPr algn="l" indent="0" marL="0">
              <a:buNone/>
            </a:pPr>
            <a:r>
              <a:rPr lang="en-US" sz="1013" b="1" dirty="0">
                <a:solidFill>
                  <a:srgbClr val="333333"/>
                </a:solidFill>
                <a:latin typeface="Arial" pitchFamily="34" charset="0"/>
                <a:ea typeface="Arial" pitchFamily="34" charset="-122"/>
                <a:cs typeface="Arial" pitchFamily="34" charset="-120"/>
              </a:rPr>
              <a:t>Transparency mechanisms:</a:t>
            </a:r>
            <a:endParaRPr lang="en-US" sz="1013" dirty="0"/>
          </a:p>
        </p:txBody>
      </p:sp>
      <p:sp>
        <p:nvSpPr>
          <p:cNvPr id="47" name="Text 40"/>
          <p:cNvSpPr/>
          <p:nvPr/>
        </p:nvSpPr>
        <p:spPr>
          <a:xfrm>
            <a:off x="4743450" y="5724934"/>
            <a:ext cx="3716564" cy="310028"/>
          </a:xfrm>
          <a:prstGeom prst="rect">
            <a:avLst/>
          </a:prstGeom>
          <a:noFill/>
          <a:ln/>
        </p:spPr>
        <p:txBody>
          <a:bodyPr wrap="square" lIns="0" tIns="0" rIns="0" bIns="0" rtlCol="0" anchor="ctr">
            <a:spAutoFit/>
          </a:bodyPr>
          <a:lstStyle/>
          <a:p>
            <a:pPr algn="l" indent="0" marL="0">
              <a:buNone/>
            </a:pPr>
            <a:r>
              <a:rPr lang="en-US" sz="1013" dirty="0">
                <a:solidFill>
                  <a:srgbClr val="333333"/>
                </a:solidFill>
                <a:latin typeface="Arial" pitchFamily="34" charset="0"/>
                <a:ea typeface="Arial" pitchFamily="34" charset="-122"/>
                <a:cs typeface="Arial" pitchFamily="34" charset="-120"/>
              </a:rPr>
              <a:t>Public disclosure of contracts and performance</a:t>
            </a:r>
            <a:endParaRPr lang="en-US" sz="1013"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9144000" cy="6445002"/>
          </a:xfrm>
          <a:prstGeom prst="rect">
            <a:avLst/>
          </a:prstGeom>
        </p:spPr>
      </p:pic>
      <p:sp>
        <p:nvSpPr>
          <p:cNvPr id="3" name="Text 0"/>
          <p:cNvSpPr/>
          <p:nvPr/>
        </p:nvSpPr>
        <p:spPr>
          <a:xfrm>
            <a:off x="285750" y="285750"/>
            <a:ext cx="8643938" cy="385763"/>
          </a:xfrm>
          <a:prstGeom prst="rect">
            <a:avLst/>
          </a:prstGeom>
          <a:noFill/>
          <a:ln/>
        </p:spPr>
        <p:txBody>
          <a:bodyPr wrap="square" lIns="0" tIns="0" rIns="0" bIns="0" rtlCol="0" anchor="ctr">
            <a:spAutoFit/>
          </a:bodyPr>
          <a:lstStyle/>
          <a:p>
            <a:pPr indent="0" marL="0">
              <a:buNone/>
            </a:pPr>
            <a:r>
              <a:rPr lang="en-US" sz="2025" b="1" dirty="0">
                <a:solidFill>
                  <a:srgbClr val="2E5984"/>
                </a:solidFill>
                <a:latin typeface="Arial" pitchFamily="34" charset="0"/>
                <a:ea typeface="Arial" pitchFamily="34" charset="-122"/>
                <a:cs typeface="Arial" pitchFamily="34" charset="-120"/>
              </a:rPr>
              <a:t>International PPP Experiences</a:t>
            </a:r>
            <a:endParaRPr lang="en-US" sz="2025" dirty="0"/>
          </a:p>
        </p:txBody>
      </p:sp>
      <p:sp>
        <p:nvSpPr>
          <p:cNvPr id="4" name="Text 1"/>
          <p:cNvSpPr/>
          <p:nvPr/>
        </p:nvSpPr>
        <p:spPr>
          <a:xfrm>
            <a:off x="285750" y="850106"/>
            <a:ext cx="4186238" cy="257175"/>
          </a:xfrm>
          <a:prstGeom prst="rect">
            <a:avLst/>
          </a:prstGeom>
          <a:noFill/>
          <a:ln/>
        </p:spPr>
        <p:txBody>
          <a:bodyPr wrap="square" lIns="0" tIns="0" rIns="0" bIns="0" rtlCol="0" anchor="ctr">
            <a:spAutoFit/>
          </a:bodyPr>
          <a:lstStyle/>
          <a:p>
            <a:pPr indent="0" marL="0">
              <a:buNone/>
            </a:pPr>
            <a:r>
              <a:rPr lang="en-US" sz="1350" b="1" dirty="0">
                <a:solidFill>
                  <a:srgbClr val="4A90A4"/>
                </a:solidFill>
                <a:latin typeface="Arial" pitchFamily="34" charset="0"/>
                <a:ea typeface="Arial" pitchFamily="34" charset="-122"/>
                <a:cs typeface="Arial" pitchFamily="34" charset="-120"/>
              </a:rPr>
              <a:t>UK Private Finance Initiative (PFI)</a:t>
            </a:r>
            <a:endParaRPr lang="en-US" sz="1350" dirty="0"/>
          </a:p>
        </p:txBody>
      </p:sp>
      <p:sp>
        <p:nvSpPr>
          <p:cNvPr id="5" name="Shape 2"/>
          <p:cNvSpPr/>
          <p:nvPr/>
        </p:nvSpPr>
        <p:spPr>
          <a:xfrm>
            <a:off x="285750" y="1164431"/>
            <a:ext cx="4114800" cy="1107281"/>
          </a:xfrm>
          <a:prstGeom prst="rect">
            <a:avLst/>
          </a:prstGeom>
          <a:solidFill>
            <a:srgbClr val="FFFFFF"/>
          </a:solidFill>
          <a:ln/>
        </p:spPr>
      </p:sp>
      <p:sp>
        <p:nvSpPr>
          <p:cNvPr id="6" name="Shape 3"/>
          <p:cNvSpPr/>
          <p:nvPr/>
        </p:nvSpPr>
        <p:spPr>
          <a:xfrm>
            <a:off x="371475" y="1260872"/>
            <a:ext cx="257175" cy="171450"/>
          </a:xfrm>
          <a:prstGeom prst="rect">
            <a:avLst/>
          </a:prstGeom>
          <a:solidFill>
            <a:srgbClr val="00247D"/>
          </a:solidFill>
          <a:ln w="99">
            <a:solidFill>
              <a:srgbClr val="DDDDDD"/>
            </a:solidFill>
            <a:prstDash val="solid"/>
          </a:ln>
        </p:spPr>
      </p:sp>
      <p:sp>
        <p:nvSpPr>
          <p:cNvPr id="7" name="Text 4"/>
          <p:cNvSpPr/>
          <p:nvPr/>
        </p:nvSpPr>
        <p:spPr>
          <a:xfrm>
            <a:off x="714375" y="1250156"/>
            <a:ext cx="1064307" cy="192881"/>
          </a:xfrm>
          <a:prstGeom prst="rect">
            <a:avLst/>
          </a:prstGeom>
          <a:noFill/>
          <a:ln/>
        </p:spPr>
        <p:txBody>
          <a:bodyPr wrap="none" lIns="0" tIns="0" rIns="0" bIns="0" rtlCol="0" anchor="ctr">
            <a:spAutoFit/>
          </a:bodyPr>
          <a:lstStyle/>
          <a:p>
            <a:pPr indent="0" marL="0">
              <a:buNone/>
            </a:pPr>
            <a:r>
              <a:rPr lang="en-US" sz="1013" b="1" dirty="0">
                <a:solidFill>
                  <a:srgbClr val="2E5984"/>
                </a:solidFill>
                <a:latin typeface="Arial" pitchFamily="34" charset="0"/>
                <a:ea typeface="Arial" pitchFamily="34" charset="-122"/>
                <a:cs typeface="Arial" pitchFamily="34" charset="-120"/>
              </a:rPr>
              <a:t>United Kingdom</a:t>
            </a:r>
            <a:endParaRPr lang="en-US" sz="1013" dirty="0"/>
          </a:p>
        </p:txBody>
      </p:sp>
      <p:sp>
        <p:nvSpPr>
          <p:cNvPr id="8" name="Text 5"/>
          <p:cNvSpPr/>
          <p:nvPr/>
        </p:nvSpPr>
        <p:spPr>
          <a:xfrm>
            <a:off x="371475" y="1500188"/>
            <a:ext cx="4014788" cy="685800"/>
          </a:xfrm>
          <a:prstGeom prst="rect">
            <a:avLst/>
          </a:prstGeom>
          <a:noFill/>
          <a:ln/>
        </p:spPr>
        <p:txBody>
          <a:bodyPr wrap="square" lIns="0" tIns="0" rIns="0" bIns="0" rtlCol="0" anchor="ctr">
            <a:spAutoFit/>
          </a:bodyPr>
          <a:lstStyle/>
          <a:p>
            <a:pPr indent="0" marL="0">
              <a:buNone/>
            </a:pPr>
            <a:r>
              <a:rPr lang="en-US" sz="900" dirty="0">
                <a:solidFill>
                  <a:srgbClr val="333333"/>
                </a:solidFill>
                <a:latin typeface="Arial" pitchFamily="34" charset="0"/>
                <a:ea typeface="Arial" pitchFamily="34" charset="-122"/>
                <a:cs typeface="Arial" pitchFamily="34" charset="-120"/>
              </a:rPr>
              <a:t>Pioneered the modern PPP model in the 1990s with the Private Finance Initiative (PFI). Focused on availability-based payment models for social infrastructure. Reformed in 2012 as PF2 to address criticisms, then largely discontinued in 2018 due to concerns about value for money and fiscal risks.</a:t>
            </a:r>
            <a:endParaRPr lang="en-US" sz="900" dirty="0"/>
          </a:p>
        </p:txBody>
      </p:sp>
      <p:sp>
        <p:nvSpPr>
          <p:cNvPr id="9" name="Text 6"/>
          <p:cNvSpPr/>
          <p:nvPr/>
        </p:nvSpPr>
        <p:spPr>
          <a:xfrm>
            <a:off x="285750" y="2357438"/>
            <a:ext cx="4186238" cy="257175"/>
          </a:xfrm>
          <a:prstGeom prst="rect">
            <a:avLst/>
          </a:prstGeom>
          <a:noFill/>
          <a:ln/>
        </p:spPr>
        <p:txBody>
          <a:bodyPr wrap="square" lIns="0" tIns="0" rIns="0" bIns="0" rtlCol="0" anchor="ctr">
            <a:spAutoFit/>
          </a:bodyPr>
          <a:lstStyle/>
          <a:p>
            <a:pPr indent="0" marL="0">
              <a:buNone/>
            </a:pPr>
            <a:r>
              <a:rPr lang="en-US" sz="1350" b="1" dirty="0">
                <a:solidFill>
                  <a:srgbClr val="4A90A4"/>
                </a:solidFill>
                <a:latin typeface="Arial" pitchFamily="34" charset="0"/>
                <a:ea typeface="Arial" pitchFamily="34" charset="-122"/>
                <a:cs typeface="Arial" pitchFamily="34" charset="-120"/>
              </a:rPr>
              <a:t>Canadian P3 Programs</a:t>
            </a:r>
            <a:endParaRPr lang="en-US" sz="1350" dirty="0"/>
          </a:p>
        </p:txBody>
      </p:sp>
      <p:sp>
        <p:nvSpPr>
          <p:cNvPr id="10" name="Shape 7"/>
          <p:cNvSpPr/>
          <p:nvPr/>
        </p:nvSpPr>
        <p:spPr>
          <a:xfrm>
            <a:off x="285750" y="2671763"/>
            <a:ext cx="4114800" cy="1107281"/>
          </a:xfrm>
          <a:prstGeom prst="rect">
            <a:avLst/>
          </a:prstGeom>
          <a:solidFill>
            <a:srgbClr val="FFFFFF"/>
          </a:solidFill>
          <a:ln/>
        </p:spPr>
      </p:sp>
      <p:sp>
        <p:nvSpPr>
          <p:cNvPr id="11" name="Shape 8"/>
          <p:cNvSpPr/>
          <p:nvPr/>
        </p:nvSpPr>
        <p:spPr>
          <a:xfrm>
            <a:off x="371475" y="2768203"/>
            <a:ext cx="257175" cy="171450"/>
          </a:xfrm>
          <a:prstGeom prst="rect">
            <a:avLst/>
          </a:prstGeom>
          <a:solidFill>
            <a:srgbClr val="FFFFFF"/>
          </a:solidFill>
          <a:ln w="99">
            <a:solidFill>
              <a:srgbClr val="DDDDDD"/>
            </a:solidFill>
            <a:prstDash val="solid"/>
          </a:ln>
        </p:spPr>
      </p:sp>
      <p:sp>
        <p:nvSpPr>
          <p:cNvPr id="12" name="Text 9"/>
          <p:cNvSpPr/>
          <p:nvPr/>
        </p:nvSpPr>
        <p:spPr>
          <a:xfrm>
            <a:off x="714375" y="2757488"/>
            <a:ext cx="535949" cy="192881"/>
          </a:xfrm>
          <a:prstGeom prst="rect">
            <a:avLst/>
          </a:prstGeom>
          <a:noFill/>
          <a:ln/>
        </p:spPr>
        <p:txBody>
          <a:bodyPr wrap="none" lIns="0" tIns="0" rIns="0" bIns="0" rtlCol="0" anchor="ctr">
            <a:spAutoFit/>
          </a:bodyPr>
          <a:lstStyle/>
          <a:p>
            <a:pPr indent="0" marL="0">
              <a:buNone/>
            </a:pPr>
            <a:r>
              <a:rPr lang="en-US" sz="1013" b="1" dirty="0">
                <a:solidFill>
                  <a:srgbClr val="2E5984"/>
                </a:solidFill>
                <a:latin typeface="Arial" pitchFamily="34" charset="0"/>
                <a:ea typeface="Arial" pitchFamily="34" charset="-122"/>
                <a:cs typeface="Arial" pitchFamily="34" charset="-120"/>
              </a:rPr>
              <a:t>Canada</a:t>
            </a:r>
            <a:endParaRPr lang="en-US" sz="1013" dirty="0"/>
          </a:p>
        </p:txBody>
      </p:sp>
      <p:sp>
        <p:nvSpPr>
          <p:cNvPr id="13" name="Text 10"/>
          <p:cNvSpPr/>
          <p:nvPr/>
        </p:nvSpPr>
        <p:spPr>
          <a:xfrm>
            <a:off x="371475" y="3007519"/>
            <a:ext cx="4014788" cy="685800"/>
          </a:xfrm>
          <a:prstGeom prst="rect">
            <a:avLst/>
          </a:prstGeom>
          <a:noFill/>
          <a:ln/>
        </p:spPr>
        <p:txBody>
          <a:bodyPr wrap="square" lIns="0" tIns="0" rIns="0" bIns="0" rtlCol="0" anchor="ctr">
            <a:spAutoFit/>
          </a:bodyPr>
          <a:lstStyle/>
          <a:p>
            <a:pPr indent="0" marL="0">
              <a:buNone/>
            </a:pPr>
            <a:r>
              <a:rPr lang="en-US" sz="900" dirty="0">
                <a:solidFill>
                  <a:srgbClr val="333333"/>
                </a:solidFill>
                <a:latin typeface="Arial" pitchFamily="34" charset="0"/>
                <a:ea typeface="Arial" pitchFamily="34" charset="-122"/>
                <a:cs typeface="Arial" pitchFamily="34" charset="-120"/>
              </a:rPr>
              <a:t>Developed provincial PPP agencies (e.g., Partnerships BC, Infrastructure Ontario) with standardized processes and documents. Emphasizes rigorous value for money assessment and risk transfer. Known for successful social infrastructure projects in healthcare, education, and transportation.</a:t>
            </a:r>
            <a:endParaRPr lang="en-US" sz="900" dirty="0"/>
          </a:p>
        </p:txBody>
      </p:sp>
      <p:pic>
        <p:nvPicPr>
          <p:cNvPr id="14" name="Image 1" descr="preencoded.png">    </p:cNvPr>
          <p:cNvPicPr>
            <a:picLocks noChangeAspect="1"/>
          </p:cNvPicPr>
          <p:nvPr/>
        </p:nvPicPr>
        <p:blipFill>
          <a:blip r:embed="rId2"/>
          <a:stretch>
            <a:fillRect/>
          </a:stretch>
        </p:blipFill>
        <p:spPr>
          <a:xfrm>
            <a:off x="285750" y="3864769"/>
            <a:ext cx="4114800" cy="1571625"/>
          </a:xfrm>
          <a:prstGeom prst="rect">
            <a:avLst/>
          </a:prstGeom>
        </p:spPr>
      </p:pic>
      <p:sp>
        <p:nvSpPr>
          <p:cNvPr id="15" name="Text 11"/>
          <p:cNvSpPr/>
          <p:nvPr/>
        </p:nvSpPr>
        <p:spPr>
          <a:xfrm>
            <a:off x="4743450" y="850106"/>
            <a:ext cx="4186238" cy="257175"/>
          </a:xfrm>
          <a:prstGeom prst="rect">
            <a:avLst/>
          </a:prstGeom>
          <a:noFill/>
          <a:ln/>
        </p:spPr>
        <p:txBody>
          <a:bodyPr wrap="square" lIns="0" tIns="0" rIns="0" bIns="0" rtlCol="0" anchor="ctr">
            <a:spAutoFit/>
          </a:bodyPr>
          <a:lstStyle/>
          <a:p>
            <a:pPr indent="0" marL="0">
              <a:buNone/>
            </a:pPr>
            <a:r>
              <a:rPr lang="en-US" sz="1350" b="1" dirty="0">
                <a:solidFill>
                  <a:srgbClr val="4A90A4"/>
                </a:solidFill>
                <a:latin typeface="Arial" pitchFamily="34" charset="0"/>
                <a:ea typeface="Arial" pitchFamily="34" charset="-122"/>
                <a:cs typeface="Arial" pitchFamily="34" charset="-120"/>
              </a:rPr>
              <a:t>Australian PPP Model</a:t>
            </a:r>
            <a:endParaRPr lang="en-US" sz="1350" dirty="0"/>
          </a:p>
        </p:txBody>
      </p:sp>
      <p:sp>
        <p:nvSpPr>
          <p:cNvPr id="16" name="Shape 12"/>
          <p:cNvSpPr/>
          <p:nvPr/>
        </p:nvSpPr>
        <p:spPr>
          <a:xfrm>
            <a:off x="4743450" y="1164431"/>
            <a:ext cx="4114800" cy="1107281"/>
          </a:xfrm>
          <a:prstGeom prst="rect">
            <a:avLst/>
          </a:prstGeom>
          <a:solidFill>
            <a:srgbClr val="FFFFFF"/>
          </a:solidFill>
          <a:ln/>
        </p:spPr>
      </p:sp>
      <p:sp>
        <p:nvSpPr>
          <p:cNvPr id="17" name="Shape 13"/>
          <p:cNvSpPr/>
          <p:nvPr/>
        </p:nvSpPr>
        <p:spPr>
          <a:xfrm>
            <a:off x="4829175" y="1260872"/>
            <a:ext cx="257175" cy="171450"/>
          </a:xfrm>
          <a:prstGeom prst="rect">
            <a:avLst/>
          </a:prstGeom>
          <a:solidFill>
            <a:srgbClr val="00008B"/>
          </a:solidFill>
          <a:ln w="99">
            <a:solidFill>
              <a:srgbClr val="DDDDDD"/>
            </a:solidFill>
            <a:prstDash val="solid"/>
          </a:ln>
        </p:spPr>
      </p:sp>
      <p:sp>
        <p:nvSpPr>
          <p:cNvPr id="18" name="Text 14"/>
          <p:cNvSpPr/>
          <p:nvPr/>
        </p:nvSpPr>
        <p:spPr>
          <a:xfrm>
            <a:off x="5172075" y="1250156"/>
            <a:ext cx="621702" cy="192881"/>
          </a:xfrm>
          <a:prstGeom prst="rect">
            <a:avLst/>
          </a:prstGeom>
          <a:noFill/>
          <a:ln/>
        </p:spPr>
        <p:txBody>
          <a:bodyPr wrap="none" lIns="0" tIns="0" rIns="0" bIns="0" rtlCol="0" anchor="ctr">
            <a:spAutoFit/>
          </a:bodyPr>
          <a:lstStyle/>
          <a:p>
            <a:pPr indent="0" marL="0">
              <a:buNone/>
            </a:pPr>
            <a:r>
              <a:rPr lang="en-US" sz="1013" b="1" dirty="0">
                <a:solidFill>
                  <a:srgbClr val="2E5984"/>
                </a:solidFill>
                <a:latin typeface="Arial" pitchFamily="34" charset="0"/>
                <a:ea typeface="Arial" pitchFamily="34" charset="-122"/>
                <a:cs typeface="Arial" pitchFamily="34" charset="-120"/>
              </a:rPr>
              <a:t>Australia</a:t>
            </a:r>
            <a:endParaRPr lang="en-US" sz="1013" dirty="0"/>
          </a:p>
        </p:txBody>
      </p:sp>
      <p:sp>
        <p:nvSpPr>
          <p:cNvPr id="19" name="Text 15"/>
          <p:cNvSpPr/>
          <p:nvPr/>
        </p:nvSpPr>
        <p:spPr>
          <a:xfrm>
            <a:off x="4829175" y="1500188"/>
            <a:ext cx="4014788" cy="685800"/>
          </a:xfrm>
          <a:prstGeom prst="rect">
            <a:avLst/>
          </a:prstGeom>
          <a:noFill/>
          <a:ln/>
        </p:spPr>
        <p:txBody>
          <a:bodyPr wrap="square" lIns="0" tIns="0" rIns="0" bIns="0" rtlCol="0" anchor="ctr">
            <a:spAutoFit/>
          </a:bodyPr>
          <a:lstStyle/>
          <a:p>
            <a:pPr indent="0" marL="0">
              <a:buNone/>
            </a:pPr>
            <a:r>
              <a:rPr lang="en-US" sz="900" dirty="0">
                <a:solidFill>
                  <a:srgbClr val="333333"/>
                </a:solidFill>
                <a:latin typeface="Arial" pitchFamily="34" charset="0"/>
                <a:ea typeface="Arial" pitchFamily="34" charset="-122"/>
                <a:cs typeface="Arial" pitchFamily="34" charset="-120"/>
              </a:rPr>
              <a:t>Developed sophisticated PPP frameworks at state level, particularly in Victoria and New South Wales. Pioneered the Public Sector Comparator methodology for value for money assessment. Notable for transport infrastructure and social infrastructure projects with innovative risk allocation.</a:t>
            </a:r>
            <a:endParaRPr lang="en-US" sz="900" dirty="0"/>
          </a:p>
        </p:txBody>
      </p:sp>
      <p:sp>
        <p:nvSpPr>
          <p:cNvPr id="20" name="Text 16"/>
          <p:cNvSpPr/>
          <p:nvPr/>
        </p:nvSpPr>
        <p:spPr>
          <a:xfrm>
            <a:off x="4743450" y="2357438"/>
            <a:ext cx="4186238" cy="257175"/>
          </a:xfrm>
          <a:prstGeom prst="rect">
            <a:avLst/>
          </a:prstGeom>
          <a:noFill/>
          <a:ln/>
        </p:spPr>
        <p:txBody>
          <a:bodyPr wrap="square" lIns="0" tIns="0" rIns="0" bIns="0" rtlCol="0" anchor="ctr">
            <a:spAutoFit/>
          </a:bodyPr>
          <a:lstStyle/>
          <a:p>
            <a:pPr indent="0" marL="0">
              <a:buNone/>
            </a:pPr>
            <a:r>
              <a:rPr lang="en-US" sz="1350" b="1" dirty="0">
                <a:solidFill>
                  <a:srgbClr val="4A90A4"/>
                </a:solidFill>
                <a:latin typeface="Arial" pitchFamily="34" charset="0"/>
                <a:ea typeface="Arial" pitchFamily="34" charset="-122"/>
                <a:cs typeface="Arial" pitchFamily="34" charset="-120"/>
              </a:rPr>
              <a:t>Emerging Market Approaches</a:t>
            </a:r>
            <a:endParaRPr lang="en-US" sz="1350" dirty="0"/>
          </a:p>
        </p:txBody>
      </p:sp>
      <p:sp>
        <p:nvSpPr>
          <p:cNvPr id="21" name="Text 17"/>
          <p:cNvSpPr/>
          <p:nvPr/>
        </p:nvSpPr>
        <p:spPr>
          <a:xfrm>
            <a:off x="4743450" y="2682478"/>
            <a:ext cx="428653" cy="142875"/>
          </a:xfrm>
          <a:prstGeom prst="rect">
            <a:avLst/>
          </a:prstGeom>
          <a:noFill/>
          <a:ln/>
        </p:spPr>
        <p:txBody>
          <a:bodyPr wrap="none" lIns="0" tIns="0" rIns="0" bIns="0" rtlCol="0" anchor="ctr">
            <a:spAutoFit/>
          </a:bodyPr>
          <a:lstStyle/>
          <a:p>
            <a:pPr algn="l" indent="0" marL="0">
              <a:buNone/>
            </a:pPr>
            <a:r>
              <a:rPr lang="en-US" sz="1013" b="1" dirty="0">
                <a:solidFill>
                  <a:srgbClr val="333333"/>
                </a:solidFill>
                <a:latin typeface="Arial" pitchFamily="34" charset="0"/>
                <a:ea typeface="Arial" pitchFamily="34" charset="-122"/>
                <a:cs typeface="Arial" pitchFamily="34" charset="-120"/>
              </a:rPr>
              <a:t>Chile:</a:t>
            </a:r>
            <a:endParaRPr lang="en-US" sz="1013" dirty="0"/>
          </a:p>
        </p:txBody>
      </p:sp>
      <p:sp>
        <p:nvSpPr>
          <p:cNvPr id="22" name="Text 18"/>
          <p:cNvSpPr/>
          <p:nvPr/>
        </p:nvSpPr>
        <p:spPr>
          <a:xfrm>
            <a:off x="5100665" y="2682478"/>
            <a:ext cx="3730851" cy="142875"/>
          </a:xfrm>
          <a:prstGeom prst="rect">
            <a:avLst/>
          </a:prstGeom>
          <a:noFill/>
          <a:ln/>
        </p:spPr>
        <p:txBody>
          <a:bodyPr wrap="square" lIns="0" tIns="0" rIns="0" bIns="0" rtlCol="0" anchor="ctr">
            <a:spAutoFit/>
          </a:bodyPr>
          <a:lstStyle/>
          <a:p>
            <a:pPr algn="l" indent="0" marL="0">
              <a:buNone/>
            </a:pPr>
            <a:r>
              <a:rPr lang="en-US" sz="1013" dirty="0">
                <a:solidFill>
                  <a:srgbClr val="333333"/>
                </a:solidFill>
                <a:latin typeface="Arial" pitchFamily="34" charset="0"/>
                <a:ea typeface="Arial" pitchFamily="34" charset="-122"/>
                <a:cs typeface="Arial" pitchFamily="34" charset="-120"/>
              </a:rPr>
              <a:t>Early adopter in Latin America, successful toll road concessions</a:t>
            </a:r>
            <a:endParaRPr lang="en-US" sz="1013" dirty="0"/>
          </a:p>
        </p:txBody>
      </p:sp>
      <p:sp>
        <p:nvSpPr>
          <p:cNvPr id="23" name="Text 19"/>
          <p:cNvSpPr/>
          <p:nvPr/>
        </p:nvSpPr>
        <p:spPr>
          <a:xfrm>
            <a:off x="4743450" y="2892493"/>
            <a:ext cx="878709" cy="142875"/>
          </a:xfrm>
          <a:prstGeom prst="rect">
            <a:avLst/>
          </a:prstGeom>
          <a:noFill/>
          <a:ln/>
        </p:spPr>
        <p:txBody>
          <a:bodyPr wrap="none" lIns="0" tIns="0" rIns="0" bIns="0" rtlCol="0" anchor="ctr">
            <a:spAutoFit/>
          </a:bodyPr>
          <a:lstStyle/>
          <a:p>
            <a:pPr algn="l" indent="0" marL="0">
              <a:buNone/>
            </a:pPr>
            <a:r>
              <a:rPr lang="en-US" sz="1013" b="1" dirty="0">
                <a:solidFill>
                  <a:srgbClr val="333333"/>
                </a:solidFill>
                <a:latin typeface="Arial" pitchFamily="34" charset="0"/>
                <a:ea typeface="Arial" pitchFamily="34" charset="-122"/>
                <a:cs typeface="Arial" pitchFamily="34" charset="-120"/>
              </a:rPr>
              <a:t>South Korea:</a:t>
            </a:r>
            <a:endParaRPr lang="en-US" sz="1013" dirty="0"/>
          </a:p>
        </p:txBody>
      </p:sp>
      <p:sp>
        <p:nvSpPr>
          <p:cNvPr id="24" name="Text 20"/>
          <p:cNvSpPr/>
          <p:nvPr/>
        </p:nvSpPr>
        <p:spPr>
          <a:xfrm>
            <a:off x="5550722" y="2892493"/>
            <a:ext cx="3149333" cy="142875"/>
          </a:xfrm>
          <a:prstGeom prst="rect">
            <a:avLst/>
          </a:prstGeom>
          <a:noFill/>
          <a:ln/>
        </p:spPr>
        <p:txBody>
          <a:bodyPr wrap="square" lIns="0" tIns="0" rIns="0" bIns="0" rtlCol="0" anchor="ctr">
            <a:spAutoFit/>
          </a:bodyPr>
          <a:lstStyle/>
          <a:p>
            <a:pPr algn="l" indent="0" marL="0">
              <a:buNone/>
            </a:pPr>
            <a:r>
              <a:rPr lang="en-US" sz="1013" dirty="0">
                <a:solidFill>
                  <a:srgbClr val="333333"/>
                </a:solidFill>
                <a:latin typeface="Arial" pitchFamily="34" charset="0"/>
                <a:ea typeface="Arial" pitchFamily="34" charset="-122"/>
                <a:cs typeface="Arial" pitchFamily="34" charset="-120"/>
              </a:rPr>
              <a:t>Extensive PPP program with government risk-sharing</a:t>
            </a:r>
            <a:endParaRPr lang="en-US" sz="1013" dirty="0"/>
          </a:p>
        </p:txBody>
      </p:sp>
      <p:sp>
        <p:nvSpPr>
          <p:cNvPr id="25" name="Text 21"/>
          <p:cNvSpPr/>
          <p:nvPr/>
        </p:nvSpPr>
        <p:spPr>
          <a:xfrm>
            <a:off x="4743450" y="3102508"/>
            <a:ext cx="414338" cy="142875"/>
          </a:xfrm>
          <a:prstGeom prst="rect">
            <a:avLst/>
          </a:prstGeom>
          <a:noFill/>
          <a:ln/>
        </p:spPr>
        <p:txBody>
          <a:bodyPr wrap="none" lIns="0" tIns="0" rIns="0" bIns="0" rtlCol="0" anchor="ctr">
            <a:spAutoFit/>
          </a:bodyPr>
          <a:lstStyle/>
          <a:p>
            <a:pPr algn="l" indent="0" marL="0">
              <a:buNone/>
            </a:pPr>
            <a:r>
              <a:rPr lang="en-US" sz="1013" b="1" dirty="0">
                <a:solidFill>
                  <a:srgbClr val="333333"/>
                </a:solidFill>
                <a:latin typeface="Arial" pitchFamily="34" charset="0"/>
                <a:ea typeface="Arial" pitchFamily="34" charset="-122"/>
                <a:cs typeface="Arial" pitchFamily="34" charset="-120"/>
              </a:rPr>
              <a:t>India:</a:t>
            </a:r>
            <a:endParaRPr lang="en-US" sz="1013" dirty="0"/>
          </a:p>
        </p:txBody>
      </p:sp>
      <p:sp>
        <p:nvSpPr>
          <p:cNvPr id="26" name="Text 22"/>
          <p:cNvSpPr/>
          <p:nvPr/>
        </p:nvSpPr>
        <p:spPr>
          <a:xfrm>
            <a:off x="5086350" y="3102508"/>
            <a:ext cx="3506521" cy="142875"/>
          </a:xfrm>
          <a:prstGeom prst="rect">
            <a:avLst/>
          </a:prstGeom>
          <a:noFill/>
          <a:ln/>
        </p:spPr>
        <p:txBody>
          <a:bodyPr wrap="square" lIns="0" tIns="0" rIns="0" bIns="0" rtlCol="0" anchor="ctr">
            <a:spAutoFit/>
          </a:bodyPr>
          <a:lstStyle/>
          <a:p>
            <a:pPr algn="l" indent="0" marL="0">
              <a:buNone/>
            </a:pPr>
            <a:r>
              <a:rPr lang="en-US" sz="1013" dirty="0">
                <a:solidFill>
                  <a:srgbClr val="333333"/>
                </a:solidFill>
                <a:latin typeface="Arial" pitchFamily="34" charset="0"/>
                <a:ea typeface="Arial" pitchFamily="34" charset="-122"/>
                <a:cs typeface="Arial" pitchFamily="34" charset="-120"/>
              </a:rPr>
              <a:t>Large-scale PPP program with mixed results across sectors</a:t>
            </a:r>
            <a:endParaRPr lang="en-US" sz="1013" dirty="0"/>
          </a:p>
        </p:txBody>
      </p:sp>
      <p:sp>
        <p:nvSpPr>
          <p:cNvPr id="27" name="Text 23"/>
          <p:cNvSpPr/>
          <p:nvPr/>
        </p:nvSpPr>
        <p:spPr>
          <a:xfrm>
            <a:off x="4743450" y="3312523"/>
            <a:ext cx="800156" cy="142875"/>
          </a:xfrm>
          <a:prstGeom prst="rect">
            <a:avLst/>
          </a:prstGeom>
          <a:noFill/>
          <a:ln/>
        </p:spPr>
        <p:txBody>
          <a:bodyPr wrap="none" lIns="0" tIns="0" rIns="0" bIns="0" rtlCol="0" anchor="ctr">
            <a:spAutoFit/>
          </a:bodyPr>
          <a:lstStyle/>
          <a:p>
            <a:pPr algn="l" indent="0" marL="0">
              <a:buNone/>
            </a:pPr>
            <a:r>
              <a:rPr lang="en-US" sz="1013" b="1" dirty="0">
                <a:solidFill>
                  <a:srgbClr val="333333"/>
                </a:solidFill>
                <a:latin typeface="Arial" pitchFamily="34" charset="0"/>
                <a:ea typeface="Arial" pitchFamily="34" charset="-122"/>
                <a:cs typeface="Arial" pitchFamily="34" charset="-120"/>
              </a:rPr>
              <a:t>Philippines:</a:t>
            </a:r>
            <a:endParaRPr lang="en-US" sz="1013" dirty="0"/>
          </a:p>
        </p:txBody>
      </p:sp>
      <p:sp>
        <p:nvSpPr>
          <p:cNvPr id="28" name="Text 24"/>
          <p:cNvSpPr/>
          <p:nvPr/>
        </p:nvSpPr>
        <p:spPr>
          <a:xfrm>
            <a:off x="5472168" y="3312523"/>
            <a:ext cx="2899749" cy="142875"/>
          </a:xfrm>
          <a:prstGeom prst="rect">
            <a:avLst/>
          </a:prstGeom>
          <a:noFill/>
          <a:ln/>
        </p:spPr>
        <p:txBody>
          <a:bodyPr wrap="square" lIns="0" tIns="0" rIns="0" bIns="0" rtlCol="0" anchor="ctr">
            <a:spAutoFit/>
          </a:bodyPr>
          <a:lstStyle/>
          <a:p>
            <a:pPr algn="l" indent="0" marL="0">
              <a:buNone/>
            </a:pPr>
            <a:r>
              <a:rPr lang="en-US" sz="1013" dirty="0">
                <a:solidFill>
                  <a:srgbClr val="333333"/>
                </a:solidFill>
                <a:latin typeface="Arial" pitchFamily="34" charset="0"/>
                <a:ea typeface="Arial" pitchFamily="34" charset="-122"/>
                <a:cs typeface="Arial" pitchFamily="34" charset="-120"/>
              </a:rPr>
              <a:t>Established PPP Center to standardize approach</a:t>
            </a:r>
            <a:endParaRPr lang="en-US" sz="1013" dirty="0"/>
          </a:p>
        </p:txBody>
      </p:sp>
      <p:sp>
        <p:nvSpPr>
          <p:cNvPr id="29" name="Text 25"/>
          <p:cNvSpPr/>
          <p:nvPr/>
        </p:nvSpPr>
        <p:spPr>
          <a:xfrm>
            <a:off x="4743450" y="3540398"/>
            <a:ext cx="4186238" cy="257175"/>
          </a:xfrm>
          <a:prstGeom prst="rect">
            <a:avLst/>
          </a:prstGeom>
          <a:noFill/>
          <a:ln/>
        </p:spPr>
        <p:txBody>
          <a:bodyPr wrap="square" lIns="0" tIns="0" rIns="0" bIns="0" rtlCol="0" anchor="ctr">
            <a:spAutoFit/>
          </a:bodyPr>
          <a:lstStyle/>
          <a:p>
            <a:pPr indent="0" marL="0">
              <a:buNone/>
            </a:pPr>
            <a:r>
              <a:rPr lang="en-US" sz="1350" b="1" dirty="0">
                <a:solidFill>
                  <a:srgbClr val="4A90A4"/>
                </a:solidFill>
                <a:latin typeface="Arial" pitchFamily="34" charset="0"/>
                <a:ea typeface="Arial" pitchFamily="34" charset="-122"/>
                <a:cs typeface="Arial" pitchFamily="34" charset="-120"/>
              </a:rPr>
              <a:t>Regional Trends</a:t>
            </a:r>
            <a:endParaRPr lang="en-US" sz="1350" dirty="0"/>
          </a:p>
        </p:txBody>
      </p:sp>
      <p:sp>
        <p:nvSpPr>
          <p:cNvPr id="30" name="Text 26"/>
          <p:cNvSpPr/>
          <p:nvPr/>
        </p:nvSpPr>
        <p:spPr>
          <a:xfrm>
            <a:off x="4743450" y="3865438"/>
            <a:ext cx="557240" cy="142875"/>
          </a:xfrm>
          <a:prstGeom prst="rect">
            <a:avLst/>
          </a:prstGeom>
          <a:noFill/>
          <a:ln/>
        </p:spPr>
        <p:txBody>
          <a:bodyPr wrap="none" lIns="0" tIns="0" rIns="0" bIns="0" rtlCol="0" anchor="ctr">
            <a:spAutoFit/>
          </a:bodyPr>
          <a:lstStyle/>
          <a:p>
            <a:pPr algn="l" indent="0" marL="0">
              <a:buNone/>
            </a:pPr>
            <a:r>
              <a:rPr lang="en-US" sz="1013" b="1" dirty="0">
                <a:solidFill>
                  <a:srgbClr val="333333"/>
                </a:solidFill>
                <a:latin typeface="Arial" pitchFamily="34" charset="0"/>
                <a:ea typeface="Arial" pitchFamily="34" charset="-122"/>
                <a:cs typeface="Arial" pitchFamily="34" charset="-120"/>
              </a:rPr>
              <a:t>Europe:</a:t>
            </a:r>
            <a:endParaRPr lang="en-US" sz="1013" dirty="0"/>
          </a:p>
        </p:txBody>
      </p:sp>
      <p:sp>
        <p:nvSpPr>
          <p:cNvPr id="31" name="Text 27"/>
          <p:cNvSpPr/>
          <p:nvPr/>
        </p:nvSpPr>
        <p:spPr>
          <a:xfrm>
            <a:off x="5229253" y="3865438"/>
            <a:ext cx="3080268" cy="142875"/>
          </a:xfrm>
          <a:prstGeom prst="rect">
            <a:avLst/>
          </a:prstGeom>
          <a:noFill/>
          <a:ln/>
        </p:spPr>
        <p:txBody>
          <a:bodyPr wrap="square" lIns="0" tIns="0" rIns="0" bIns="0" rtlCol="0" anchor="ctr">
            <a:spAutoFit/>
          </a:bodyPr>
          <a:lstStyle/>
          <a:p>
            <a:pPr algn="l" indent="0" marL="0">
              <a:buNone/>
            </a:pPr>
            <a:r>
              <a:rPr lang="en-US" sz="1013" dirty="0">
                <a:solidFill>
                  <a:srgbClr val="333333"/>
                </a:solidFill>
                <a:latin typeface="Arial" pitchFamily="34" charset="0"/>
                <a:ea typeface="Arial" pitchFamily="34" charset="-122"/>
                <a:cs typeface="Arial" pitchFamily="34" charset="-120"/>
              </a:rPr>
              <a:t>Mature market with increasing EU-level coordination</a:t>
            </a:r>
            <a:endParaRPr lang="en-US" sz="1013" dirty="0"/>
          </a:p>
        </p:txBody>
      </p:sp>
      <p:sp>
        <p:nvSpPr>
          <p:cNvPr id="32" name="Text 28"/>
          <p:cNvSpPr/>
          <p:nvPr/>
        </p:nvSpPr>
        <p:spPr>
          <a:xfrm>
            <a:off x="4743450" y="4075454"/>
            <a:ext cx="959886" cy="142875"/>
          </a:xfrm>
          <a:prstGeom prst="rect">
            <a:avLst/>
          </a:prstGeom>
          <a:noFill/>
          <a:ln/>
        </p:spPr>
        <p:txBody>
          <a:bodyPr wrap="none" lIns="0" tIns="0" rIns="0" bIns="0" rtlCol="0" anchor="ctr">
            <a:spAutoFit/>
          </a:bodyPr>
          <a:lstStyle/>
          <a:p>
            <a:pPr algn="l" indent="0" marL="0">
              <a:buNone/>
            </a:pPr>
            <a:r>
              <a:rPr lang="en-US" sz="1013" b="1" dirty="0">
                <a:solidFill>
                  <a:srgbClr val="333333"/>
                </a:solidFill>
                <a:latin typeface="Arial" pitchFamily="34" charset="0"/>
                <a:ea typeface="Arial" pitchFamily="34" charset="-122"/>
                <a:cs typeface="Arial" pitchFamily="34" charset="-120"/>
              </a:rPr>
              <a:t>Latin America:</a:t>
            </a:r>
            <a:endParaRPr lang="en-US" sz="1013" dirty="0"/>
          </a:p>
        </p:txBody>
      </p:sp>
      <p:sp>
        <p:nvSpPr>
          <p:cNvPr id="33" name="Text 29"/>
          <p:cNvSpPr/>
          <p:nvPr/>
        </p:nvSpPr>
        <p:spPr>
          <a:xfrm>
            <a:off x="5631898" y="4075454"/>
            <a:ext cx="3016393" cy="142875"/>
          </a:xfrm>
          <a:prstGeom prst="rect">
            <a:avLst/>
          </a:prstGeom>
          <a:noFill/>
          <a:ln/>
        </p:spPr>
        <p:txBody>
          <a:bodyPr wrap="square" lIns="0" tIns="0" rIns="0" bIns="0" rtlCol="0" anchor="ctr">
            <a:spAutoFit/>
          </a:bodyPr>
          <a:lstStyle/>
          <a:p>
            <a:pPr algn="l" indent="0" marL="0">
              <a:buNone/>
            </a:pPr>
            <a:r>
              <a:rPr lang="en-US" sz="1013" dirty="0">
                <a:solidFill>
                  <a:srgbClr val="333333"/>
                </a:solidFill>
                <a:latin typeface="Arial" pitchFamily="34" charset="0"/>
                <a:ea typeface="Arial" pitchFamily="34" charset="-122"/>
                <a:cs typeface="Arial" pitchFamily="34" charset="-120"/>
              </a:rPr>
              <a:t>Strong concession tradition in transport and energy</a:t>
            </a:r>
            <a:endParaRPr lang="en-US" sz="1013" dirty="0"/>
          </a:p>
        </p:txBody>
      </p:sp>
      <p:sp>
        <p:nvSpPr>
          <p:cNvPr id="34" name="Text 30"/>
          <p:cNvSpPr/>
          <p:nvPr/>
        </p:nvSpPr>
        <p:spPr>
          <a:xfrm>
            <a:off x="4743450" y="4285469"/>
            <a:ext cx="385874" cy="142875"/>
          </a:xfrm>
          <a:prstGeom prst="rect">
            <a:avLst/>
          </a:prstGeom>
          <a:noFill/>
          <a:ln/>
        </p:spPr>
        <p:txBody>
          <a:bodyPr wrap="none" lIns="0" tIns="0" rIns="0" bIns="0" rtlCol="0" anchor="ctr">
            <a:spAutoFit/>
          </a:bodyPr>
          <a:lstStyle/>
          <a:p>
            <a:pPr algn="l" indent="0" marL="0">
              <a:buNone/>
            </a:pPr>
            <a:r>
              <a:rPr lang="en-US" sz="1013" b="1" dirty="0">
                <a:solidFill>
                  <a:srgbClr val="333333"/>
                </a:solidFill>
                <a:latin typeface="Arial" pitchFamily="34" charset="0"/>
                <a:ea typeface="Arial" pitchFamily="34" charset="-122"/>
                <a:cs typeface="Arial" pitchFamily="34" charset="-120"/>
              </a:rPr>
              <a:t>Asia:</a:t>
            </a:r>
            <a:endParaRPr lang="en-US" sz="1013" dirty="0"/>
          </a:p>
        </p:txBody>
      </p:sp>
      <p:sp>
        <p:nvSpPr>
          <p:cNvPr id="35" name="Text 31"/>
          <p:cNvSpPr/>
          <p:nvPr/>
        </p:nvSpPr>
        <p:spPr>
          <a:xfrm>
            <a:off x="5057887" y="4285469"/>
            <a:ext cx="2858812" cy="142875"/>
          </a:xfrm>
          <a:prstGeom prst="rect">
            <a:avLst/>
          </a:prstGeom>
          <a:noFill/>
          <a:ln/>
        </p:spPr>
        <p:txBody>
          <a:bodyPr wrap="square" lIns="0" tIns="0" rIns="0" bIns="0" rtlCol="0" anchor="ctr">
            <a:spAutoFit/>
          </a:bodyPr>
          <a:lstStyle/>
          <a:p>
            <a:pPr algn="l" indent="0" marL="0">
              <a:buNone/>
            </a:pPr>
            <a:r>
              <a:rPr lang="en-US" sz="1013" dirty="0">
                <a:solidFill>
                  <a:srgbClr val="333333"/>
                </a:solidFill>
                <a:latin typeface="Arial" pitchFamily="34" charset="0"/>
                <a:ea typeface="Arial" pitchFamily="34" charset="-122"/>
                <a:cs typeface="Arial" pitchFamily="34" charset="-120"/>
              </a:rPr>
              <a:t>Rapid growth with significant multilateral support</a:t>
            </a:r>
            <a:endParaRPr lang="en-US" sz="1013" dirty="0"/>
          </a:p>
        </p:txBody>
      </p:sp>
      <p:sp>
        <p:nvSpPr>
          <p:cNvPr id="36" name="Text 32"/>
          <p:cNvSpPr/>
          <p:nvPr/>
        </p:nvSpPr>
        <p:spPr>
          <a:xfrm>
            <a:off x="4743450" y="4495484"/>
            <a:ext cx="478743" cy="142875"/>
          </a:xfrm>
          <a:prstGeom prst="rect">
            <a:avLst/>
          </a:prstGeom>
          <a:noFill/>
          <a:ln/>
        </p:spPr>
        <p:txBody>
          <a:bodyPr wrap="none" lIns="0" tIns="0" rIns="0" bIns="0" rtlCol="0" anchor="ctr">
            <a:spAutoFit/>
          </a:bodyPr>
          <a:lstStyle/>
          <a:p>
            <a:pPr algn="l" indent="0" marL="0">
              <a:buNone/>
            </a:pPr>
            <a:r>
              <a:rPr lang="en-US" sz="1013" b="1" dirty="0">
                <a:solidFill>
                  <a:srgbClr val="333333"/>
                </a:solidFill>
                <a:latin typeface="Arial" pitchFamily="34" charset="0"/>
                <a:ea typeface="Arial" pitchFamily="34" charset="-122"/>
                <a:cs typeface="Arial" pitchFamily="34" charset="-120"/>
              </a:rPr>
              <a:t>Africa:</a:t>
            </a:r>
            <a:endParaRPr lang="en-US" sz="1013" dirty="0"/>
          </a:p>
        </p:txBody>
      </p:sp>
      <p:sp>
        <p:nvSpPr>
          <p:cNvPr id="37" name="Text 33"/>
          <p:cNvSpPr/>
          <p:nvPr/>
        </p:nvSpPr>
        <p:spPr>
          <a:xfrm>
            <a:off x="5150755" y="4495484"/>
            <a:ext cx="3409271" cy="142875"/>
          </a:xfrm>
          <a:prstGeom prst="rect">
            <a:avLst/>
          </a:prstGeom>
          <a:noFill/>
          <a:ln/>
        </p:spPr>
        <p:txBody>
          <a:bodyPr wrap="square" lIns="0" tIns="0" rIns="0" bIns="0" rtlCol="0" anchor="ctr">
            <a:spAutoFit/>
          </a:bodyPr>
          <a:lstStyle/>
          <a:p>
            <a:pPr algn="l" indent="0" marL="0">
              <a:buNone/>
            </a:pPr>
            <a:r>
              <a:rPr lang="en-US" sz="1013" dirty="0">
                <a:solidFill>
                  <a:srgbClr val="333333"/>
                </a:solidFill>
                <a:latin typeface="Arial" pitchFamily="34" charset="0"/>
                <a:ea typeface="Arial" pitchFamily="34" charset="-122"/>
                <a:cs typeface="Arial" pitchFamily="34" charset="-120"/>
              </a:rPr>
              <a:t>Emerging programs focused on basic infrastructure needs</a:t>
            </a:r>
            <a:endParaRPr lang="en-US" sz="1013" dirty="0"/>
          </a:p>
        </p:txBody>
      </p:sp>
      <p:sp>
        <p:nvSpPr>
          <p:cNvPr id="38" name="Shape 34"/>
          <p:cNvSpPr/>
          <p:nvPr/>
        </p:nvSpPr>
        <p:spPr>
          <a:xfrm>
            <a:off x="4743450" y="4723358"/>
            <a:ext cx="4114800" cy="1407319"/>
          </a:xfrm>
          <a:prstGeom prst="rect">
            <a:avLst/>
          </a:prstGeom>
          <a:solidFill>
            <a:srgbClr val="7FB3D3"/>
          </a:solidFill>
          <a:ln/>
        </p:spPr>
      </p:sp>
      <p:sp>
        <p:nvSpPr>
          <p:cNvPr id="39" name="Text 35"/>
          <p:cNvSpPr/>
          <p:nvPr/>
        </p:nvSpPr>
        <p:spPr>
          <a:xfrm>
            <a:off x="4829175" y="4809083"/>
            <a:ext cx="4014788" cy="192881"/>
          </a:xfrm>
          <a:prstGeom prst="rect">
            <a:avLst/>
          </a:prstGeom>
          <a:noFill/>
          <a:ln/>
        </p:spPr>
        <p:txBody>
          <a:bodyPr wrap="square" lIns="0" tIns="0" rIns="0" bIns="0" rtlCol="0" anchor="ctr">
            <a:spAutoFit/>
          </a:bodyPr>
          <a:lstStyle/>
          <a:p>
            <a:pPr indent="0" marL="0">
              <a:buNone/>
            </a:pPr>
            <a:r>
              <a:rPr lang="en-US" sz="1013" b="1" dirty="0">
                <a:solidFill>
                  <a:srgbClr val="FFFFFF"/>
                </a:solidFill>
                <a:latin typeface="Arial" pitchFamily="34" charset="0"/>
                <a:ea typeface="Arial" pitchFamily="34" charset="-122"/>
                <a:cs typeface="Arial" pitchFamily="34" charset="-120"/>
              </a:rPr>
              <a:t>Key Lessons from International Experience</a:t>
            </a:r>
            <a:endParaRPr lang="en-US" sz="1013" dirty="0"/>
          </a:p>
        </p:txBody>
      </p:sp>
      <p:sp>
        <p:nvSpPr>
          <p:cNvPr id="40" name="Text 36"/>
          <p:cNvSpPr/>
          <p:nvPr/>
        </p:nvSpPr>
        <p:spPr>
          <a:xfrm>
            <a:off x="4829175" y="5044827"/>
            <a:ext cx="4014788" cy="171450"/>
          </a:xfrm>
          <a:prstGeom prst="rect">
            <a:avLst/>
          </a:prstGeom>
          <a:noFill/>
          <a:ln/>
        </p:spPr>
        <p:txBody>
          <a:bodyPr wrap="square" lIns="0" tIns="0" rIns="0" bIns="0" rtlCol="0" anchor="ctr">
            <a:spAutoFit/>
          </a:bodyPr>
          <a:lstStyle/>
          <a:p>
            <a:pPr algn="l" indent="0" marL="0">
              <a:buNone/>
            </a:pPr>
            <a:r>
              <a:rPr lang="en-US" sz="900" dirty="0">
                <a:solidFill>
                  <a:srgbClr val="FFFFFF"/>
                </a:solidFill>
                <a:latin typeface="Arial" pitchFamily="34" charset="0"/>
                <a:ea typeface="Arial" pitchFamily="34" charset="-122"/>
                <a:cs typeface="Arial" pitchFamily="34" charset="-120"/>
              </a:rPr>
              <a:t>Political commitment and policy stability are critical success factors</a:t>
            </a:r>
            <a:endParaRPr lang="en-US" sz="900" dirty="0"/>
          </a:p>
        </p:txBody>
      </p:sp>
      <p:sp>
        <p:nvSpPr>
          <p:cNvPr id="41" name="Text 37"/>
          <p:cNvSpPr/>
          <p:nvPr/>
        </p:nvSpPr>
        <p:spPr>
          <a:xfrm>
            <a:off x="4829175" y="5244852"/>
            <a:ext cx="4014788" cy="171450"/>
          </a:xfrm>
          <a:prstGeom prst="rect">
            <a:avLst/>
          </a:prstGeom>
          <a:noFill/>
          <a:ln/>
        </p:spPr>
        <p:txBody>
          <a:bodyPr wrap="square" lIns="0" tIns="0" rIns="0" bIns="0" rtlCol="0" anchor="ctr">
            <a:spAutoFit/>
          </a:bodyPr>
          <a:lstStyle/>
          <a:p>
            <a:pPr algn="l" indent="0" marL="0">
              <a:buNone/>
            </a:pPr>
            <a:r>
              <a:rPr lang="en-US" sz="900" dirty="0">
                <a:solidFill>
                  <a:srgbClr val="FFFFFF"/>
                </a:solidFill>
                <a:latin typeface="Arial" pitchFamily="34" charset="0"/>
                <a:ea typeface="Arial" pitchFamily="34" charset="-122"/>
                <a:cs typeface="Arial" pitchFamily="34" charset="-120"/>
              </a:rPr>
              <a:t>Standardization reduces transaction costs and improves outcomes</a:t>
            </a:r>
            <a:endParaRPr lang="en-US" sz="900" dirty="0"/>
          </a:p>
        </p:txBody>
      </p:sp>
      <p:sp>
        <p:nvSpPr>
          <p:cNvPr id="42" name="Text 38"/>
          <p:cNvSpPr/>
          <p:nvPr/>
        </p:nvSpPr>
        <p:spPr>
          <a:xfrm>
            <a:off x="4829175" y="5444877"/>
            <a:ext cx="4014788" cy="171450"/>
          </a:xfrm>
          <a:prstGeom prst="rect">
            <a:avLst/>
          </a:prstGeom>
          <a:noFill/>
          <a:ln/>
        </p:spPr>
        <p:txBody>
          <a:bodyPr wrap="square" lIns="0" tIns="0" rIns="0" bIns="0" rtlCol="0" anchor="ctr">
            <a:spAutoFit/>
          </a:bodyPr>
          <a:lstStyle/>
          <a:p>
            <a:pPr algn="l" indent="0" marL="0">
              <a:buNone/>
            </a:pPr>
            <a:r>
              <a:rPr lang="en-US" sz="900" dirty="0">
                <a:solidFill>
                  <a:srgbClr val="FFFFFF"/>
                </a:solidFill>
                <a:latin typeface="Arial" pitchFamily="34" charset="0"/>
                <a:ea typeface="Arial" pitchFamily="34" charset="-122"/>
                <a:cs typeface="Arial" pitchFamily="34" charset="-120"/>
              </a:rPr>
              <a:t>Rigorous project selection and preparation are essential</a:t>
            </a:r>
            <a:endParaRPr lang="en-US" sz="900" dirty="0"/>
          </a:p>
        </p:txBody>
      </p:sp>
      <p:sp>
        <p:nvSpPr>
          <p:cNvPr id="43" name="Text 39"/>
          <p:cNvSpPr/>
          <p:nvPr/>
        </p:nvSpPr>
        <p:spPr>
          <a:xfrm>
            <a:off x="4829175" y="5644902"/>
            <a:ext cx="4014788" cy="171450"/>
          </a:xfrm>
          <a:prstGeom prst="rect">
            <a:avLst/>
          </a:prstGeom>
          <a:noFill/>
          <a:ln/>
        </p:spPr>
        <p:txBody>
          <a:bodyPr wrap="square" lIns="0" tIns="0" rIns="0" bIns="0" rtlCol="0" anchor="ctr">
            <a:spAutoFit/>
          </a:bodyPr>
          <a:lstStyle/>
          <a:p>
            <a:pPr algn="l" indent="0" marL="0">
              <a:buNone/>
            </a:pPr>
            <a:r>
              <a:rPr lang="en-US" sz="900" dirty="0">
                <a:solidFill>
                  <a:srgbClr val="FFFFFF"/>
                </a:solidFill>
                <a:latin typeface="Arial" pitchFamily="34" charset="0"/>
                <a:ea typeface="Arial" pitchFamily="34" charset="-122"/>
                <a:cs typeface="Arial" pitchFamily="34" charset="-120"/>
              </a:rPr>
              <a:t>Transparency and stakeholder engagement reduce opposition</a:t>
            </a:r>
            <a:endParaRPr lang="en-US" sz="900" dirty="0"/>
          </a:p>
        </p:txBody>
      </p:sp>
      <p:sp>
        <p:nvSpPr>
          <p:cNvPr id="44" name="Text 40"/>
          <p:cNvSpPr/>
          <p:nvPr/>
        </p:nvSpPr>
        <p:spPr>
          <a:xfrm>
            <a:off x="4829175" y="5844927"/>
            <a:ext cx="4014788" cy="171450"/>
          </a:xfrm>
          <a:prstGeom prst="rect">
            <a:avLst/>
          </a:prstGeom>
          <a:noFill/>
          <a:ln/>
        </p:spPr>
        <p:txBody>
          <a:bodyPr wrap="square" lIns="0" tIns="0" rIns="0" bIns="0" rtlCol="0" anchor="ctr">
            <a:spAutoFit/>
          </a:bodyPr>
          <a:lstStyle/>
          <a:p>
            <a:pPr algn="l" indent="0" marL="0">
              <a:buNone/>
            </a:pPr>
            <a:r>
              <a:rPr lang="en-US" sz="900" dirty="0">
                <a:solidFill>
                  <a:srgbClr val="FFFFFF"/>
                </a:solidFill>
                <a:latin typeface="Arial" pitchFamily="34" charset="0"/>
                <a:ea typeface="Arial" pitchFamily="34" charset="-122"/>
                <a:cs typeface="Arial" pitchFamily="34" charset="-120"/>
              </a:rPr>
              <a:t>Context-specific adaptation is necessary for successful implementation</a:t>
            </a:r>
            <a:endParaRPr lang="en-US" sz="900"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9144000" cy="6490097"/>
          </a:xfrm>
          <a:prstGeom prst="rect">
            <a:avLst/>
          </a:prstGeom>
        </p:spPr>
      </p:pic>
      <p:sp>
        <p:nvSpPr>
          <p:cNvPr id="3" name="Text 0"/>
          <p:cNvSpPr/>
          <p:nvPr/>
        </p:nvSpPr>
        <p:spPr>
          <a:xfrm>
            <a:off x="285750" y="285750"/>
            <a:ext cx="8643938" cy="385763"/>
          </a:xfrm>
          <a:prstGeom prst="rect">
            <a:avLst/>
          </a:prstGeom>
          <a:noFill/>
          <a:ln/>
        </p:spPr>
        <p:txBody>
          <a:bodyPr wrap="square" lIns="0" tIns="0" rIns="0" bIns="0" rtlCol="0" anchor="ctr">
            <a:spAutoFit/>
          </a:bodyPr>
          <a:lstStyle/>
          <a:p>
            <a:pPr indent="0" marL="0">
              <a:buNone/>
            </a:pPr>
            <a:r>
              <a:rPr lang="en-US" sz="2025" b="1" dirty="0">
                <a:solidFill>
                  <a:srgbClr val="2E5984"/>
                </a:solidFill>
                <a:latin typeface="Arial" pitchFamily="34" charset="0"/>
                <a:ea typeface="Arial" pitchFamily="34" charset="-122"/>
                <a:cs typeface="Arial" pitchFamily="34" charset="-120"/>
              </a:rPr>
              <a:t>PPP Performance and Value for Money</a:t>
            </a:r>
            <a:endParaRPr lang="en-US" sz="2025" dirty="0"/>
          </a:p>
        </p:txBody>
      </p:sp>
      <p:sp>
        <p:nvSpPr>
          <p:cNvPr id="4" name="Text 1"/>
          <p:cNvSpPr/>
          <p:nvPr/>
        </p:nvSpPr>
        <p:spPr>
          <a:xfrm>
            <a:off x="285750" y="850106"/>
            <a:ext cx="4186238" cy="257175"/>
          </a:xfrm>
          <a:prstGeom prst="rect">
            <a:avLst/>
          </a:prstGeom>
          <a:noFill/>
          <a:ln/>
        </p:spPr>
        <p:txBody>
          <a:bodyPr wrap="square" lIns="0" tIns="0" rIns="0" bIns="0" rtlCol="0" anchor="ctr">
            <a:spAutoFit/>
          </a:bodyPr>
          <a:lstStyle/>
          <a:p>
            <a:pPr indent="0" marL="0">
              <a:buNone/>
            </a:pPr>
            <a:r>
              <a:rPr lang="en-US" sz="1350" b="1" dirty="0">
                <a:solidFill>
                  <a:srgbClr val="4A90A4"/>
                </a:solidFill>
                <a:latin typeface="Arial" pitchFamily="34" charset="0"/>
                <a:ea typeface="Arial" pitchFamily="34" charset="-122"/>
                <a:cs typeface="Arial" pitchFamily="34" charset="-120"/>
              </a:rPr>
              <a:t>Cost Comparisons</a:t>
            </a:r>
            <a:endParaRPr lang="en-US" sz="1350" dirty="0"/>
          </a:p>
        </p:txBody>
      </p:sp>
      <p:sp>
        <p:nvSpPr>
          <p:cNvPr id="5" name="Shape 2"/>
          <p:cNvSpPr/>
          <p:nvPr/>
        </p:nvSpPr>
        <p:spPr>
          <a:xfrm>
            <a:off x="285750" y="1164431"/>
            <a:ext cx="4114800" cy="1171575"/>
          </a:xfrm>
          <a:prstGeom prst="rect">
            <a:avLst/>
          </a:prstGeom>
          <a:solidFill>
            <a:srgbClr val="FFFFFF"/>
          </a:solidFill>
          <a:ln/>
        </p:spPr>
      </p:sp>
      <p:sp>
        <p:nvSpPr>
          <p:cNvPr id="6" name="Shape 3"/>
          <p:cNvSpPr/>
          <p:nvPr/>
        </p:nvSpPr>
        <p:spPr>
          <a:xfrm>
            <a:off x="371475" y="1250156"/>
            <a:ext cx="257175" cy="257175"/>
          </a:xfrm>
          <a:prstGeom prst="rect">
            <a:avLst/>
          </a:prstGeom>
          <a:solidFill>
            <a:srgbClr val="2E5984"/>
          </a:solidFill>
          <a:ln/>
        </p:spPr>
      </p:sp>
      <p:pic>
        <p:nvPicPr>
          <p:cNvPr id="7" name="Image 1" descr="preencoded.png">    </p:cNvPr>
          <p:cNvPicPr>
            <a:picLocks noChangeAspect="1"/>
          </p:cNvPicPr>
          <p:nvPr/>
        </p:nvPicPr>
        <p:blipFill>
          <a:blip r:embed="rId2"/>
          <a:stretch>
            <a:fillRect/>
          </a:stretch>
        </p:blipFill>
        <p:spPr>
          <a:xfrm>
            <a:off x="455414" y="1375172"/>
            <a:ext cx="89297" cy="7144"/>
          </a:xfrm>
          <a:prstGeom prst="rect">
            <a:avLst/>
          </a:prstGeom>
        </p:spPr>
      </p:pic>
      <p:sp>
        <p:nvSpPr>
          <p:cNvPr id="8" name="Text 4"/>
          <p:cNvSpPr/>
          <p:nvPr/>
        </p:nvSpPr>
        <p:spPr>
          <a:xfrm>
            <a:off x="714375" y="1282303"/>
            <a:ext cx="1179082" cy="192881"/>
          </a:xfrm>
          <a:prstGeom prst="rect">
            <a:avLst/>
          </a:prstGeom>
          <a:noFill/>
          <a:ln/>
        </p:spPr>
        <p:txBody>
          <a:bodyPr wrap="none" lIns="0" tIns="0" rIns="0" bIns="0" rtlCol="0" anchor="ctr">
            <a:spAutoFit/>
          </a:bodyPr>
          <a:lstStyle/>
          <a:p>
            <a:pPr indent="0" marL="0">
              <a:buNone/>
            </a:pPr>
            <a:r>
              <a:rPr lang="en-US" sz="1013" b="1" dirty="0">
                <a:solidFill>
                  <a:srgbClr val="2E5984"/>
                </a:solidFill>
                <a:latin typeface="Arial" pitchFamily="34" charset="0"/>
                <a:ea typeface="Arial" pitchFamily="34" charset="-122"/>
                <a:cs typeface="Arial" pitchFamily="34" charset="-120"/>
              </a:rPr>
              <a:t>Cost Performance</a:t>
            </a:r>
            <a:endParaRPr lang="en-US" sz="1013" dirty="0"/>
          </a:p>
        </p:txBody>
      </p:sp>
      <p:sp>
        <p:nvSpPr>
          <p:cNvPr id="9" name="Text 5"/>
          <p:cNvSpPr/>
          <p:nvPr/>
        </p:nvSpPr>
        <p:spPr>
          <a:xfrm>
            <a:off x="371475" y="1564481"/>
            <a:ext cx="4014788" cy="685800"/>
          </a:xfrm>
          <a:prstGeom prst="rect">
            <a:avLst/>
          </a:prstGeom>
          <a:noFill/>
          <a:ln/>
        </p:spPr>
        <p:txBody>
          <a:bodyPr wrap="square" lIns="0" tIns="0" rIns="0" bIns="0" rtlCol="0" anchor="ctr">
            <a:spAutoFit/>
          </a:bodyPr>
          <a:lstStyle/>
          <a:p>
            <a:pPr indent="0" marL="0">
              <a:buNone/>
            </a:pPr>
            <a:r>
              <a:rPr lang="en-US" sz="900" dirty="0">
                <a:solidFill>
                  <a:srgbClr val="333333"/>
                </a:solidFill>
                <a:latin typeface="Arial" pitchFamily="34" charset="0"/>
                <a:ea typeface="Arial" pitchFamily="34" charset="-122"/>
                <a:cs typeface="Arial" pitchFamily="34" charset="-120"/>
              </a:rPr>
              <a:t>PPPs generally show better on-time and on-budget performance during construction compared to traditional procurement. However, higher financing costs and transaction expenses can offset these efficiency gains if not managed properly.</a:t>
            </a:r>
            <a:endParaRPr lang="en-US" sz="900" dirty="0"/>
          </a:p>
        </p:txBody>
      </p:sp>
      <p:pic>
        <p:nvPicPr>
          <p:cNvPr id="10" name="Image 2" descr="preencoded.png">    </p:cNvPr>
          <p:cNvPicPr>
            <a:picLocks noChangeAspect="1"/>
          </p:cNvPicPr>
          <p:nvPr/>
        </p:nvPicPr>
        <p:blipFill>
          <a:blip r:embed="rId3"/>
          <a:stretch>
            <a:fillRect/>
          </a:stretch>
        </p:blipFill>
        <p:spPr>
          <a:xfrm>
            <a:off x="285750" y="2421731"/>
            <a:ext cx="4114800" cy="1571625"/>
          </a:xfrm>
          <a:prstGeom prst="rect">
            <a:avLst/>
          </a:prstGeom>
        </p:spPr>
      </p:pic>
      <p:sp>
        <p:nvSpPr>
          <p:cNvPr id="11" name="Text 6"/>
          <p:cNvSpPr/>
          <p:nvPr/>
        </p:nvSpPr>
        <p:spPr>
          <a:xfrm>
            <a:off x="285750" y="4064794"/>
            <a:ext cx="4186238" cy="257175"/>
          </a:xfrm>
          <a:prstGeom prst="rect">
            <a:avLst/>
          </a:prstGeom>
          <a:noFill/>
          <a:ln/>
        </p:spPr>
        <p:txBody>
          <a:bodyPr wrap="square" lIns="0" tIns="0" rIns="0" bIns="0" rtlCol="0" anchor="ctr">
            <a:spAutoFit/>
          </a:bodyPr>
          <a:lstStyle/>
          <a:p>
            <a:pPr indent="0" marL="0">
              <a:buNone/>
            </a:pPr>
            <a:r>
              <a:rPr lang="en-US" sz="1350" b="1" dirty="0">
                <a:solidFill>
                  <a:srgbClr val="4A90A4"/>
                </a:solidFill>
                <a:latin typeface="Arial" pitchFamily="34" charset="0"/>
                <a:ea typeface="Arial" pitchFamily="34" charset="-122"/>
                <a:cs typeface="Arial" pitchFamily="34" charset="-120"/>
              </a:rPr>
              <a:t>Service Quality and Innovation</a:t>
            </a:r>
            <a:endParaRPr lang="en-US" sz="1350" dirty="0"/>
          </a:p>
        </p:txBody>
      </p:sp>
      <p:sp>
        <p:nvSpPr>
          <p:cNvPr id="12" name="Shape 7"/>
          <p:cNvSpPr/>
          <p:nvPr/>
        </p:nvSpPr>
        <p:spPr>
          <a:xfrm>
            <a:off x="285750" y="4379119"/>
            <a:ext cx="4114800" cy="1171575"/>
          </a:xfrm>
          <a:prstGeom prst="rect">
            <a:avLst/>
          </a:prstGeom>
          <a:solidFill>
            <a:srgbClr val="FFFFFF"/>
          </a:solidFill>
          <a:ln/>
        </p:spPr>
      </p:sp>
      <p:sp>
        <p:nvSpPr>
          <p:cNvPr id="13" name="Shape 8"/>
          <p:cNvSpPr/>
          <p:nvPr/>
        </p:nvSpPr>
        <p:spPr>
          <a:xfrm>
            <a:off x="371475" y="4464844"/>
            <a:ext cx="257175" cy="257175"/>
          </a:xfrm>
          <a:prstGeom prst="rect">
            <a:avLst/>
          </a:prstGeom>
          <a:solidFill>
            <a:srgbClr val="4A90A4"/>
          </a:solidFill>
          <a:ln/>
        </p:spPr>
      </p:sp>
      <p:pic>
        <p:nvPicPr>
          <p:cNvPr id="14" name="Image 3" descr="preencoded.png">    </p:cNvPr>
          <p:cNvPicPr>
            <a:picLocks noChangeAspect="1"/>
          </p:cNvPicPr>
          <p:nvPr/>
        </p:nvPicPr>
        <p:blipFill>
          <a:blip r:embed="rId4"/>
          <a:stretch>
            <a:fillRect/>
          </a:stretch>
        </p:blipFill>
        <p:spPr>
          <a:xfrm>
            <a:off x="419695" y="4589859"/>
            <a:ext cx="160734" cy="7144"/>
          </a:xfrm>
          <a:prstGeom prst="rect">
            <a:avLst/>
          </a:prstGeom>
        </p:spPr>
      </p:pic>
      <p:sp>
        <p:nvSpPr>
          <p:cNvPr id="15" name="Text 9"/>
          <p:cNvSpPr/>
          <p:nvPr/>
        </p:nvSpPr>
        <p:spPr>
          <a:xfrm>
            <a:off x="714375" y="4496991"/>
            <a:ext cx="1171854" cy="192881"/>
          </a:xfrm>
          <a:prstGeom prst="rect">
            <a:avLst/>
          </a:prstGeom>
          <a:noFill/>
          <a:ln/>
        </p:spPr>
        <p:txBody>
          <a:bodyPr wrap="none" lIns="0" tIns="0" rIns="0" bIns="0" rtlCol="0" anchor="ctr">
            <a:spAutoFit/>
          </a:bodyPr>
          <a:lstStyle/>
          <a:p>
            <a:pPr indent="0" marL="0">
              <a:buNone/>
            </a:pPr>
            <a:r>
              <a:rPr lang="en-US" sz="1013" b="1" dirty="0">
                <a:solidFill>
                  <a:srgbClr val="2E5984"/>
                </a:solidFill>
                <a:latin typeface="Arial" pitchFamily="34" charset="0"/>
                <a:ea typeface="Arial" pitchFamily="34" charset="-122"/>
                <a:cs typeface="Arial" pitchFamily="34" charset="-120"/>
              </a:rPr>
              <a:t>Quality Outcomes</a:t>
            </a:r>
            <a:endParaRPr lang="en-US" sz="1013" dirty="0"/>
          </a:p>
        </p:txBody>
      </p:sp>
      <p:sp>
        <p:nvSpPr>
          <p:cNvPr id="16" name="Text 10"/>
          <p:cNvSpPr/>
          <p:nvPr/>
        </p:nvSpPr>
        <p:spPr>
          <a:xfrm>
            <a:off x="371475" y="4779169"/>
            <a:ext cx="4014788" cy="685800"/>
          </a:xfrm>
          <a:prstGeom prst="rect">
            <a:avLst/>
          </a:prstGeom>
          <a:noFill/>
          <a:ln/>
        </p:spPr>
        <p:txBody>
          <a:bodyPr wrap="square" lIns="0" tIns="0" rIns="0" bIns="0" rtlCol="0" anchor="ctr">
            <a:spAutoFit/>
          </a:bodyPr>
          <a:lstStyle/>
          <a:p>
            <a:pPr indent="0" marL="0">
              <a:buNone/>
            </a:pPr>
            <a:r>
              <a:rPr lang="en-US" sz="900" dirty="0">
                <a:solidFill>
                  <a:srgbClr val="333333"/>
                </a:solidFill>
                <a:latin typeface="Arial" pitchFamily="34" charset="0"/>
                <a:ea typeface="Arial" pitchFamily="34" charset="-122"/>
                <a:cs typeface="Arial" pitchFamily="34" charset="-120"/>
              </a:rPr>
              <a:t>Evidence on service quality is mixed, with performance-based payment mechanisms generally driving better maintenance and operational standards. Innovation outcomes depend on output-based specifications and competitive procurement processes.</a:t>
            </a:r>
            <a:endParaRPr lang="en-US" sz="900" dirty="0"/>
          </a:p>
        </p:txBody>
      </p:sp>
      <p:sp>
        <p:nvSpPr>
          <p:cNvPr id="17" name="Text 11"/>
          <p:cNvSpPr/>
          <p:nvPr/>
        </p:nvSpPr>
        <p:spPr>
          <a:xfrm>
            <a:off x="4743450" y="850106"/>
            <a:ext cx="4186238" cy="257175"/>
          </a:xfrm>
          <a:prstGeom prst="rect">
            <a:avLst/>
          </a:prstGeom>
          <a:noFill/>
          <a:ln/>
        </p:spPr>
        <p:txBody>
          <a:bodyPr wrap="square" lIns="0" tIns="0" rIns="0" bIns="0" rtlCol="0" anchor="ctr">
            <a:spAutoFit/>
          </a:bodyPr>
          <a:lstStyle/>
          <a:p>
            <a:pPr indent="0" marL="0">
              <a:buNone/>
            </a:pPr>
            <a:r>
              <a:rPr lang="en-US" sz="1350" b="1" dirty="0">
                <a:solidFill>
                  <a:srgbClr val="4A90A4"/>
                </a:solidFill>
                <a:latin typeface="Arial" pitchFamily="34" charset="0"/>
                <a:ea typeface="Arial" pitchFamily="34" charset="-122"/>
                <a:cs typeface="Arial" pitchFamily="34" charset="-120"/>
              </a:rPr>
              <a:t>Long-term Value Assessment</a:t>
            </a:r>
            <a:endParaRPr lang="en-US" sz="1350" dirty="0"/>
          </a:p>
        </p:txBody>
      </p:sp>
      <p:sp>
        <p:nvSpPr>
          <p:cNvPr id="18" name="Shape 12"/>
          <p:cNvSpPr/>
          <p:nvPr/>
        </p:nvSpPr>
        <p:spPr>
          <a:xfrm>
            <a:off x="4743450" y="1164431"/>
            <a:ext cx="4114800" cy="1171575"/>
          </a:xfrm>
          <a:prstGeom prst="rect">
            <a:avLst/>
          </a:prstGeom>
          <a:solidFill>
            <a:srgbClr val="FFFFFF"/>
          </a:solidFill>
          <a:ln/>
        </p:spPr>
      </p:sp>
      <p:sp>
        <p:nvSpPr>
          <p:cNvPr id="19" name="Shape 13"/>
          <p:cNvSpPr/>
          <p:nvPr/>
        </p:nvSpPr>
        <p:spPr>
          <a:xfrm>
            <a:off x="4829175" y="1250156"/>
            <a:ext cx="257175" cy="257175"/>
          </a:xfrm>
          <a:prstGeom prst="rect">
            <a:avLst/>
          </a:prstGeom>
          <a:solidFill>
            <a:srgbClr val="7FB3D3"/>
          </a:solidFill>
          <a:ln/>
        </p:spPr>
      </p:sp>
      <p:pic>
        <p:nvPicPr>
          <p:cNvPr id="20" name="Image 4" descr="preencoded.png">    </p:cNvPr>
          <p:cNvPicPr>
            <a:picLocks noChangeAspect="1"/>
          </p:cNvPicPr>
          <p:nvPr/>
        </p:nvPicPr>
        <p:blipFill>
          <a:blip r:embed="rId5"/>
          <a:stretch>
            <a:fillRect/>
          </a:stretch>
        </p:blipFill>
        <p:spPr>
          <a:xfrm>
            <a:off x="4868466" y="1375172"/>
            <a:ext cx="178594" cy="7144"/>
          </a:xfrm>
          <a:prstGeom prst="rect">
            <a:avLst/>
          </a:prstGeom>
        </p:spPr>
      </p:pic>
      <p:sp>
        <p:nvSpPr>
          <p:cNvPr id="21" name="Text 14"/>
          <p:cNvSpPr/>
          <p:nvPr/>
        </p:nvSpPr>
        <p:spPr>
          <a:xfrm>
            <a:off x="5172075" y="1282303"/>
            <a:ext cx="1057526" cy="192881"/>
          </a:xfrm>
          <a:prstGeom prst="rect">
            <a:avLst/>
          </a:prstGeom>
          <a:noFill/>
          <a:ln/>
        </p:spPr>
        <p:txBody>
          <a:bodyPr wrap="none" lIns="0" tIns="0" rIns="0" bIns="0" rtlCol="0" anchor="ctr">
            <a:spAutoFit/>
          </a:bodyPr>
          <a:lstStyle/>
          <a:p>
            <a:pPr indent="0" marL="0">
              <a:buNone/>
            </a:pPr>
            <a:r>
              <a:rPr lang="en-US" sz="1013" b="1" dirty="0">
                <a:solidFill>
                  <a:srgbClr val="2E5984"/>
                </a:solidFill>
                <a:latin typeface="Arial" pitchFamily="34" charset="0"/>
                <a:ea typeface="Arial" pitchFamily="34" charset="-122"/>
                <a:cs typeface="Arial" pitchFamily="34" charset="-120"/>
              </a:rPr>
              <a:t>Value for Money</a:t>
            </a:r>
            <a:endParaRPr lang="en-US" sz="1013" dirty="0"/>
          </a:p>
        </p:txBody>
      </p:sp>
      <p:sp>
        <p:nvSpPr>
          <p:cNvPr id="22" name="Text 15"/>
          <p:cNvSpPr/>
          <p:nvPr/>
        </p:nvSpPr>
        <p:spPr>
          <a:xfrm>
            <a:off x="4829175" y="1564481"/>
            <a:ext cx="4014788" cy="685800"/>
          </a:xfrm>
          <a:prstGeom prst="rect">
            <a:avLst/>
          </a:prstGeom>
          <a:noFill/>
          <a:ln/>
        </p:spPr>
        <p:txBody>
          <a:bodyPr wrap="square" lIns="0" tIns="0" rIns="0" bIns="0" rtlCol="0" anchor="ctr">
            <a:spAutoFit/>
          </a:bodyPr>
          <a:lstStyle/>
          <a:p>
            <a:pPr indent="0" marL="0">
              <a:buNone/>
            </a:pPr>
            <a:r>
              <a:rPr lang="en-US" sz="900" dirty="0">
                <a:solidFill>
                  <a:srgbClr val="333333"/>
                </a:solidFill>
                <a:latin typeface="Arial" pitchFamily="34" charset="0"/>
                <a:ea typeface="Arial" pitchFamily="34" charset="-122"/>
                <a:cs typeface="Arial" pitchFamily="34" charset="-120"/>
              </a:rPr>
              <a:t>Value for Money (VfM) assessment compares whole-life costs of PPP versus traditional procurement, considering risk transfer, financing costs, and efficiency gains. Results vary by sector, project type, and implementation quality.</a:t>
            </a:r>
            <a:endParaRPr lang="en-US" sz="900" dirty="0"/>
          </a:p>
        </p:txBody>
      </p:sp>
      <p:sp>
        <p:nvSpPr>
          <p:cNvPr id="23" name="Text 16"/>
          <p:cNvSpPr/>
          <p:nvPr/>
        </p:nvSpPr>
        <p:spPr>
          <a:xfrm>
            <a:off x="4743450" y="2421731"/>
            <a:ext cx="4186238" cy="257175"/>
          </a:xfrm>
          <a:prstGeom prst="rect">
            <a:avLst/>
          </a:prstGeom>
          <a:noFill/>
          <a:ln/>
        </p:spPr>
        <p:txBody>
          <a:bodyPr wrap="square" lIns="0" tIns="0" rIns="0" bIns="0" rtlCol="0" anchor="ctr">
            <a:spAutoFit/>
          </a:bodyPr>
          <a:lstStyle/>
          <a:p>
            <a:pPr indent="0" marL="0">
              <a:buNone/>
            </a:pPr>
            <a:r>
              <a:rPr lang="en-US" sz="1350" b="1" dirty="0">
                <a:solidFill>
                  <a:srgbClr val="4A90A4"/>
                </a:solidFill>
                <a:latin typeface="Arial" pitchFamily="34" charset="0"/>
                <a:ea typeface="Arial" pitchFamily="34" charset="-122"/>
                <a:cs typeface="Arial" pitchFamily="34" charset="-120"/>
              </a:rPr>
              <a:t>Performance Factors</a:t>
            </a:r>
            <a:endParaRPr lang="en-US" sz="1350" dirty="0"/>
          </a:p>
        </p:txBody>
      </p:sp>
      <p:sp>
        <p:nvSpPr>
          <p:cNvPr id="24" name="Shape 17"/>
          <p:cNvSpPr/>
          <p:nvPr/>
        </p:nvSpPr>
        <p:spPr>
          <a:xfrm>
            <a:off x="4743450" y="2750344"/>
            <a:ext cx="4114800" cy="1689497"/>
          </a:xfrm>
          <a:prstGeom prst="rect">
            <a:avLst/>
          </a:prstGeom>
          <a:solidFill>
            <a:srgbClr val="FFFFFF"/>
          </a:solidFill>
          <a:ln/>
        </p:spPr>
      </p:sp>
      <p:sp>
        <p:nvSpPr>
          <p:cNvPr id="25" name="Shape 18"/>
          <p:cNvSpPr/>
          <p:nvPr/>
        </p:nvSpPr>
        <p:spPr>
          <a:xfrm>
            <a:off x="4743450" y="2750344"/>
            <a:ext cx="1032021" cy="285750"/>
          </a:xfrm>
          <a:prstGeom prst="rect">
            <a:avLst/>
          </a:prstGeom>
          <a:solidFill>
            <a:srgbClr val="2E5984"/>
          </a:solidFill>
          <a:ln/>
        </p:spPr>
      </p:sp>
      <p:sp>
        <p:nvSpPr>
          <p:cNvPr id="26" name="Text 19"/>
          <p:cNvSpPr/>
          <p:nvPr/>
        </p:nvSpPr>
        <p:spPr>
          <a:xfrm>
            <a:off x="4743450" y="2750344"/>
            <a:ext cx="1103458" cy="285750"/>
          </a:xfrm>
          <a:prstGeom prst="rect">
            <a:avLst/>
          </a:prstGeom>
          <a:noFill/>
          <a:ln/>
        </p:spPr>
        <p:txBody>
          <a:bodyPr wrap="none" lIns="68072" tIns="68072" rIns="68072" bIns="68072" rtlCol="0" anchor="ctr">
            <a:spAutoFit/>
          </a:bodyPr>
          <a:lstStyle/>
          <a:p>
            <a:pPr algn="l" indent="0" marL="0">
              <a:buNone/>
            </a:pPr>
            <a:r>
              <a:rPr lang="en-US" sz="900" b="1" dirty="0">
                <a:solidFill>
                  <a:srgbClr val="FFFFFF"/>
                </a:solidFill>
                <a:latin typeface="Arial" pitchFamily="34" charset="0"/>
                <a:ea typeface="Arial" pitchFamily="34" charset="-122"/>
                <a:cs typeface="Arial" pitchFamily="34" charset="-120"/>
              </a:rPr>
              <a:t>Factor</a:t>
            </a:r>
            <a:endParaRPr lang="en-US" sz="900" dirty="0"/>
          </a:p>
        </p:txBody>
      </p:sp>
      <p:sp>
        <p:nvSpPr>
          <p:cNvPr id="27" name="Shape 20"/>
          <p:cNvSpPr/>
          <p:nvPr/>
        </p:nvSpPr>
        <p:spPr>
          <a:xfrm>
            <a:off x="5775471" y="2750344"/>
            <a:ext cx="1579132" cy="285750"/>
          </a:xfrm>
          <a:prstGeom prst="rect">
            <a:avLst/>
          </a:prstGeom>
          <a:solidFill>
            <a:srgbClr val="2E5984"/>
          </a:solidFill>
          <a:ln/>
        </p:spPr>
      </p:sp>
      <p:sp>
        <p:nvSpPr>
          <p:cNvPr id="28" name="Text 21"/>
          <p:cNvSpPr/>
          <p:nvPr/>
        </p:nvSpPr>
        <p:spPr>
          <a:xfrm>
            <a:off x="5775471" y="2750344"/>
            <a:ext cx="1650569" cy="285750"/>
          </a:xfrm>
          <a:prstGeom prst="rect">
            <a:avLst/>
          </a:prstGeom>
          <a:noFill/>
          <a:ln/>
        </p:spPr>
        <p:txBody>
          <a:bodyPr wrap="square" lIns="68072" tIns="68072" rIns="68072" bIns="68072" rtlCol="0" anchor="ctr">
            <a:spAutoFit/>
          </a:bodyPr>
          <a:lstStyle/>
          <a:p>
            <a:pPr algn="l" indent="0" marL="0">
              <a:buNone/>
            </a:pPr>
            <a:r>
              <a:rPr lang="en-US" sz="900" b="1" dirty="0">
                <a:solidFill>
                  <a:srgbClr val="FFFFFF"/>
                </a:solidFill>
                <a:latin typeface="Arial" pitchFamily="34" charset="0"/>
                <a:ea typeface="Arial" pitchFamily="34" charset="-122"/>
                <a:cs typeface="Arial" pitchFamily="34" charset="-120"/>
              </a:rPr>
              <a:t>Positive Impact</a:t>
            </a:r>
            <a:endParaRPr lang="en-US" sz="900" dirty="0"/>
          </a:p>
        </p:txBody>
      </p:sp>
      <p:sp>
        <p:nvSpPr>
          <p:cNvPr id="29" name="Shape 22"/>
          <p:cNvSpPr/>
          <p:nvPr/>
        </p:nvSpPr>
        <p:spPr>
          <a:xfrm>
            <a:off x="7354602" y="2750344"/>
            <a:ext cx="1503648" cy="285750"/>
          </a:xfrm>
          <a:prstGeom prst="rect">
            <a:avLst/>
          </a:prstGeom>
          <a:solidFill>
            <a:srgbClr val="2E5984"/>
          </a:solidFill>
          <a:ln/>
        </p:spPr>
      </p:sp>
      <p:sp>
        <p:nvSpPr>
          <p:cNvPr id="30" name="Text 23"/>
          <p:cNvSpPr/>
          <p:nvPr/>
        </p:nvSpPr>
        <p:spPr>
          <a:xfrm>
            <a:off x="7354602" y="2750344"/>
            <a:ext cx="1575085" cy="285750"/>
          </a:xfrm>
          <a:prstGeom prst="rect">
            <a:avLst/>
          </a:prstGeom>
          <a:noFill/>
          <a:ln/>
        </p:spPr>
        <p:txBody>
          <a:bodyPr wrap="square" lIns="68072" tIns="68072" rIns="68072" bIns="68072" rtlCol="0" anchor="ctr">
            <a:spAutoFit/>
          </a:bodyPr>
          <a:lstStyle/>
          <a:p>
            <a:pPr algn="l" indent="0" marL="0">
              <a:buNone/>
            </a:pPr>
            <a:r>
              <a:rPr lang="en-US" sz="900" b="1" dirty="0">
                <a:solidFill>
                  <a:srgbClr val="FFFFFF"/>
                </a:solidFill>
                <a:latin typeface="Arial" pitchFamily="34" charset="0"/>
                <a:ea typeface="Arial" pitchFamily="34" charset="-122"/>
                <a:cs typeface="Arial" pitchFamily="34" charset="-120"/>
              </a:rPr>
              <a:t>Negative Impact</a:t>
            </a:r>
            <a:endParaRPr lang="en-US" sz="900" dirty="0"/>
          </a:p>
        </p:txBody>
      </p:sp>
      <p:sp>
        <p:nvSpPr>
          <p:cNvPr id="31" name="Text 24"/>
          <p:cNvSpPr/>
          <p:nvPr/>
        </p:nvSpPr>
        <p:spPr>
          <a:xfrm>
            <a:off x="4743450" y="3036094"/>
            <a:ext cx="1103458" cy="278606"/>
          </a:xfrm>
          <a:prstGeom prst="rect">
            <a:avLst/>
          </a:prstGeom>
          <a:noFill/>
          <a:ln/>
        </p:spPr>
        <p:txBody>
          <a:bodyPr wrap="none" lIns="68072" tIns="68072" rIns="68072" bIns="68072" rtlCol="0" anchor="ctr">
            <a:spAutoFit/>
          </a:bodyPr>
          <a:lstStyle/>
          <a:p>
            <a:pPr indent="0" marL="0">
              <a:buNone/>
            </a:pPr>
            <a:r>
              <a:rPr lang="en-US" sz="844" dirty="0">
                <a:solidFill>
                  <a:srgbClr val="333333"/>
                </a:solidFill>
                <a:latin typeface="Arial" pitchFamily="34" charset="0"/>
                <a:ea typeface="Arial" pitchFamily="34" charset="-122"/>
                <a:cs typeface="Arial" pitchFamily="34" charset="-120"/>
              </a:rPr>
              <a:t>Competition</a:t>
            </a:r>
            <a:endParaRPr lang="en-US" sz="844" dirty="0"/>
          </a:p>
        </p:txBody>
      </p:sp>
      <p:sp>
        <p:nvSpPr>
          <p:cNvPr id="32" name="Text 25"/>
          <p:cNvSpPr/>
          <p:nvPr/>
        </p:nvSpPr>
        <p:spPr>
          <a:xfrm>
            <a:off x="5775471" y="3036094"/>
            <a:ext cx="1650569" cy="278606"/>
          </a:xfrm>
          <a:prstGeom prst="rect">
            <a:avLst/>
          </a:prstGeom>
          <a:noFill/>
          <a:ln/>
        </p:spPr>
        <p:txBody>
          <a:bodyPr wrap="square" lIns="68072" tIns="68072" rIns="68072" bIns="68072" rtlCol="0" anchor="ctr">
            <a:spAutoFit/>
          </a:bodyPr>
          <a:lstStyle/>
          <a:p>
            <a:pPr indent="0" marL="0">
              <a:buNone/>
            </a:pPr>
            <a:r>
              <a:rPr lang="en-US" sz="844" dirty="0">
                <a:solidFill>
                  <a:srgbClr val="333333"/>
                </a:solidFill>
                <a:latin typeface="Arial" pitchFamily="34" charset="0"/>
                <a:ea typeface="Arial" pitchFamily="34" charset="-122"/>
                <a:cs typeface="Arial" pitchFamily="34" charset="-120"/>
              </a:rPr>
              <a:t>Multiple qualified bidders</a:t>
            </a:r>
            <a:endParaRPr lang="en-US" sz="844" dirty="0"/>
          </a:p>
        </p:txBody>
      </p:sp>
      <p:sp>
        <p:nvSpPr>
          <p:cNvPr id="33" name="Text 26"/>
          <p:cNvSpPr/>
          <p:nvPr/>
        </p:nvSpPr>
        <p:spPr>
          <a:xfrm>
            <a:off x="7354602" y="3036094"/>
            <a:ext cx="1575085" cy="278606"/>
          </a:xfrm>
          <a:prstGeom prst="rect">
            <a:avLst/>
          </a:prstGeom>
          <a:noFill/>
          <a:ln/>
        </p:spPr>
        <p:txBody>
          <a:bodyPr wrap="square" lIns="68072" tIns="68072" rIns="68072" bIns="68072" rtlCol="0" anchor="ctr">
            <a:spAutoFit/>
          </a:bodyPr>
          <a:lstStyle/>
          <a:p>
            <a:pPr indent="0" marL="0">
              <a:buNone/>
            </a:pPr>
            <a:r>
              <a:rPr lang="en-US" sz="844" dirty="0">
                <a:solidFill>
                  <a:srgbClr val="333333"/>
                </a:solidFill>
                <a:latin typeface="Arial" pitchFamily="34" charset="0"/>
                <a:ea typeface="Arial" pitchFamily="34" charset="-122"/>
                <a:cs typeface="Arial" pitchFamily="34" charset="-120"/>
              </a:rPr>
              <a:t>Limited market interest</a:t>
            </a:r>
            <a:endParaRPr lang="en-US" sz="844" dirty="0"/>
          </a:p>
        </p:txBody>
      </p:sp>
      <p:sp>
        <p:nvSpPr>
          <p:cNvPr id="34" name="Text 27"/>
          <p:cNvSpPr/>
          <p:nvPr/>
        </p:nvSpPr>
        <p:spPr>
          <a:xfrm>
            <a:off x="4743450" y="3314700"/>
            <a:ext cx="1103458" cy="282178"/>
          </a:xfrm>
          <a:prstGeom prst="rect">
            <a:avLst/>
          </a:prstGeom>
          <a:noFill/>
          <a:ln/>
        </p:spPr>
        <p:txBody>
          <a:bodyPr wrap="none" lIns="68072" tIns="68072" rIns="68072" bIns="68072" rtlCol="0" anchor="ctr">
            <a:spAutoFit/>
          </a:bodyPr>
          <a:lstStyle/>
          <a:p>
            <a:pPr indent="0" marL="0">
              <a:buNone/>
            </a:pPr>
            <a:r>
              <a:rPr lang="en-US" sz="844" dirty="0">
                <a:solidFill>
                  <a:srgbClr val="333333"/>
                </a:solidFill>
                <a:latin typeface="Arial" pitchFamily="34" charset="0"/>
                <a:ea typeface="Arial" pitchFamily="34" charset="-122"/>
                <a:cs typeface="Arial" pitchFamily="34" charset="-120"/>
              </a:rPr>
              <a:t>Risk Allocation</a:t>
            </a:r>
            <a:endParaRPr lang="en-US" sz="844" dirty="0"/>
          </a:p>
        </p:txBody>
      </p:sp>
      <p:sp>
        <p:nvSpPr>
          <p:cNvPr id="35" name="Text 28"/>
          <p:cNvSpPr/>
          <p:nvPr/>
        </p:nvSpPr>
        <p:spPr>
          <a:xfrm>
            <a:off x="5775471" y="3314700"/>
            <a:ext cx="1650569" cy="282178"/>
          </a:xfrm>
          <a:prstGeom prst="rect">
            <a:avLst/>
          </a:prstGeom>
          <a:noFill/>
          <a:ln/>
        </p:spPr>
        <p:txBody>
          <a:bodyPr wrap="square" lIns="68072" tIns="68072" rIns="68072" bIns="68072" rtlCol="0" anchor="ctr">
            <a:spAutoFit/>
          </a:bodyPr>
          <a:lstStyle/>
          <a:p>
            <a:pPr indent="0" marL="0">
              <a:buNone/>
            </a:pPr>
            <a:r>
              <a:rPr lang="en-US" sz="844" dirty="0">
                <a:solidFill>
                  <a:srgbClr val="333333"/>
                </a:solidFill>
                <a:latin typeface="Arial" pitchFamily="34" charset="0"/>
                <a:ea typeface="Arial" pitchFamily="34" charset="-122"/>
                <a:cs typeface="Arial" pitchFamily="34" charset="-120"/>
              </a:rPr>
              <a:t>Optimal risk transfer</a:t>
            </a:r>
            <a:endParaRPr lang="en-US" sz="844" dirty="0"/>
          </a:p>
        </p:txBody>
      </p:sp>
      <p:sp>
        <p:nvSpPr>
          <p:cNvPr id="36" name="Text 29"/>
          <p:cNvSpPr/>
          <p:nvPr/>
        </p:nvSpPr>
        <p:spPr>
          <a:xfrm>
            <a:off x="7354602" y="3314700"/>
            <a:ext cx="1575085" cy="282178"/>
          </a:xfrm>
          <a:prstGeom prst="rect">
            <a:avLst/>
          </a:prstGeom>
          <a:noFill/>
          <a:ln/>
        </p:spPr>
        <p:txBody>
          <a:bodyPr wrap="square" lIns="68072" tIns="68072" rIns="68072" bIns="68072" rtlCol="0" anchor="ctr">
            <a:spAutoFit/>
          </a:bodyPr>
          <a:lstStyle/>
          <a:p>
            <a:pPr indent="0" marL="0">
              <a:buNone/>
            </a:pPr>
            <a:r>
              <a:rPr lang="en-US" sz="844" dirty="0">
                <a:solidFill>
                  <a:srgbClr val="333333"/>
                </a:solidFill>
                <a:latin typeface="Arial" pitchFamily="34" charset="0"/>
                <a:ea typeface="Arial" pitchFamily="34" charset="-122"/>
                <a:cs typeface="Arial" pitchFamily="34" charset="-120"/>
              </a:rPr>
              <a:t>Inappropriate risk allocation</a:t>
            </a:r>
            <a:endParaRPr lang="en-US" sz="844" dirty="0"/>
          </a:p>
        </p:txBody>
      </p:sp>
      <p:sp>
        <p:nvSpPr>
          <p:cNvPr id="37" name="Text 30"/>
          <p:cNvSpPr/>
          <p:nvPr/>
        </p:nvSpPr>
        <p:spPr>
          <a:xfrm>
            <a:off x="4743450" y="3596878"/>
            <a:ext cx="1103458" cy="282178"/>
          </a:xfrm>
          <a:prstGeom prst="rect">
            <a:avLst/>
          </a:prstGeom>
          <a:noFill/>
          <a:ln/>
        </p:spPr>
        <p:txBody>
          <a:bodyPr wrap="none" lIns="68072" tIns="68072" rIns="68072" bIns="68072" rtlCol="0" anchor="ctr">
            <a:spAutoFit/>
          </a:bodyPr>
          <a:lstStyle/>
          <a:p>
            <a:pPr indent="0" marL="0">
              <a:buNone/>
            </a:pPr>
            <a:r>
              <a:rPr lang="en-US" sz="844" dirty="0">
                <a:solidFill>
                  <a:srgbClr val="333333"/>
                </a:solidFill>
                <a:latin typeface="Arial" pitchFamily="34" charset="0"/>
                <a:ea typeface="Arial" pitchFamily="34" charset="-122"/>
                <a:cs typeface="Arial" pitchFamily="34" charset="-120"/>
              </a:rPr>
              <a:t>Contract Design</a:t>
            </a:r>
            <a:endParaRPr lang="en-US" sz="844" dirty="0"/>
          </a:p>
        </p:txBody>
      </p:sp>
      <p:sp>
        <p:nvSpPr>
          <p:cNvPr id="38" name="Text 31"/>
          <p:cNvSpPr/>
          <p:nvPr/>
        </p:nvSpPr>
        <p:spPr>
          <a:xfrm>
            <a:off x="5775471" y="3596878"/>
            <a:ext cx="1650569" cy="282178"/>
          </a:xfrm>
          <a:prstGeom prst="rect">
            <a:avLst/>
          </a:prstGeom>
          <a:noFill/>
          <a:ln/>
        </p:spPr>
        <p:txBody>
          <a:bodyPr wrap="square" lIns="68072" tIns="68072" rIns="68072" bIns="68072" rtlCol="0" anchor="ctr">
            <a:spAutoFit/>
          </a:bodyPr>
          <a:lstStyle/>
          <a:p>
            <a:pPr indent="0" marL="0">
              <a:buNone/>
            </a:pPr>
            <a:r>
              <a:rPr lang="en-US" sz="844" dirty="0">
                <a:solidFill>
                  <a:srgbClr val="333333"/>
                </a:solidFill>
                <a:latin typeface="Arial" pitchFamily="34" charset="0"/>
                <a:ea typeface="Arial" pitchFamily="34" charset="-122"/>
                <a:cs typeface="Arial" pitchFamily="34" charset="-120"/>
              </a:rPr>
              <a:t>Clear performance metrics</a:t>
            </a:r>
            <a:endParaRPr lang="en-US" sz="844" dirty="0"/>
          </a:p>
        </p:txBody>
      </p:sp>
      <p:sp>
        <p:nvSpPr>
          <p:cNvPr id="39" name="Text 32"/>
          <p:cNvSpPr/>
          <p:nvPr/>
        </p:nvSpPr>
        <p:spPr>
          <a:xfrm>
            <a:off x="7354602" y="3596878"/>
            <a:ext cx="1575085" cy="282178"/>
          </a:xfrm>
          <a:prstGeom prst="rect">
            <a:avLst/>
          </a:prstGeom>
          <a:noFill/>
          <a:ln/>
        </p:spPr>
        <p:txBody>
          <a:bodyPr wrap="square" lIns="68072" tIns="68072" rIns="68072" bIns="68072" rtlCol="0" anchor="ctr">
            <a:spAutoFit/>
          </a:bodyPr>
          <a:lstStyle/>
          <a:p>
            <a:pPr indent="0" marL="0">
              <a:buNone/>
            </a:pPr>
            <a:r>
              <a:rPr lang="en-US" sz="844" dirty="0">
                <a:solidFill>
                  <a:srgbClr val="333333"/>
                </a:solidFill>
                <a:latin typeface="Arial" pitchFamily="34" charset="0"/>
                <a:ea typeface="Arial" pitchFamily="34" charset="-122"/>
                <a:cs typeface="Arial" pitchFamily="34" charset="-120"/>
              </a:rPr>
              <a:t>Ambiguous requirements</a:t>
            </a:r>
            <a:endParaRPr lang="en-US" sz="844" dirty="0"/>
          </a:p>
        </p:txBody>
      </p:sp>
      <p:sp>
        <p:nvSpPr>
          <p:cNvPr id="40" name="Text 33"/>
          <p:cNvSpPr/>
          <p:nvPr/>
        </p:nvSpPr>
        <p:spPr>
          <a:xfrm>
            <a:off x="4743450" y="3879056"/>
            <a:ext cx="1103458" cy="282178"/>
          </a:xfrm>
          <a:prstGeom prst="rect">
            <a:avLst/>
          </a:prstGeom>
          <a:noFill/>
          <a:ln/>
        </p:spPr>
        <p:txBody>
          <a:bodyPr wrap="none" lIns="68072" tIns="68072" rIns="68072" bIns="68072" rtlCol="0" anchor="ctr">
            <a:spAutoFit/>
          </a:bodyPr>
          <a:lstStyle/>
          <a:p>
            <a:pPr indent="0" marL="0">
              <a:buNone/>
            </a:pPr>
            <a:r>
              <a:rPr lang="en-US" sz="844" dirty="0">
                <a:solidFill>
                  <a:srgbClr val="333333"/>
                </a:solidFill>
                <a:latin typeface="Arial" pitchFamily="34" charset="0"/>
                <a:ea typeface="Arial" pitchFamily="34" charset="-122"/>
                <a:cs typeface="Arial" pitchFamily="34" charset="-120"/>
              </a:rPr>
              <a:t>Governance</a:t>
            </a:r>
            <a:endParaRPr lang="en-US" sz="844" dirty="0"/>
          </a:p>
        </p:txBody>
      </p:sp>
      <p:sp>
        <p:nvSpPr>
          <p:cNvPr id="41" name="Text 34"/>
          <p:cNvSpPr/>
          <p:nvPr/>
        </p:nvSpPr>
        <p:spPr>
          <a:xfrm>
            <a:off x="5775471" y="3879056"/>
            <a:ext cx="1650569" cy="282178"/>
          </a:xfrm>
          <a:prstGeom prst="rect">
            <a:avLst/>
          </a:prstGeom>
          <a:noFill/>
          <a:ln/>
        </p:spPr>
        <p:txBody>
          <a:bodyPr wrap="square" lIns="68072" tIns="68072" rIns="68072" bIns="68072" rtlCol="0" anchor="ctr">
            <a:spAutoFit/>
          </a:bodyPr>
          <a:lstStyle/>
          <a:p>
            <a:pPr indent="0" marL="0">
              <a:buNone/>
            </a:pPr>
            <a:r>
              <a:rPr lang="en-US" sz="844" dirty="0">
                <a:solidFill>
                  <a:srgbClr val="333333"/>
                </a:solidFill>
                <a:latin typeface="Arial" pitchFamily="34" charset="0"/>
                <a:ea typeface="Arial" pitchFamily="34" charset="-122"/>
                <a:cs typeface="Arial" pitchFamily="34" charset="-120"/>
              </a:rPr>
              <a:t>Strong contract management</a:t>
            </a:r>
            <a:endParaRPr lang="en-US" sz="844" dirty="0"/>
          </a:p>
        </p:txBody>
      </p:sp>
      <p:sp>
        <p:nvSpPr>
          <p:cNvPr id="42" name="Text 35"/>
          <p:cNvSpPr/>
          <p:nvPr/>
        </p:nvSpPr>
        <p:spPr>
          <a:xfrm>
            <a:off x="7354602" y="3879056"/>
            <a:ext cx="1575085" cy="282178"/>
          </a:xfrm>
          <a:prstGeom prst="rect">
            <a:avLst/>
          </a:prstGeom>
          <a:noFill/>
          <a:ln/>
        </p:spPr>
        <p:txBody>
          <a:bodyPr wrap="square" lIns="68072" tIns="68072" rIns="68072" bIns="68072" rtlCol="0" anchor="ctr">
            <a:spAutoFit/>
          </a:bodyPr>
          <a:lstStyle/>
          <a:p>
            <a:pPr indent="0" marL="0">
              <a:buNone/>
            </a:pPr>
            <a:r>
              <a:rPr lang="en-US" sz="844" dirty="0">
                <a:solidFill>
                  <a:srgbClr val="333333"/>
                </a:solidFill>
                <a:latin typeface="Arial" pitchFamily="34" charset="0"/>
                <a:ea typeface="Arial" pitchFamily="34" charset="-122"/>
                <a:cs typeface="Arial" pitchFamily="34" charset="-120"/>
              </a:rPr>
              <a:t>Weak monitoring capacity</a:t>
            </a:r>
            <a:endParaRPr lang="en-US" sz="844" dirty="0"/>
          </a:p>
        </p:txBody>
      </p:sp>
      <p:sp>
        <p:nvSpPr>
          <p:cNvPr id="43" name="Text 36"/>
          <p:cNvSpPr/>
          <p:nvPr/>
        </p:nvSpPr>
        <p:spPr>
          <a:xfrm>
            <a:off x="4743450" y="4161234"/>
            <a:ext cx="1103458" cy="278606"/>
          </a:xfrm>
          <a:prstGeom prst="rect">
            <a:avLst/>
          </a:prstGeom>
          <a:noFill/>
          <a:ln/>
        </p:spPr>
        <p:txBody>
          <a:bodyPr wrap="none" lIns="68072" tIns="68072" rIns="68072" bIns="68072" rtlCol="0" anchor="ctr">
            <a:spAutoFit/>
          </a:bodyPr>
          <a:lstStyle/>
          <a:p>
            <a:pPr indent="0" marL="0">
              <a:buNone/>
            </a:pPr>
            <a:r>
              <a:rPr lang="en-US" sz="844" dirty="0">
                <a:solidFill>
                  <a:srgbClr val="333333"/>
                </a:solidFill>
                <a:latin typeface="Arial" pitchFamily="34" charset="0"/>
                <a:ea typeface="Arial" pitchFamily="34" charset="-122"/>
                <a:cs typeface="Arial" pitchFamily="34" charset="-120"/>
              </a:rPr>
              <a:t>Market Conditions</a:t>
            </a:r>
            <a:endParaRPr lang="en-US" sz="844" dirty="0"/>
          </a:p>
        </p:txBody>
      </p:sp>
      <p:sp>
        <p:nvSpPr>
          <p:cNvPr id="44" name="Text 37"/>
          <p:cNvSpPr/>
          <p:nvPr/>
        </p:nvSpPr>
        <p:spPr>
          <a:xfrm>
            <a:off x="5775471" y="4161234"/>
            <a:ext cx="1650569" cy="278606"/>
          </a:xfrm>
          <a:prstGeom prst="rect">
            <a:avLst/>
          </a:prstGeom>
          <a:noFill/>
          <a:ln/>
        </p:spPr>
        <p:txBody>
          <a:bodyPr wrap="square" lIns="68072" tIns="68072" rIns="68072" bIns="68072" rtlCol="0" anchor="ctr">
            <a:spAutoFit/>
          </a:bodyPr>
          <a:lstStyle/>
          <a:p>
            <a:pPr indent="0" marL="0">
              <a:buNone/>
            </a:pPr>
            <a:r>
              <a:rPr lang="en-US" sz="844" dirty="0">
                <a:solidFill>
                  <a:srgbClr val="333333"/>
                </a:solidFill>
                <a:latin typeface="Arial" pitchFamily="34" charset="0"/>
                <a:ea typeface="Arial" pitchFamily="34" charset="-122"/>
                <a:cs typeface="Arial" pitchFamily="34" charset="-120"/>
              </a:rPr>
              <a:t>Stable financing environment</a:t>
            </a:r>
            <a:endParaRPr lang="en-US" sz="844" dirty="0"/>
          </a:p>
        </p:txBody>
      </p:sp>
      <p:sp>
        <p:nvSpPr>
          <p:cNvPr id="45" name="Text 38"/>
          <p:cNvSpPr/>
          <p:nvPr/>
        </p:nvSpPr>
        <p:spPr>
          <a:xfrm>
            <a:off x="7354602" y="4161234"/>
            <a:ext cx="1575085" cy="278606"/>
          </a:xfrm>
          <a:prstGeom prst="rect">
            <a:avLst/>
          </a:prstGeom>
          <a:noFill/>
          <a:ln/>
        </p:spPr>
        <p:txBody>
          <a:bodyPr wrap="square" lIns="68072" tIns="68072" rIns="68072" bIns="68072" rtlCol="0" anchor="ctr">
            <a:spAutoFit/>
          </a:bodyPr>
          <a:lstStyle/>
          <a:p>
            <a:pPr indent="0" marL="0">
              <a:buNone/>
            </a:pPr>
            <a:r>
              <a:rPr lang="en-US" sz="844" dirty="0">
                <a:solidFill>
                  <a:srgbClr val="333333"/>
                </a:solidFill>
                <a:latin typeface="Arial" pitchFamily="34" charset="0"/>
                <a:ea typeface="Arial" pitchFamily="34" charset="-122"/>
                <a:cs typeface="Arial" pitchFamily="34" charset="-120"/>
              </a:rPr>
              <a:t>Financial market volatility</a:t>
            </a:r>
            <a:endParaRPr lang="en-US" sz="844" dirty="0"/>
          </a:p>
        </p:txBody>
      </p:sp>
      <p:sp>
        <p:nvSpPr>
          <p:cNvPr id="46" name="Shape 39"/>
          <p:cNvSpPr/>
          <p:nvPr/>
        </p:nvSpPr>
        <p:spPr>
          <a:xfrm>
            <a:off x="4743450" y="4511278"/>
            <a:ext cx="4114800" cy="1664494"/>
          </a:xfrm>
          <a:prstGeom prst="rect">
            <a:avLst/>
          </a:prstGeom>
          <a:solidFill>
            <a:srgbClr val="7FB3D3"/>
          </a:solidFill>
          <a:ln/>
        </p:spPr>
      </p:sp>
      <p:sp>
        <p:nvSpPr>
          <p:cNvPr id="47" name="Text 40"/>
          <p:cNvSpPr/>
          <p:nvPr/>
        </p:nvSpPr>
        <p:spPr>
          <a:xfrm>
            <a:off x="4829175" y="4597003"/>
            <a:ext cx="4014788" cy="192881"/>
          </a:xfrm>
          <a:prstGeom prst="rect">
            <a:avLst/>
          </a:prstGeom>
          <a:noFill/>
          <a:ln/>
        </p:spPr>
        <p:txBody>
          <a:bodyPr wrap="square" lIns="0" tIns="0" rIns="0" bIns="0" rtlCol="0" anchor="ctr">
            <a:spAutoFit/>
          </a:bodyPr>
          <a:lstStyle/>
          <a:p>
            <a:pPr indent="0" marL="0">
              <a:buNone/>
            </a:pPr>
            <a:r>
              <a:rPr lang="en-US" sz="1013" b="1" dirty="0">
                <a:solidFill>
                  <a:srgbClr val="FFFFFF"/>
                </a:solidFill>
                <a:latin typeface="Arial" pitchFamily="34" charset="0"/>
                <a:ea typeface="Arial" pitchFamily="34" charset="-122"/>
                <a:cs typeface="Arial" pitchFamily="34" charset="-120"/>
              </a:rPr>
              <a:t>Value for Money Assessment Methodology</a:t>
            </a:r>
            <a:endParaRPr lang="en-US" sz="1013" dirty="0"/>
          </a:p>
        </p:txBody>
      </p:sp>
      <p:sp>
        <p:nvSpPr>
          <p:cNvPr id="48" name="Text 41"/>
          <p:cNvSpPr/>
          <p:nvPr/>
        </p:nvSpPr>
        <p:spPr>
          <a:xfrm>
            <a:off x="4829175" y="4832747"/>
            <a:ext cx="4014788" cy="342900"/>
          </a:xfrm>
          <a:prstGeom prst="rect">
            <a:avLst/>
          </a:prstGeom>
          <a:noFill/>
          <a:ln/>
        </p:spPr>
        <p:txBody>
          <a:bodyPr wrap="square" lIns="0" tIns="0" rIns="0" bIns="0" rtlCol="0" anchor="ctr">
            <a:spAutoFit/>
          </a:bodyPr>
          <a:lstStyle/>
          <a:p>
            <a:pPr indent="0" marL="0">
              <a:buNone/>
            </a:pPr>
            <a:r>
              <a:rPr lang="en-US" sz="900" dirty="0">
                <a:solidFill>
                  <a:srgbClr val="FFFFFF"/>
                </a:solidFill>
                <a:latin typeface="Arial" pitchFamily="34" charset="0"/>
                <a:ea typeface="Arial" pitchFamily="34" charset="-122"/>
                <a:cs typeface="Arial" pitchFamily="34" charset="-120"/>
              </a:rPr>
              <a:t>VfM assessment typically compares the risk-adjusted Public Sector Comparator (PSC) with the PPP alternative. Key components include:</a:t>
            </a:r>
            <a:endParaRPr lang="en-US" sz="900" dirty="0"/>
          </a:p>
        </p:txBody>
      </p:sp>
      <p:sp>
        <p:nvSpPr>
          <p:cNvPr id="49" name="Text 42"/>
          <p:cNvSpPr/>
          <p:nvPr/>
        </p:nvSpPr>
        <p:spPr>
          <a:xfrm>
            <a:off x="4829175" y="5232797"/>
            <a:ext cx="4014788" cy="171450"/>
          </a:xfrm>
          <a:prstGeom prst="rect">
            <a:avLst/>
          </a:prstGeom>
          <a:noFill/>
          <a:ln/>
        </p:spPr>
        <p:txBody>
          <a:bodyPr wrap="square" lIns="0" tIns="0" rIns="0" bIns="0" rtlCol="0" anchor="ctr">
            <a:spAutoFit/>
          </a:bodyPr>
          <a:lstStyle/>
          <a:p>
            <a:pPr algn="l" indent="0" marL="0">
              <a:buNone/>
            </a:pPr>
            <a:r>
              <a:rPr lang="en-US" sz="900" dirty="0">
                <a:solidFill>
                  <a:srgbClr val="FFFFFF"/>
                </a:solidFill>
                <a:latin typeface="Arial" pitchFamily="34" charset="0"/>
                <a:ea typeface="Arial" pitchFamily="34" charset="-122"/>
                <a:cs typeface="Arial" pitchFamily="34" charset="-120"/>
              </a:rPr>
              <a:t>Base costs of traditional procurement</a:t>
            </a:r>
            <a:endParaRPr lang="en-US" sz="900" dirty="0"/>
          </a:p>
        </p:txBody>
      </p:sp>
      <p:sp>
        <p:nvSpPr>
          <p:cNvPr id="50" name="Text 43"/>
          <p:cNvSpPr/>
          <p:nvPr/>
        </p:nvSpPr>
        <p:spPr>
          <a:xfrm>
            <a:off x="4829175" y="5404247"/>
            <a:ext cx="4014788" cy="171450"/>
          </a:xfrm>
          <a:prstGeom prst="rect">
            <a:avLst/>
          </a:prstGeom>
          <a:noFill/>
          <a:ln/>
        </p:spPr>
        <p:txBody>
          <a:bodyPr wrap="square" lIns="0" tIns="0" rIns="0" bIns="0" rtlCol="0" anchor="ctr">
            <a:spAutoFit/>
          </a:bodyPr>
          <a:lstStyle/>
          <a:p>
            <a:pPr algn="l" indent="0" marL="0">
              <a:buNone/>
            </a:pPr>
            <a:r>
              <a:rPr lang="en-US" sz="900" dirty="0">
                <a:solidFill>
                  <a:srgbClr val="FFFFFF"/>
                </a:solidFill>
                <a:latin typeface="Arial" pitchFamily="34" charset="0"/>
                <a:ea typeface="Arial" pitchFamily="34" charset="-122"/>
                <a:cs typeface="Arial" pitchFamily="34" charset="-120"/>
              </a:rPr>
              <a:t>Risk valuation and adjustment</a:t>
            </a:r>
            <a:endParaRPr lang="en-US" sz="900" dirty="0"/>
          </a:p>
        </p:txBody>
      </p:sp>
      <p:sp>
        <p:nvSpPr>
          <p:cNvPr id="51" name="Text 44"/>
          <p:cNvSpPr/>
          <p:nvPr/>
        </p:nvSpPr>
        <p:spPr>
          <a:xfrm>
            <a:off x="4829175" y="5575697"/>
            <a:ext cx="4014788" cy="171450"/>
          </a:xfrm>
          <a:prstGeom prst="rect">
            <a:avLst/>
          </a:prstGeom>
          <a:noFill/>
          <a:ln/>
        </p:spPr>
        <p:txBody>
          <a:bodyPr wrap="square" lIns="0" tIns="0" rIns="0" bIns="0" rtlCol="0" anchor="ctr">
            <a:spAutoFit/>
          </a:bodyPr>
          <a:lstStyle/>
          <a:p>
            <a:pPr algn="l" indent="0" marL="0">
              <a:buNone/>
            </a:pPr>
            <a:r>
              <a:rPr lang="en-US" sz="900" dirty="0">
                <a:solidFill>
                  <a:srgbClr val="FFFFFF"/>
                </a:solidFill>
                <a:latin typeface="Arial" pitchFamily="34" charset="0"/>
                <a:ea typeface="Arial" pitchFamily="34" charset="-122"/>
                <a:cs typeface="Arial" pitchFamily="34" charset="-120"/>
              </a:rPr>
              <a:t>Competitive neutrality adjustments</a:t>
            </a:r>
            <a:endParaRPr lang="en-US" sz="900" dirty="0"/>
          </a:p>
        </p:txBody>
      </p:sp>
      <p:sp>
        <p:nvSpPr>
          <p:cNvPr id="52" name="Text 45"/>
          <p:cNvSpPr/>
          <p:nvPr/>
        </p:nvSpPr>
        <p:spPr>
          <a:xfrm>
            <a:off x="4829175" y="5747147"/>
            <a:ext cx="4014788" cy="171450"/>
          </a:xfrm>
          <a:prstGeom prst="rect">
            <a:avLst/>
          </a:prstGeom>
          <a:noFill/>
          <a:ln/>
        </p:spPr>
        <p:txBody>
          <a:bodyPr wrap="square" lIns="0" tIns="0" rIns="0" bIns="0" rtlCol="0" anchor="ctr">
            <a:spAutoFit/>
          </a:bodyPr>
          <a:lstStyle/>
          <a:p>
            <a:pPr algn="l" indent="0" marL="0">
              <a:buNone/>
            </a:pPr>
            <a:r>
              <a:rPr lang="en-US" sz="900" dirty="0">
                <a:solidFill>
                  <a:srgbClr val="FFFFFF"/>
                </a:solidFill>
                <a:latin typeface="Arial" pitchFamily="34" charset="0"/>
                <a:ea typeface="Arial" pitchFamily="34" charset="-122"/>
                <a:cs typeface="Arial" pitchFamily="34" charset="-120"/>
              </a:rPr>
              <a:t>Discount rate selection</a:t>
            </a:r>
            <a:endParaRPr lang="en-US" sz="900" dirty="0"/>
          </a:p>
        </p:txBody>
      </p:sp>
      <p:sp>
        <p:nvSpPr>
          <p:cNvPr id="53" name="Text 46"/>
          <p:cNvSpPr/>
          <p:nvPr/>
        </p:nvSpPr>
        <p:spPr>
          <a:xfrm>
            <a:off x="4829175" y="5918597"/>
            <a:ext cx="4014788" cy="171450"/>
          </a:xfrm>
          <a:prstGeom prst="rect">
            <a:avLst/>
          </a:prstGeom>
          <a:noFill/>
          <a:ln/>
        </p:spPr>
        <p:txBody>
          <a:bodyPr wrap="square" lIns="0" tIns="0" rIns="0" bIns="0" rtlCol="0" anchor="ctr">
            <a:spAutoFit/>
          </a:bodyPr>
          <a:lstStyle/>
          <a:p>
            <a:pPr algn="l" indent="0" marL="0">
              <a:buNone/>
            </a:pPr>
            <a:r>
              <a:rPr lang="en-US" sz="900" dirty="0">
                <a:solidFill>
                  <a:srgbClr val="FFFFFF"/>
                </a:solidFill>
                <a:latin typeface="Arial" pitchFamily="34" charset="0"/>
                <a:ea typeface="Arial" pitchFamily="34" charset="-122"/>
                <a:cs typeface="Arial" pitchFamily="34" charset="-120"/>
              </a:rPr>
              <a:t>Qualitative factors beyond financial comparison</a:t>
            </a:r>
            <a:endParaRPr lang="en-US" sz="9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9144000" cy="6336506"/>
          </a:xfrm>
          <a:prstGeom prst="rect">
            <a:avLst/>
          </a:prstGeom>
        </p:spPr>
      </p:pic>
      <p:sp>
        <p:nvSpPr>
          <p:cNvPr id="3" name="Text 0"/>
          <p:cNvSpPr/>
          <p:nvPr/>
        </p:nvSpPr>
        <p:spPr>
          <a:xfrm>
            <a:off x="285750" y="285750"/>
            <a:ext cx="8643938" cy="385763"/>
          </a:xfrm>
          <a:prstGeom prst="rect">
            <a:avLst/>
          </a:prstGeom>
          <a:noFill/>
          <a:ln/>
        </p:spPr>
        <p:txBody>
          <a:bodyPr wrap="square" lIns="0" tIns="0" rIns="0" bIns="0" rtlCol="0" anchor="ctr">
            <a:spAutoFit/>
          </a:bodyPr>
          <a:lstStyle/>
          <a:p>
            <a:pPr indent="0" marL="0">
              <a:buNone/>
            </a:pPr>
            <a:r>
              <a:rPr lang="en-US" sz="2025" b="1" dirty="0">
                <a:solidFill>
                  <a:srgbClr val="2E5984"/>
                </a:solidFill>
                <a:latin typeface="Arial" pitchFamily="34" charset="0"/>
                <a:ea typeface="Arial" pitchFamily="34" charset="-122"/>
                <a:cs typeface="Arial" pitchFamily="34" charset="-120"/>
              </a:rPr>
              <a:t>The Role of Government in Economic Development</a:t>
            </a:r>
            <a:endParaRPr lang="en-US" sz="2025" dirty="0"/>
          </a:p>
        </p:txBody>
      </p:sp>
      <p:sp>
        <p:nvSpPr>
          <p:cNvPr id="4" name="Text 1"/>
          <p:cNvSpPr/>
          <p:nvPr/>
        </p:nvSpPr>
        <p:spPr>
          <a:xfrm>
            <a:off x="285750" y="1135856"/>
            <a:ext cx="4786313" cy="257175"/>
          </a:xfrm>
          <a:prstGeom prst="rect">
            <a:avLst/>
          </a:prstGeom>
          <a:noFill/>
          <a:ln/>
        </p:spPr>
        <p:txBody>
          <a:bodyPr wrap="square" lIns="0" tIns="0" rIns="0" bIns="0" rtlCol="0" anchor="ctr">
            <a:spAutoFit/>
          </a:bodyPr>
          <a:lstStyle/>
          <a:p>
            <a:pPr indent="0" marL="0">
              <a:buNone/>
            </a:pPr>
            <a:r>
              <a:rPr lang="en-US" sz="1350" b="1" dirty="0">
                <a:solidFill>
                  <a:srgbClr val="4A90A4"/>
                </a:solidFill>
                <a:latin typeface="Arial" pitchFamily="34" charset="0"/>
                <a:ea typeface="Arial" pitchFamily="34" charset="-122"/>
                <a:cs typeface="Arial" pitchFamily="34" charset="-120"/>
              </a:rPr>
              <a:t>Market Failures and Government Intervention</a:t>
            </a:r>
            <a:endParaRPr lang="en-US" sz="1350" dirty="0"/>
          </a:p>
        </p:txBody>
      </p:sp>
      <p:sp>
        <p:nvSpPr>
          <p:cNvPr id="5" name="Text 2"/>
          <p:cNvSpPr/>
          <p:nvPr/>
        </p:nvSpPr>
        <p:spPr>
          <a:xfrm>
            <a:off x="285750" y="1519833"/>
            <a:ext cx="1770590" cy="158948"/>
          </a:xfrm>
          <a:prstGeom prst="rect">
            <a:avLst/>
          </a:prstGeom>
          <a:noFill/>
          <a:ln/>
        </p:spPr>
        <p:txBody>
          <a:bodyPr wrap="square" lIns="0" tIns="0" rIns="0" bIns="0" rtlCol="0" anchor="ctr">
            <a:spAutoFit/>
          </a:bodyPr>
          <a:lstStyle/>
          <a:p>
            <a:pPr algn="l" indent="0" marL="0">
              <a:buNone/>
            </a:pPr>
            <a:r>
              <a:rPr lang="en-US" sz="1125" b="1" dirty="0">
                <a:solidFill>
                  <a:srgbClr val="333333"/>
                </a:solidFill>
                <a:latin typeface="Arial" pitchFamily="34" charset="0"/>
                <a:ea typeface="Arial" pitchFamily="34" charset="-122"/>
                <a:cs typeface="Arial" pitchFamily="34" charset="-120"/>
              </a:rPr>
              <a:t>Information asymmetries</a:t>
            </a:r>
            <a:endParaRPr lang="en-US" sz="1125" dirty="0"/>
          </a:p>
        </p:txBody>
      </p:sp>
      <p:sp>
        <p:nvSpPr>
          <p:cNvPr id="6" name="Text 3"/>
          <p:cNvSpPr/>
          <p:nvPr/>
        </p:nvSpPr>
        <p:spPr>
          <a:xfrm>
            <a:off x="285750" y="1519833"/>
            <a:ext cx="4629485" cy="358973"/>
          </a:xfrm>
          <a:prstGeom prst="rect">
            <a:avLst/>
          </a:prstGeom>
          <a:noFill/>
          <a:ln/>
        </p:spPr>
        <p:txBody>
          <a:bodyPr wrap="square" lIns="0" tIns="0" rIns="0" bIns="0" rtlCol="0" anchor="ctr">
            <a:spAutoFit/>
          </a:bodyPr>
          <a:lstStyle/>
          <a:p>
            <a:pPr algn="l" indent="0" marL="0">
              <a:buNone/>
            </a:pPr>
            <a:r>
              <a:rPr lang="en-US" sz="1125" dirty="0">
                <a:solidFill>
                  <a:srgbClr val="333333"/>
                </a:solidFill>
                <a:latin typeface="Arial" pitchFamily="34" charset="0"/>
                <a:ea typeface="Arial" pitchFamily="34" charset="-122"/>
                <a:cs typeface="Arial" pitchFamily="34" charset="-120"/>
              </a:rPr>
              <a:t>- Imperfect information leading to suboptimal market outcomes</a:t>
            </a:r>
            <a:endParaRPr lang="en-US" sz="1125" dirty="0"/>
          </a:p>
        </p:txBody>
      </p:sp>
      <p:sp>
        <p:nvSpPr>
          <p:cNvPr id="7" name="Text 4"/>
          <p:cNvSpPr/>
          <p:nvPr/>
        </p:nvSpPr>
        <p:spPr>
          <a:xfrm>
            <a:off x="285750" y="1991320"/>
            <a:ext cx="921153" cy="158948"/>
          </a:xfrm>
          <a:prstGeom prst="rect">
            <a:avLst/>
          </a:prstGeom>
          <a:noFill/>
          <a:ln/>
        </p:spPr>
        <p:txBody>
          <a:bodyPr wrap="none" lIns="0" tIns="0" rIns="0" bIns="0" rtlCol="0" anchor="ctr">
            <a:spAutoFit/>
          </a:bodyPr>
          <a:lstStyle/>
          <a:p>
            <a:pPr algn="l" indent="0" marL="0">
              <a:buNone/>
            </a:pPr>
            <a:r>
              <a:rPr lang="en-US" sz="1125" b="1" dirty="0">
                <a:solidFill>
                  <a:srgbClr val="333333"/>
                </a:solidFill>
                <a:latin typeface="Arial" pitchFamily="34" charset="0"/>
                <a:ea typeface="Arial" pitchFamily="34" charset="-122"/>
                <a:cs typeface="Arial" pitchFamily="34" charset="-120"/>
              </a:rPr>
              <a:t>Externalities</a:t>
            </a:r>
            <a:endParaRPr lang="en-US" sz="1125" dirty="0"/>
          </a:p>
        </p:txBody>
      </p:sp>
      <p:sp>
        <p:nvSpPr>
          <p:cNvPr id="8" name="Text 5"/>
          <p:cNvSpPr/>
          <p:nvPr/>
        </p:nvSpPr>
        <p:spPr>
          <a:xfrm>
            <a:off x="1135466" y="1991320"/>
            <a:ext cx="3374864" cy="158948"/>
          </a:xfrm>
          <a:prstGeom prst="rect">
            <a:avLst/>
          </a:prstGeom>
          <a:noFill/>
          <a:ln/>
        </p:spPr>
        <p:txBody>
          <a:bodyPr wrap="square" lIns="0" tIns="0" rIns="0" bIns="0" rtlCol="0" anchor="ctr">
            <a:spAutoFit/>
          </a:bodyPr>
          <a:lstStyle/>
          <a:p>
            <a:pPr algn="l" indent="0" marL="0">
              <a:buNone/>
            </a:pPr>
            <a:r>
              <a:rPr lang="en-US" sz="1125" dirty="0">
                <a:solidFill>
                  <a:srgbClr val="333333"/>
                </a:solidFill>
                <a:latin typeface="Arial" pitchFamily="34" charset="0"/>
                <a:ea typeface="Arial" pitchFamily="34" charset="-122"/>
                <a:cs typeface="Arial" pitchFamily="34" charset="-120"/>
              </a:rPr>
              <a:t>- Social costs/benefits not reflected in market prices</a:t>
            </a:r>
            <a:endParaRPr lang="en-US" sz="1125" dirty="0"/>
          </a:p>
        </p:txBody>
      </p:sp>
      <p:sp>
        <p:nvSpPr>
          <p:cNvPr id="9" name="Text 6"/>
          <p:cNvSpPr/>
          <p:nvPr/>
        </p:nvSpPr>
        <p:spPr>
          <a:xfrm>
            <a:off x="285750" y="2262783"/>
            <a:ext cx="968397" cy="158948"/>
          </a:xfrm>
          <a:prstGeom prst="rect">
            <a:avLst/>
          </a:prstGeom>
          <a:noFill/>
          <a:ln/>
        </p:spPr>
        <p:txBody>
          <a:bodyPr wrap="none" lIns="0" tIns="0" rIns="0" bIns="0" rtlCol="0" anchor="ctr">
            <a:spAutoFit/>
          </a:bodyPr>
          <a:lstStyle/>
          <a:p>
            <a:pPr algn="l" indent="0" marL="0">
              <a:buNone/>
            </a:pPr>
            <a:r>
              <a:rPr lang="en-US" sz="1125" b="1" dirty="0">
                <a:solidFill>
                  <a:srgbClr val="333333"/>
                </a:solidFill>
                <a:latin typeface="Arial" pitchFamily="34" charset="0"/>
                <a:ea typeface="Arial" pitchFamily="34" charset="-122"/>
                <a:cs typeface="Arial" pitchFamily="34" charset="-120"/>
              </a:rPr>
              <a:t>Public goods</a:t>
            </a:r>
            <a:endParaRPr lang="en-US" sz="1125" dirty="0"/>
          </a:p>
        </p:txBody>
      </p:sp>
      <p:sp>
        <p:nvSpPr>
          <p:cNvPr id="10" name="Text 7"/>
          <p:cNvSpPr/>
          <p:nvPr/>
        </p:nvSpPr>
        <p:spPr>
          <a:xfrm>
            <a:off x="285750" y="2262783"/>
            <a:ext cx="4613886" cy="358973"/>
          </a:xfrm>
          <a:prstGeom prst="rect">
            <a:avLst/>
          </a:prstGeom>
          <a:noFill/>
          <a:ln/>
        </p:spPr>
        <p:txBody>
          <a:bodyPr wrap="square" lIns="0" tIns="0" rIns="0" bIns="0" rtlCol="0" anchor="ctr">
            <a:spAutoFit/>
          </a:bodyPr>
          <a:lstStyle/>
          <a:p>
            <a:pPr algn="l" indent="0" marL="0">
              <a:buNone/>
            </a:pPr>
            <a:r>
              <a:rPr lang="en-US" sz="1125" dirty="0">
                <a:solidFill>
                  <a:srgbClr val="333333"/>
                </a:solidFill>
                <a:latin typeface="Arial" pitchFamily="34" charset="0"/>
                <a:ea typeface="Arial" pitchFamily="34" charset="-122"/>
                <a:cs typeface="Arial" pitchFamily="34" charset="-120"/>
              </a:rPr>
              <a:t>- Non-excludable, non-rivalrous goods underproduced by markets</a:t>
            </a:r>
            <a:endParaRPr lang="en-US" sz="1125" dirty="0"/>
          </a:p>
        </p:txBody>
      </p:sp>
      <p:sp>
        <p:nvSpPr>
          <p:cNvPr id="11" name="Text 8"/>
          <p:cNvSpPr/>
          <p:nvPr/>
        </p:nvSpPr>
        <p:spPr>
          <a:xfrm>
            <a:off x="285750" y="2734270"/>
            <a:ext cx="1405114" cy="158948"/>
          </a:xfrm>
          <a:prstGeom prst="rect">
            <a:avLst/>
          </a:prstGeom>
          <a:noFill/>
          <a:ln/>
        </p:spPr>
        <p:txBody>
          <a:bodyPr wrap="square" lIns="0" tIns="0" rIns="0" bIns="0" rtlCol="0" anchor="ctr">
            <a:spAutoFit/>
          </a:bodyPr>
          <a:lstStyle/>
          <a:p>
            <a:pPr algn="l" indent="0" marL="0">
              <a:buNone/>
            </a:pPr>
            <a:r>
              <a:rPr lang="en-US" sz="1125" b="1" dirty="0">
                <a:solidFill>
                  <a:srgbClr val="333333"/>
                </a:solidFill>
                <a:latin typeface="Arial" pitchFamily="34" charset="0"/>
                <a:ea typeface="Arial" pitchFamily="34" charset="-122"/>
                <a:cs typeface="Arial" pitchFamily="34" charset="-120"/>
              </a:rPr>
              <a:t>Natural monopolies</a:t>
            </a:r>
            <a:endParaRPr lang="en-US" sz="1125" dirty="0"/>
          </a:p>
        </p:txBody>
      </p:sp>
      <p:sp>
        <p:nvSpPr>
          <p:cNvPr id="12" name="Text 9"/>
          <p:cNvSpPr/>
          <p:nvPr/>
        </p:nvSpPr>
        <p:spPr>
          <a:xfrm>
            <a:off x="1619427" y="2734270"/>
            <a:ext cx="3277279" cy="158948"/>
          </a:xfrm>
          <a:prstGeom prst="rect">
            <a:avLst/>
          </a:prstGeom>
          <a:noFill/>
          <a:ln/>
        </p:spPr>
        <p:txBody>
          <a:bodyPr wrap="square" lIns="0" tIns="0" rIns="0" bIns="0" rtlCol="0" anchor="ctr">
            <a:spAutoFit/>
          </a:bodyPr>
          <a:lstStyle/>
          <a:p>
            <a:pPr algn="l" indent="0" marL="0">
              <a:buNone/>
            </a:pPr>
            <a:r>
              <a:rPr lang="en-US" sz="1125" dirty="0">
                <a:solidFill>
                  <a:srgbClr val="333333"/>
                </a:solidFill>
                <a:latin typeface="Arial" pitchFamily="34" charset="0"/>
                <a:ea typeface="Arial" pitchFamily="34" charset="-122"/>
                <a:cs typeface="Arial" pitchFamily="34" charset="-120"/>
              </a:rPr>
              <a:t>- High fixed costs leading to inefficient competition</a:t>
            </a:r>
            <a:endParaRPr lang="en-US" sz="1125" dirty="0"/>
          </a:p>
        </p:txBody>
      </p:sp>
      <p:sp>
        <p:nvSpPr>
          <p:cNvPr id="13" name="Text 10"/>
          <p:cNvSpPr/>
          <p:nvPr/>
        </p:nvSpPr>
        <p:spPr>
          <a:xfrm>
            <a:off x="285750" y="3093244"/>
            <a:ext cx="4786313" cy="257175"/>
          </a:xfrm>
          <a:prstGeom prst="rect">
            <a:avLst/>
          </a:prstGeom>
          <a:noFill/>
          <a:ln/>
        </p:spPr>
        <p:txBody>
          <a:bodyPr wrap="square" lIns="0" tIns="0" rIns="0" bIns="0" rtlCol="0" anchor="ctr">
            <a:spAutoFit/>
          </a:bodyPr>
          <a:lstStyle/>
          <a:p>
            <a:pPr indent="0" marL="0">
              <a:buNone/>
            </a:pPr>
            <a:r>
              <a:rPr lang="en-US" sz="1350" b="1" dirty="0">
                <a:solidFill>
                  <a:srgbClr val="4A90A4"/>
                </a:solidFill>
                <a:latin typeface="Arial" pitchFamily="34" charset="0"/>
                <a:ea typeface="Arial" pitchFamily="34" charset="-122"/>
                <a:cs typeface="Arial" pitchFamily="34" charset="-120"/>
              </a:rPr>
              <a:t>Spectrum of Public-Private Involvement</a:t>
            </a:r>
            <a:endParaRPr lang="en-US" sz="1350" dirty="0"/>
          </a:p>
        </p:txBody>
      </p:sp>
      <p:sp>
        <p:nvSpPr>
          <p:cNvPr id="14" name="Text 11"/>
          <p:cNvSpPr/>
          <p:nvPr/>
        </p:nvSpPr>
        <p:spPr>
          <a:xfrm>
            <a:off x="285750" y="3477220"/>
            <a:ext cx="1159129" cy="158948"/>
          </a:xfrm>
          <a:prstGeom prst="rect">
            <a:avLst/>
          </a:prstGeom>
          <a:noFill/>
          <a:ln/>
        </p:spPr>
        <p:txBody>
          <a:bodyPr wrap="none" lIns="0" tIns="0" rIns="0" bIns="0" rtlCol="0" anchor="ctr">
            <a:spAutoFit/>
          </a:bodyPr>
          <a:lstStyle/>
          <a:p>
            <a:pPr algn="l" indent="0" marL="0">
              <a:buNone/>
            </a:pPr>
            <a:r>
              <a:rPr lang="en-US" sz="1125" b="1" dirty="0">
                <a:solidFill>
                  <a:srgbClr val="333333"/>
                </a:solidFill>
                <a:latin typeface="Arial" pitchFamily="34" charset="0"/>
                <a:ea typeface="Arial" pitchFamily="34" charset="-122"/>
                <a:cs typeface="Arial" pitchFamily="34" charset="-120"/>
              </a:rPr>
              <a:t>Direct provision</a:t>
            </a:r>
            <a:endParaRPr lang="en-US" sz="1125" dirty="0"/>
          </a:p>
        </p:txBody>
      </p:sp>
      <p:sp>
        <p:nvSpPr>
          <p:cNvPr id="15" name="Text 12"/>
          <p:cNvSpPr/>
          <p:nvPr/>
        </p:nvSpPr>
        <p:spPr>
          <a:xfrm>
            <a:off x="1373442" y="3477220"/>
            <a:ext cx="2453934" cy="158948"/>
          </a:xfrm>
          <a:prstGeom prst="rect">
            <a:avLst/>
          </a:prstGeom>
          <a:noFill/>
          <a:ln/>
        </p:spPr>
        <p:txBody>
          <a:bodyPr wrap="square" lIns="0" tIns="0" rIns="0" bIns="0" rtlCol="0" anchor="ctr">
            <a:spAutoFit/>
          </a:bodyPr>
          <a:lstStyle/>
          <a:p>
            <a:pPr algn="l" indent="0" marL="0">
              <a:buNone/>
            </a:pPr>
            <a:r>
              <a:rPr lang="en-US" sz="1125" dirty="0">
                <a:solidFill>
                  <a:srgbClr val="333333"/>
                </a:solidFill>
                <a:latin typeface="Arial" pitchFamily="34" charset="0"/>
                <a:ea typeface="Arial" pitchFamily="34" charset="-122"/>
                <a:cs typeface="Arial" pitchFamily="34" charset="-120"/>
              </a:rPr>
              <a:t>- Government as owner and operator</a:t>
            </a:r>
            <a:endParaRPr lang="en-US" sz="1125" dirty="0"/>
          </a:p>
        </p:txBody>
      </p:sp>
      <p:sp>
        <p:nvSpPr>
          <p:cNvPr id="16" name="Text 13"/>
          <p:cNvSpPr/>
          <p:nvPr/>
        </p:nvSpPr>
        <p:spPr>
          <a:xfrm>
            <a:off x="285750" y="3748683"/>
            <a:ext cx="1953034" cy="158948"/>
          </a:xfrm>
          <a:prstGeom prst="rect">
            <a:avLst/>
          </a:prstGeom>
          <a:noFill/>
          <a:ln/>
        </p:spPr>
        <p:txBody>
          <a:bodyPr wrap="square" lIns="0" tIns="0" rIns="0" bIns="0" rtlCol="0" anchor="ctr">
            <a:spAutoFit/>
          </a:bodyPr>
          <a:lstStyle/>
          <a:p>
            <a:pPr algn="l" indent="0" marL="0">
              <a:buNone/>
            </a:pPr>
            <a:r>
              <a:rPr lang="en-US" sz="1125" b="1" dirty="0">
                <a:solidFill>
                  <a:srgbClr val="333333"/>
                </a:solidFill>
                <a:latin typeface="Arial" pitchFamily="34" charset="0"/>
                <a:ea typeface="Arial" pitchFamily="34" charset="-122"/>
                <a:cs typeface="Arial" pitchFamily="34" charset="-120"/>
              </a:rPr>
              <a:t>Regulated private provision</a:t>
            </a:r>
            <a:endParaRPr lang="en-US" sz="1125" dirty="0"/>
          </a:p>
        </p:txBody>
      </p:sp>
      <p:sp>
        <p:nvSpPr>
          <p:cNvPr id="17" name="Text 14"/>
          <p:cNvSpPr/>
          <p:nvPr/>
        </p:nvSpPr>
        <p:spPr>
          <a:xfrm>
            <a:off x="2167347" y="3748683"/>
            <a:ext cx="2660210" cy="158948"/>
          </a:xfrm>
          <a:prstGeom prst="rect">
            <a:avLst/>
          </a:prstGeom>
          <a:noFill/>
          <a:ln/>
        </p:spPr>
        <p:txBody>
          <a:bodyPr wrap="square" lIns="0" tIns="0" rIns="0" bIns="0" rtlCol="0" anchor="ctr">
            <a:spAutoFit/>
          </a:bodyPr>
          <a:lstStyle/>
          <a:p>
            <a:pPr algn="l" indent="0" marL="0">
              <a:buNone/>
            </a:pPr>
            <a:r>
              <a:rPr lang="en-US" sz="1125" dirty="0">
                <a:solidFill>
                  <a:srgbClr val="333333"/>
                </a:solidFill>
                <a:latin typeface="Arial" pitchFamily="34" charset="0"/>
                <a:ea typeface="Arial" pitchFamily="34" charset="-122"/>
                <a:cs typeface="Arial" pitchFamily="34" charset="-120"/>
              </a:rPr>
              <a:t>- Private ownership with public oversight</a:t>
            </a:r>
            <a:endParaRPr lang="en-US" sz="1125" dirty="0"/>
          </a:p>
        </p:txBody>
      </p:sp>
      <p:sp>
        <p:nvSpPr>
          <p:cNvPr id="18" name="Text 15"/>
          <p:cNvSpPr/>
          <p:nvPr/>
        </p:nvSpPr>
        <p:spPr>
          <a:xfrm>
            <a:off x="285750" y="4020145"/>
            <a:ext cx="1921362" cy="158948"/>
          </a:xfrm>
          <a:prstGeom prst="rect">
            <a:avLst/>
          </a:prstGeom>
          <a:noFill/>
          <a:ln/>
        </p:spPr>
        <p:txBody>
          <a:bodyPr wrap="square" lIns="0" tIns="0" rIns="0" bIns="0" rtlCol="0" anchor="ctr">
            <a:spAutoFit/>
          </a:bodyPr>
          <a:lstStyle/>
          <a:p>
            <a:pPr algn="l" indent="0" marL="0">
              <a:buNone/>
            </a:pPr>
            <a:r>
              <a:rPr lang="en-US" sz="1125" b="1" dirty="0">
                <a:solidFill>
                  <a:srgbClr val="333333"/>
                </a:solidFill>
                <a:latin typeface="Arial" pitchFamily="34" charset="0"/>
                <a:ea typeface="Arial" pitchFamily="34" charset="-122"/>
                <a:cs typeface="Arial" pitchFamily="34" charset="-120"/>
              </a:rPr>
              <a:t>Public-private partnerships</a:t>
            </a:r>
            <a:endParaRPr lang="en-US" sz="1125" dirty="0"/>
          </a:p>
        </p:txBody>
      </p:sp>
      <p:sp>
        <p:nvSpPr>
          <p:cNvPr id="19" name="Text 16"/>
          <p:cNvSpPr/>
          <p:nvPr/>
        </p:nvSpPr>
        <p:spPr>
          <a:xfrm>
            <a:off x="2135674" y="4020145"/>
            <a:ext cx="2247295" cy="158948"/>
          </a:xfrm>
          <a:prstGeom prst="rect">
            <a:avLst/>
          </a:prstGeom>
          <a:noFill/>
          <a:ln/>
        </p:spPr>
        <p:txBody>
          <a:bodyPr wrap="square" lIns="0" tIns="0" rIns="0" bIns="0" rtlCol="0" anchor="ctr">
            <a:spAutoFit/>
          </a:bodyPr>
          <a:lstStyle/>
          <a:p>
            <a:pPr algn="l" indent="0" marL="0">
              <a:buNone/>
            </a:pPr>
            <a:r>
              <a:rPr lang="en-US" sz="1125" dirty="0">
                <a:solidFill>
                  <a:srgbClr val="333333"/>
                </a:solidFill>
                <a:latin typeface="Arial" pitchFamily="34" charset="0"/>
                <a:ea typeface="Arial" pitchFamily="34" charset="-122"/>
                <a:cs typeface="Arial" pitchFamily="34" charset="-120"/>
              </a:rPr>
              <a:t>- Shared responsibilities and risks</a:t>
            </a:r>
            <a:endParaRPr lang="en-US" sz="1125" dirty="0"/>
          </a:p>
        </p:txBody>
      </p:sp>
      <p:sp>
        <p:nvSpPr>
          <p:cNvPr id="20" name="Text 17"/>
          <p:cNvSpPr/>
          <p:nvPr/>
        </p:nvSpPr>
        <p:spPr>
          <a:xfrm>
            <a:off x="285750" y="4291608"/>
            <a:ext cx="1667201" cy="158948"/>
          </a:xfrm>
          <a:prstGeom prst="rect">
            <a:avLst/>
          </a:prstGeom>
          <a:noFill/>
          <a:ln/>
        </p:spPr>
        <p:txBody>
          <a:bodyPr wrap="square" lIns="0" tIns="0" rIns="0" bIns="0" rtlCol="0" anchor="ctr">
            <a:spAutoFit/>
          </a:bodyPr>
          <a:lstStyle/>
          <a:p>
            <a:pPr algn="l" indent="0" marL="0">
              <a:buNone/>
            </a:pPr>
            <a:r>
              <a:rPr lang="en-US" sz="1125" b="1" dirty="0">
                <a:solidFill>
                  <a:srgbClr val="333333"/>
                </a:solidFill>
                <a:latin typeface="Arial" pitchFamily="34" charset="0"/>
                <a:ea typeface="Arial" pitchFamily="34" charset="-122"/>
                <a:cs typeface="Arial" pitchFamily="34" charset="-120"/>
              </a:rPr>
              <a:t>Market-based solutions</a:t>
            </a:r>
            <a:endParaRPr lang="en-US" sz="1125" dirty="0"/>
          </a:p>
        </p:txBody>
      </p:sp>
      <p:sp>
        <p:nvSpPr>
          <p:cNvPr id="21" name="Text 18"/>
          <p:cNvSpPr/>
          <p:nvPr/>
        </p:nvSpPr>
        <p:spPr>
          <a:xfrm>
            <a:off x="1881513" y="4291608"/>
            <a:ext cx="2938425" cy="158948"/>
          </a:xfrm>
          <a:prstGeom prst="rect">
            <a:avLst/>
          </a:prstGeom>
          <a:noFill/>
          <a:ln/>
        </p:spPr>
        <p:txBody>
          <a:bodyPr wrap="square" lIns="0" tIns="0" rIns="0" bIns="0" rtlCol="0" anchor="ctr">
            <a:spAutoFit/>
          </a:bodyPr>
          <a:lstStyle/>
          <a:p>
            <a:pPr algn="l" indent="0" marL="0">
              <a:buNone/>
            </a:pPr>
            <a:r>
              <a:rPr lang="en-US" sz="1125" dirty="0">
                <a:solidFill>
                  <a:srgbClr val="333333"/>
                </a:solidFill>
                <a:latin typeface="Arial" pitchFamily="34" charset="0"/>
                <a:ea typeface="Arial" pitchFamily="34" charset="-122"/>
                <a:cs typeface="Arial" pitchFamily="34" charset="-120"/>
              </a:rPr>
              <a:t>- Government creating enabling environment</a:t>
            </a:r>
            <a:endParaRPr lang="en-US" sz="1125" dirty="0"/>
          </a:p>
        </p:txBody>
      </p:sp>
      <p:pic>
        <p:nvPicPr>
          <p:cNvPr id="22" name="Image 1" descr="preencoded.png">    </p:cNvPr>
          <p:cNvPicPr>
            <a:picLocks noChangeAspect="1"/>
          </p:cNvPicPr>
          <p:nvPr/>
        </p:nvPicPr>
        <p:blipFill>
          <a:blip r:embed="rId2"/>
          <a:stretch>
            <a:fillRect/>
          </a:stretch>
        </p:blipFill>
        <p:spPr>
          <a:xfrm>
            <a:off x="5429250" y="1100138"/>
            <a:ext cx="3429000" cy="2857500"/>
          </a:xfrm>
          <a:prstGeom prst="rect">
            <a:avLst/>
          </a:prstGeom>
        </p:spPr>
      </p:pic>
      <p:sp>
        <p:nvSpPr>
          <p:cNvPr id="23" name="Text 19"/>
          <p:cNvSpPr/>
          <p:nvPr/>
        </p:nvSpPr>
        <p:spPr>
          <a:xfrm>
            <a:off x="5429250" y="4136231"/>
            <a:ext cx="3500438" cy="257175"/>
          </a:xfrm>
          <a:prstGeom prst="rect">
            <a:avLst/>
          </a:prstGeom>
          <a:noFill/>
          <a:ln/>
        </p:spPr>
        <p:txBody>
          <a:bodyPr wrap="square" lIns="0" tIns="0" rIns="0" bIns="0" rtlCol="0" anchor="ctr">
            <a:spAutoFit/>
          </a:bodyPr>
          <a:lstStyle/>
          <a:p>
            <a:pPr indent="0" marL="0">
              <a:buNone/>
            </a:pPr>
            <a:r>
              <a:rPr lang="en-US" sz="1350" b="1" dirty="0">
                <a:solidFill>
                  <a:srgbClr val="4A90A4"/>
                </a:solidFill>
                <a:latin typeface="Arial" pitchFamily="34" charset="0"/>
                <a:ea typeface="Arial" pitchFamily="34" charset="-122"/>
                <a:cs typeface="Arial" pitchFamily="34" charset="-120"/>
              </a:rPr>
              <a:t>Historical Evolution</a:t>
            </a:r>
            <a:endParaRPr lang="en-US" sz="1350" dirty="0"/>
          </a:p>
        </p:txBody>
      </p:sp>
      <p:sp>
        <p:nvSpPr>
          <p:cNvPr id="24" name="Text 20"/>
          <p:cNvSpPr/>
          <p:nvPr/>
        </p:nvSpPr>
        <p:spPr>
          <a:xfrm>
            <a:off x="5429250" y="4520208"/>
            <a:ext cx="1031937" cy="158948"/>
          </a:xfrm>
          <a:prstGeom prst="rect">
            <a:avLst/>
          </a:prstGeom>
          <a:noFill/>
          <a:ln/>
        </p:spPr>
        <p:txBody>
          <a:bodyPr wrap="none" lIns="0" tIns="0" rIns="0" bIns="0" rtlCol="0" anchor="ctr">
            <a:spAutoFit/>
          </a:bodyPr>
          <a:lstStyle/>
          <a:p>
            <a:pPr algn="l" indent="0" marL="0">
              <a:buNone/>
            </a:pPr>
            <a:r>
              <a:rPr lang="en-US" sz="1125" b="1" dirty="0">
                <a:solidFill>
                  <a:srgbClr val="333333"/>
                </a:solidFill>
                <a:latin typeface="Arial" pitchFamily="34" charset="0"/>
                <a:ea typeface="Arial" pitchFamily="34" charset="-122"/>
                <a:cs typeface="Arial" pitchFamily="34" charset="-120"/>
              </a:rPr>
              <a:t>Post-WWII era</a:t>
            </a:r>
            <a:endParaRPr lang="en-US" sz="1125" dirty="0"/>
          </a:p>
        </p:txBody>
      </p:sp>
      <p:sp>
        <p:nvSpPr>
          <p:cNvPr id="25" name="Text 21"/>
          <p:cNvSpPr/>
          <p:nvPr/>
        </p:nvSpPr>
        <p:spPr>
          <a:xfrm>
            <a:off x="5429250" y="4520208"/>
            <a:ext cx="2866653" cy="358973"/>
          </a:xfrm>
          <a:prstGeom prst="rect">
            <a:avLst/>
          </a:prstGeom>
          <a:noFill/>
          <a:ln/>
        </p:spPr>
        <p:txBody>
          <a:bodyPr wrap="square" lIns="0" tIns="0" rIns="0" bIns="0" rtlCol="0" anchor="ctr">
            <a:spAutoFit/>
          </a:bodyPr>
          <a:lstStyle/>
          <a:p>
            <a:pPr algn="l" indent="0" marL="0">
              <a:buNone/>
            </a:pPr>
            <a:r>
              <a:rPr lang="en-US" sz="1125" dirty="0">
                <a:solidFill>
                  <a:srgbClr val="333333"/>
                </a:solidFill>
                <a:latin typeface="Arial" pitchFamily="34" charset="0"/>
                <a:ea typeface="Arial" pitchFamily="34" charset="-122"/>
                <a:cs typeface="Arial" pitchFamily="34" charset="-120"/>
              </a:rPr>
              <a:t>- State-led development and industrialization</a:t>
            </a:r>
            <a:endParaRPr lang="en-US" sz="1125" dirty="0"/>
          </a:p>
        </p:txBody>
      </p:sp>
      <p:sp>
        <p:nvSpPr>
          <p:cNvPr id="26" name="Text 22"/>
          <p:cNvSpPr/>
          <p:nvPr/>
        </p:nvSpPr>
        <p:spPr>
          <a:xfrm>
            <a:off x="5429250" y="4991695"/>
            <a:ext cx="913619" cy="158948"/>
          </a:xfrm>
          <a:prstGeom prst="rect">
            <a:avLst/>
          </a:prstGeom>
          <a:noFill/>
          <a:ln/>
        </p:spPr>
        <p:txBody>
          <a:bodyPr wrap="none" lIns="0" tIns="0" rIns="0" bIns="0" rtlCol="0" anchor="ctr">
            <a:spAutoFit/>
          </a:bodyPr>
          <a:lstStyle/>
          <a:p>
            <a:pPr algn="l" indent="0" marL="0">
              <a:buNone/>
            </a:pPr>
            <a:r>
              <a:rPr lang="en-US" sz="1125" b="1" dirty="0">
                <a:solidFill>
                  <a:srgbClr val="333333"/>
                </a:solidFill>
                <a:latin typeface="Arial" pitchFamily="34" charset="0"/>
                <a:ea typeface="Arial" pitchFamily="34" charset="-122"/>
                <a:cs typeface="Arial" pitchFamily="34" charset="-120"/>
              </a:rPr>
              <a:t>1980s-1990s</a:t>
            </a:r>
            <a:endParaRPr lang="en-US" sz="1125" dirty="0"/>
          </a:p>
        </p:txBody>
      </p:sp>
      <p:sp>
        <p:nvSpPr>
          <p:cNvPr id="27" name="Text 23"/>
          <p:cNvSpPr/>
          <p:nvPr/>
        </p:nvSpPr>
        <p:spPr>
          <a:xfrm>
            <a:off x="5429250" y="4991695"/>
            <a:ext cx="2946462" cy="358973"/>
          </a:xfrm>
          <a:prstGeom prst="rect">
            <a:avLst/>
          </a:prstGeom>
          <a:noFill/>
          <a:ln/>
        </p:spPr>
        <p:txBody>
          <a:bodyPr wrap="square" lIns="0" tIns="0" rIns="0" bIns="0" rtlCol="0" anchor="ctr">
            <a:spAutoFit/>
          </a:bodyPr>
          <a:lstStyle/>
          <a:p>
            <a:pPr algn="l" indent="0" marL="0">
              <a:buNone/>
            </a:pPr>
            <a:r>
              <a:rPr lang="en-US" sz="1125" dirty="0">
                <a:solidFill>
                  <a:srgbClr val="333333"/>
                </a:solidFill>
                <a:latin typeface="Arial" pitchFamily="34" charset="0"/>
                <a:ea typeface="Arial" pitchFamily="34" charset="-122"/>
                <a:cs typeface="Arial" pitchFamily="34" charset="-120"/>
              </a:rPr>
              <a:t>- Privatization wave and market liberalization</a:t>
            </a:r>
            <a:endParaRPr lang="en-US" sz="1125" dirty="0"/>
          </a:p>
        </p:txBody>
      </p:sp>
      <p:sp>
        <p:nvSpPr>
          <p:cNvPr id="28" name="Text 24"/>
          <p:cNvSpPr/>
          <p:nvPr/>
        </p:nvSpPr>
        <p:spPr>
          <a:xfrm>
            <a:off x="5429250" y="5463183"/>
            <a:ext cx="1032439" cy="158948"/>
          </a:xfrm>
          <a:prstGeom prst="rect">
            <a:avLst/>
          </a:prstGeom>
          <a:noFill/>
          <a:ln/>
        </p:spPr>
        <p:txBody>
          <a:bodyPr wrap="none" lIns="0" tIns="0" rIns="0" bIns="0" rtlCol="0" anchor="ctr">
            <a:spAutoFit/>
          </a:bodyPr>
          <a:lstStyle/>
          <a:p>
            <a:pPr algn="l" indent="0" marL="0">
              <a:buNone/>
            </a:pPr>
            <a:r>
              <a:rPr lang="en-US" sz="1125" b="1" dirty="0">
                <a:solidFill>
                  <a:srgbClr val="333333"/>
                </a:solidFill>
                <a:latin typeface="Arial" pitchFamily="34" charset="0"/>
                <a:ea typeface="Arial" pitchFamily="34" charset="-122"/>
                <a:cs typeface="Arial" pitchFamily="34" charset="-120"/>
              </a:rPr>
              <a:t>2000s-present</a:t>
            </a:r>
            <a:endParaRPr lang="en-US" sz="1125" dirty="0"/>
          </a:p>
        </p:txBody>
      </p:sp>
      <p:sp>
        <p:nvSpPr>
          <p:cNvPr id="29" name="Text 25"/>
          <p:cNvSpPr/>
          <p:nvPr/>
        </p:nvSpPr>
        <p:spPr>
          <a:xfrm>
            <a:off x="5429250" y="5463183"/>
            <a:ext cx="3256071" cy="358973"/>
          </a:xfrm>
          <a:prstGeom prst="rect">
            <a:avLst/>
          </a:prstGeom>
          <a:noFill/>
          <a:ln/>
        </p:spPr>
        <p:txBody>
          <a:bodyPr wrap="square" lIns="0" tIns="0" rIns="0" bIns="0" rtlCol="0" anchor="ctr">
            <a:spAutoFit/>
          </a:bodyPr>
          <a:lstStyle/>
          <a:p>
            <a:pPr algn="l" indent="0" marL="0">
              <a:buNone/>
            </a:pPr>
            <a:r>
              <a:rPr lang="en-US" sz="1125" dirty="0">
                <a:solidFill>
                  <a:srgbClr val="333333"/>
                </a:solidFill>
                <a:latin typeface="Arial" pitchFamily="34" charset="0"/>
                <a:ea typeface="Arial" pitchFamily="34" charset="-122"/>
                <a:cs typeface="Arial" pitchFamily="34" charset="-120"/>
              </a:rPr>
              <a:t>- Mixed models and renewed state activism</a:t>
            </a:r>
            <a:endParaRPr lang="en-US" sz="1125"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Slide 3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9144000" cy="7122319"/>
          </a:xfrm>
          <a:prstGeom prst="rect">
            <a:avLst/>
          </a:prstGeom>
        </p:spPr>
      </p:pic>
      <p:sp>
        <p:nvSpPr>
          <p:cNvPr id="3" name="Text 0"/>
          <p:cNvSpPr/>
          <p:nvPr/>
        </p:nvSpPr>
        <p:spPr>
          <a:xfrm>
            <a:off x="285750" y="285750"/>
            <a:ext cx="8643938" cy="385763"/>
          </a:xfrm>
          <a:prstGeom prst="rect">
            <a:avLst/>
          </a:prstGeom>
          <a:noFill/>
          <a:ln/>
        </p:spPr>
        <p:txBody>
          <a:bodyPr wrap="square" lIns="0" tIns="0" rIns="0" bIns="0" rtlCol="0" anchor="ctr">
            <a:spAutoFit/>
          </a:bodyPr>
          <a:lstStyle/>
          <a:p>
            <a:pPr indent="0" marL="0">
              <a:buNone/>
            </a:pPr>
            <a:r>
              <a:rPr lang="en-US" sz="2025" b="1" dirty="0">
                <a:solidFill>
                  <a:srgbClr val="2E5984"/>
                </a:solidFill>
                <a:latin typeface="Arial" pitchFamily="34" charset="0"/>
                <a:ea typeface="Arial" pitchFamily="34" charset="-122"/>
                <a:cs typeface="Arial" pitchFamily="34" charset="-120"/>
              </a:rPr>
              <a:t>PPP Challenges and Limitations</a:t>
            </a:r>
            <a:endParaRPr lang="en-US" sz="2025" dirty="0"/>
          </a:p>
        </p:txBody>
      </p:sp>
      <p:sp>
        <p:nvSpPr>
          <p:cNvPr id="4" name="Text 1"/>
          <p:cNvSpPr/>
          <p:nvPr/>
        </p:nvSpPr>
        <p:spPr>
          <a:xfrm>
            <a:off x="285750" y="850106"/>
            <a:ext cx="4186238" cy="257175"/>
          </a:xfrm>
          <a:prstGeom prst="rect">
            <a:avLst/>
          </a:prstGeom>
          <a:noFill/>
          <a:ln/>
        </p:spPr>
        <p:txBody>
          <a:bodyPr wrap="square" lIns="0" tIns="0" rIns="0" bIns="0" rtlCol="0" anchor="ctr">
            <a:spAutoFit/>
          </a:bodyPr>
          <a:lstStyle/>
          <a:p>
            <a:pPr indent="0" marL="0">
              <a:buNone/>
            </a:pPr>
            <a:r>
              <a:rPr lang="en-US" sz="1350" b="1" dirty="0">
                <a:solidFill>
                  <a:srgbClr val="4A90A4"/>
                </a:solidFill>
                <a:latin typeface="Arial" pitchFamily="34" charset="0"/>
                <a:ea typeface="Arial" pitchFamily="34" charset="-122"/>
                <a:cs typeface="Arial" pitchFamily="34" charset="-120"/>
              </a:rPr>
              <a:t>High Transaction Costs</a:t>
            </a:r>
            <a:endParaRPr lang="en-US" sz="1350" dirty="0"/>
          </a:p>
        </p:txBody>
      </p:sp>
      <p:sp>
        <p:nvSpPr>
          <p:cNvPr id="5" name="Shape 2"/>
          <p:cNvSpPr/>
          <p:nvPr/>
        </p:nvSpPr>
        <p:spPr>
          <a:xfrm>
            <a:off x="285750" y="1164431"/>
            <a:ext cx="4114800" cy="1171575"/>
          </a:xfrm>
          <a:prstGeom prst="rect">
            <a:avLst/>
          </a:prstGeom>
          <a:solidFill>
            <a:srgbClr val="FFFFFF"/>
          </a:solidFill>
          <a:ln/>
        </p:spPr>
      </p:sp>
      <p:sp>
        <p:nvSpPr>
          <p:cNvPr id="6" name="Shape 3"/>
          <p:cNvSpPr/>
          <p:nvPr/>
        </p:nvSpPr>
        <p:spPr>
          <a:xfrm>
            <a:off x="371475" y="1250156"/>
            <a:ext cx="257175" cy="257175"/>
          </a:xfrm>
          <a:prstGeom prst="rect">
            <a:avLst/>
          </a:prstGeom>
          <a:solidFill>
            <a:srgbClr val="2E5984"/>
          </a:solidFill>
          <a:ln/>
        </p:spPr>
      </p:sp>
      <p:pic>
        <p:nvPicPr>
          <p:cNvPr id="7" name="Image 1" descr="preencoded.png">    </p:cNvPr>
          <p:cNvPicPr>
            <a:picLocks noChangeAspect="1"/>
          </p:cNvPicPr>
          <p:nvPr/>
        </p:nvPicPr>
        <p:blipFill>
          <a:blip r:embed="rId2"/>
          <a:stretch>
            <a:fillRect/>
          </a:stretch>
        </p:blipFill>
        <p:spPr>
          <a:xfrm>
            <a:off x="446484" y="1375172"/>
            <a:ext cx="107156" cy="7144"/>
          </a:xfrm>
          <a:prstGeom prst="rect">
            <a:avLst/>
          </a:prstGeom>
        </p:spPr>
      </p:pic>
      <p:sp>
        <p:nvSpPr>
          <p:cNvPr id="8" name="Text 4"/>
          <p:cNvSpPr/>
          <p:nvPr/>
        </p:nvSpPr>
        <p:spPr>
          <a:xfrm>
            <a:off x="714375" y="1282303"/>
            <a:ext cx="1522009" cy="192881"/>
          </a:xfrm>
          <a:prstGeom prst="rect">
            <a:avLst/>
          </a:prstGeom>
          <a:noFill/>
          <a:ln/>
        </p:spPr>
        <p:txBody>
          <a:bodyPr wrap="square" lIns="0" tIns="0" rIns="0" bIns="0" rtlCol="0" anchor="ctr">
            <a:spAutoFit/>
          </a:bodyPr>
          <a:lstStyle/>
          <a:p>
            <a:pPr indent="0" marL="0">
              <a:buNone/>
            </a:pPr>
            <a:r>
              <a:rPr lang="en-US" sz="1013" b="1" dirty="0">
                <a:solidFill>
                  <a:srgbClr val="2E5984"/>
                </a:solidFill>
                <a:latin typeface="Arial" pitchFamily="34" charset="0"/>
                <a:ea typeface="Arial" pitchFamily="34" charset="-122"/>
                <a:cs typeface="Arial" pitchFamily="34" charset="-120"/>
              </a:rPr>
              <a:t>Transaction Complexity</a:t>
            </a:r>
            <a:endParaRPr lang="en-US" sz="1013" dirty="0"/>
          </a:p>
        </p:txBody>
      </p:sp>
      <p:sp>
        <p:nvSpPr>
          <p:cNvPr id="9" name="Text 5"/>
          <p:cNvSpPr/>
          <p:nvPr/>
        </p:nvSpPr>
        <p:spPr>
          <a:xfrm>
            <a:off x="371475" y="1564481"/>
            <a:ext cx="4014788" cy="685800"/>
          </a:xfrm>
          <a:prstGeom prst="rect">
            <a:avLst/>
          </a:prstGeom>
          <a:noFill/>
          <a:ln/>
        </p:spPr>
        <p:txBody>
          <a:bodyPr wrap="square" lIns="0" tIns="0" rIns="0" bIns="0" rtlCol="0" anchor="ctr">
            <a:spAutoFit/>
          </a:bodyPr>
          <a:lstStyle/>
          <a:p>
            <a:pPr indent="0" marL="0">
              <a:buNone/>
            </a:pPr>
            <a:r>
              <a:rPr lang="en-US" sz="900" dirty="0">
                <a:solidFill>
                  <a:srgbClr val="333333"/>
                </a:solidFill>
                <a:latin typeface="Arial" pitchFamily="34" charset="0"/>
                <a:ea typeface="Arial" pitchFamily="34" charset="-122"/>
                <a:cs typeface="Arial" pitchFamily="34" charset="-120"/>
              </a:rPr>
              <a:t>PPPs involve significant transaction costs for both public and private partners, including advisory fees, bid preparation, due diligence, and contract negotiation. These costs can undermine value for money, particularly for smaller projects.</a:t>
            </a:r>
            <a:endParaRPr lang="en-US" sz="900" dirty="0"/>
          </a:p>
        </p:txBody>
      </p:sp>
      <p:sp>
        <p:nvSpPr>
          <p:cNvPr id="10" name="Text 6"/>
          <p:cNvSpPr/>
          <p:nvPr/>
        </p:nvSpPr>
        <p:spPr>
          <a:xfrm>
            <a:off x="285750" y="2421731"/>
            <a:ext cx="4186238" cy="257175"/>
          </a:xfrm>
          <a:prstGeom prst="rect">
            <a:avLst/>
          </a:prstGeom>
          <a:noFill/>
          <a:ln/>
        </p:spPr>
        <p:txBody>
          <a:bodyPr wrap="square" lIns="0" tIns="0" rIns="0" bIns="0" rtlCol="0" anchor="ctr">
            <a:spAutoFit/>
          </a:bodyPr>
          <a:lstStyle/>
          <a:p>
            <a:pPr indent="0" marL="0">
              <a:buNone/>
            </a:pPr>
            <a:r>
              <a:rPr lang="en-US" sz="1350" b="1" dirty="0">
                <a:solidFill>
                  <a:srgbClr val="4A90A4"/>
                </a:solidFill>
                <a:latin typeface="Arial" pitchFamily="34" charset="0"/>
                <a:ea typeface="Arial" pitchFamily="34" charset="-122"/>
                <a:cs typeface="Arial" pitchFamily="34" charset="-120"/>
              </a:rPr>
              <a:t>Contract Renegotiation Issues</a:t>
            </a:r>
            <a:endParaRPr lang="en-US" sz="1350" dirty="0"/>
          </a:p>
        </p:txBody>
      </p:sp>
      <p:sp>
        <p:nvSpPr>
          <p:cNvPr id="11" name="Shape 7"/>
          <p:cNvSpPr/>
          <p:nvPr/>
        </p:nvSpPr>
        <p:spPr>
          <a:xfrm>
            <a:off x="285750" y="2736056"/>
            <a:ext cx="4114800" cy="1171575"/>
          </a:xfrm>
          <a:prstGeom prst="rect">
            <a:avLst/>
          </a:prstGeom>
          <a:solidFill>
            <a:srgbClr val="FFFFFF"/>
          </a:solidFill>
          <a:ln/>
        </p:spPr>
      </p:sp>
      <p:sp>
        <p:nvSpPr>
          <p:cNvPr id="12" name="Shape 8"/>
          <p:cNvSpPr/>
          <p:nvPr/>
        </p:nvSpPr>
        <p:spPr>
          <a:xfrm>
            <a:off x="371475" y="2821781"/>
            <a:ext cx="257175" cy="257175"/>
          </a:xfrm>
          <a:prstGeom prst="rect">
            <a:avLst/>
          </a:prstGeom>
          <a:solidFill>
            <a:srgbClr val="4A90A4"/>
          </a:solidFill>
          <a:ln/>
        </p:spPr>
      </p:sp>
      <p:pic>
        <p:nvPicPr>
          <p:cNvPr id="13" name="Image 2" descr="preencoded.png">    </p:cNvPr>
          <p:cNvPicPr>
            <a:picLocks noChangeAspect="1"/>
          </p:cNvPicPr>
          <p:nvPr/>
        </p:nvPicPr>
        <p:blipFill>
          <a:blip r:embed="rId3"/>
          <a:stretch>
            <a:fillRect/>
          </a:stretch>
        </p:blipFill>
        <p:spPr>
          <a:xfrm>
            <a:off x="410766" y="2946797"/>
            <a:ext cx="178594" cy="7144"/>
          </a:xfrm>
          <a:prstGeom prst="rect">
            <a:avLst/>
          </a:prstGeom>
        </p:spPr>
      </p:pic>
      <p:sp>
        <p:nvSpPr>
          <p:cNvPr id="14" name="Text 9"/>
          <p:cNvSpPr/>
          <p:nvPr/>
        </p:nvSpPr>
        <p:spPr>
          <a:xfrm>
            <a:off x="714375" y="2853928"/>
            <a:ext cx="1571932" cy="192881"/>
          </a:xfrm>
          <a:prstGeom prst="rect">
            <a:avLst/>
          </a:prstGeom>
          <a:noFill/>
          <a:ln/>
        </p:spPr>
        <p:txBody>
          <a:bodyPr wrap="square" lIns="0" tIns="0" rIns="0" bIns="0" rtlCol="0" anchor="ctr">
            <a:spAutoFit/>
          </a:bodyPr>
          <a:lstStyle/>
          <a:p>
            <a:pPr indent="0" marL="0">
              <a:buNone/>
            </a:pPr>
            <a:r>
              <a:rPr lang="en-US" sz="1013" b="1" dirty="0">
                <a:solidFill>
                  <a:srgbClr val="2E5984"/>
                </a:solidFill>
                <a:latin typeface="Arial" pitchFamily="34" charset="0"/>
                <a:ea typeface="Arial" pitchFamily="34" charset="-122"/>
                <a:cs typeface="Arial" pitchFamily="34" charset="-120"/>
              </a:rPr>
              <a:t>Renegotiation Dynamics</a:t>
            </a:r>
            <a:endParaRPr lang="en-US" sz="1013" dirty="0"/>
          </a:p>
        </p:txBody>
      </p:sp>
      <p:sp>
        <p:nvSpPr>
          <p:cNvPr id="15" name="Text 10"/>
          <p:cNvSpPr/>
          <p:nvPr/>
        </p:nvSpPr>
        <p:spPr>
          <a:xfrm>
            <a:off x="371475" y="3136106"/>
            <a:ext cx="4014788" cy="685800"/>
          </a:xfrm>
          <a:prstGeom prst="rect">
            <a:avLst/>
          </a:prstGeom>
          <a:noFill/>
          <a:ln/>
        </p:spPr>
        <p:txBody>
          <a:bodyPr wrap="square" lIns="0" tIns="0" rIns="0" bIns="0" rtlCol="0" anchor="ctr">
            <a:spAutoFit/>
          </a:bodyPr>
          <a:lstStyle/>
          <a:p>
            <a:pPr indent="0" marL="0">
              <a:buNone/>
            </a:pPr>
            <a:r>
              <a:rPr lang="en-US" sz="900" dirty="0">
                <a:solidFill>
                  <a:srgbClr val="333333"/>
                </a:solidFill>
                <a:latin typeface="Arial" pitchFamily="34" charset="0"/>
                <a:ea typeface="Arial" pitchFamily="34" charset="-122"/>
                <a:cs typeface="Arial" pitchFamily="34" charset="-120"/>
              </a:rPr>
              <a:t>Long-term PPP contracts frequently require renegotiation due to changing circumstances, creating potential for opportunistic behavior. Studies show 40-75% of PPPs are renegotiated, often resulting in increased costs to the public sector.</a:t>
            </a:r>
            <a:endParaRPr lang="en-US" sz="900" dirty="0"/>
          </a:p>
        </p:txBody>
      </p:sp>
      <p:pic>
        <p:nvPicPr>
          <p:cNvPr id="16" name="Image 3" descr="preencoded.png">    </p:cNvPr>
          <p:cNvPicPr>
            <a:picLocks noChangeAspect="1"/>
          </p:cNvPicPr>
          <p:nvPr/>
        </p:nvPicPr>
        <p:blipFill>
          <a:blip r:embed="rId4"/>
          <a:stretch>
            <a:fillRect/>
          </a:stretch>
        </p:blipFill>
        <p:spPr>
          <a:xfrm>
            <a:off x="285750" y="3993356"/>
            <a:ext cx="4114800" cy="1571625"/>
          </a:xfrm>
          <a:prstGeom prst="rect">
            <a:avLst/>
          </a:prstGeom>
        </p:spPr>
      </p:pic>
      <p:sp>
        <p:nvSpPr>
          <p:cNvPr id="17" name="Text 11"/>
          <p:cNvSpPr/>
          <p:nvPr/>
        </p:nvSpPr>
        <p:spPr>
          <a:xfrm>
            <a:off x="4743450" y="850106"/>
            <a:ext cx="4186238" cy="257175"/>
          </a:xfrm>
          <a:prstGeom prst="rect">
            <a:avLst/>
          </a:prstGeom>
          <a:noFill/>
          <a:ln/>
        </p:spPr>
        <p:txBody>
          <a:bodyPr wrap="square" lIns="0" tIns="0" rIns="0" bIns="0" rtlCol="0" anchor="ctr">
            <a:spAutoFit/>
          </a:bodyPr>
          <a:lstStyle/>
          <a:p>
            <a:pPr indent="0" marL="0">
              <a:buNone/>
            </a:pPr>
            <a:r>
              <a:rPr lang="en-US" sz="1350" b="1" dirty="0">
                <a:solidFill>
                  <a:srgbClr val="4A90A4"/>
                </a:solidFill>
                <a:latin typeface="Arial" pitchFamily="34" charset="0"/>
                <a:ea typeface="Arial" pitchFamily="34" charset="-122"/>
                <a:cs typeface="Arial" pitchFamily="34" charset="-120"/>
              </a:rPr>
              <a:t>Political and Public Acceptance</a:t>
            </a:r>
            <a:endParaRPr lang="en-US" sz="1350" dirty="0"/>
          </a:p>
        </p:txBody>
      </p:sp>
      <p:sp>
        <p:nvSpPr>
          <p:cNvPr id="18" name="Shape 12"/>
          <p:cNvSpPr/>
          <p:nvPr/>
        </p:nvSpPr>
        <p:spPr>
          <a:xfrm>
            <a:off x="4743450" y="1164431"/>
            <a:ext cx="4114800" cy="1171575"/>
          </a:xfrm>
          <a:prstGeom prst="rect">
            <a:avLst/>
          </a:prstGeom>
          <a:solidFill>
            <a:srgbClr val="FFFFFF"/>
          </a:solidFill>
          <a:ln/>
        </p:spPr>
      </p:sp>
      <p:sp>
        <p:nvSpPr>
          <p:cNvPr id="19" name="Shape 13"/>
          <p:cNvSpPr/>
          <p:nvPr/>
        </p:nvSpPr>
        <p:spPr>
          <a:xfrm>
            <a:off x="4829175" y="1250156"/>
            <a:ext cx="257175" cy="257175"/>
          </a:xfrm>
          <a:prstGeom prst="rect">
            <a:avLst/>
          </a:prstGeom>
          <a:solidFill>
            <a:srgbClr val="7FB3D3"/>
          </a:solidFill>
          <a:ln/>
        </p:spPr>
      </p:sp>
      <p:pic>
        <p:nvPicPr>
          <p:cNvPr id="20" name="Image 4" descr="preencoded.png">    </p:cNvPr>
          <p:cNvPicPr>
            <a:picLocks noChangeAspect="1"/>
          </p:cNvPicPr>
          <p:nvPr/>
        </p:nvPicPr>
        <p:blipFill>
          <a:blip r:embed="rId5"/>
          <a:stretch>
            <a:fillRect/>
          </a:stretch>
        </p:blipFill>
        <p:spPr>
          <a:xfrm>
            <a:off x="4868466" y="1375172"/>
            <a:ext cx="178594" cy="7144"/>
          </a:xfrm>
          <a:prstGeom prst="rect">
            <a:avLst/>
          </a:prstGeom>
        </p:spPr>
      </p:pic>
      <p:sp>
        <p:nvSpPr>
          <p:cNvPr id="21" name="Text 14"/>
          <p:cNvSpPr/>
          <p:nvPr/>
        </p:nvSpPr>
        <p:spPr>
          <a:xfrm>
            <a:off x="5172075" y="1282303"/>
            <a:ext cx="1157539" cy="192881"/>
          </a:xfrm>
          <a:prstGeom prst="rect">
            <a:avLst/>
          </a:prstGeom>
          <a:noFill/>
          <a:ln/>
        </p:spPr>
        <p:txBody>
          <a:bodyPr wrap="none" lIns="0" tIns="0" rIns="0" bIns="0" rtlCol="0" anchor="ctr">
            <a:spAutoFit/>
          </a:bodyPr>
          <a:lstStyle/>
          <a:p>
            <a:pPr indent="0" marL="0">
              <a:buNone/>
            </a:pPr>
            <a:r>
              <a:rPr lang="en-US" sz="1013" b="1" dirty="0">
                <a:solidFill>
                  <a:srgbClr val="2E5984"/>
                </a:solidFill>
                <a:latin typeface="Arial" pitchFamily="34" charset="0"/>
                <a:ea typeface="Arial" pitchFamily="34" charset="-122"/>
                <a:cs typeface="Arial" pitchFamily="34" charset="-120"/>
              </a:rPr>
              <a:t>Public Perception</a:t>
            </a:r>
            <a:endParaRPr lang="en-US" sz="1013" dirty="0"/>
          </a:p>
        </p:txBody>
      </p:sp>
      <p:sp>
        <p:nvSpPr>
          <p:cNvPr id="22" name="Text 15"/>
          <p:cNvSpPr/>
          <p:nvPr/>
        </p:nvSpPr>
        <p:spPr>
          <a:xfrm>
            <a:off x="4829175" y="1564481"/>
            <a:ext cx="4014788" cy="685800"/>
          </a:xfrm>
          <a:prstGeom prst="rect">
            <a:avLst/>
          </a:prstGeom>
          <a:noFill/>
          <a:ln/>
        </p:spPr>
        <p:txBody>
          <a:bodyPr wrap="square" lIns="0" tIns="0" rIns="0" bIns="0" rtlCol="0" anchor="ctr">
            <a:spAutoFit/>
          </a:bodyPr>
          <a:lstStyle/>
          <a:p>
            <a:pPr indent="0" marL="0">
              <a:buNone/>
            </a:pPr>
            <a:r>
              <a:rPr lang="en-US" sz="900" dirty="0">
                <a:solidFill>
                  <a:srgbClr val="333333"/>
                </a:solidFill>
                <a:latin typeface="Arial" pitchFamily="34" charset="0"/>
                <a:ea typeface="Arial" pitchFamily="34" charset="-122"/>
                <a:cs typeface="Arial" pitchFamily="34" charset="-120"/>
              </a:rPr>
              <a:t>PPPs often face political opposition and public skepticism, particularly regarding user fees, profit motives, and transparency. Successful implementation requires stakeholder engagement, clear communication of benefits, and transparent governance.</a:t>
            </a:r>
            <a:endParaRPr lang="en-US" sz="900" dirty="0"/>
          </a:p>
        </p:txBody>
      </p:sp>
      <p:sp>
        <p:nvSpPr>
          <p:cNvPr id="23" name="Text 16"/>
          <p:cNvSpPr/>
          <p:nvPr/>
        </p:nvSpPr>
        <p:spPr>
          <a:xfrm>
            <a:off x="4743450" y="2421731"/>
            <a:ext cx="4186238" cy="257175"/>
          </a:xfrm>
          <a:prstGeom prst="rect">
            <a:avLst/>
          </a:prstGeom>
          <a:noFill/>
          <a:ln/>
        </p:spPr>
        <p:txBody>
          <a:bodyPr wrap="square" lIns="0" tIns="0" rIns="0" bIns="0" rtlCol="0" anchor="ctr">
            <a:spAutoFit/>
          </a:bodyPr>
          <a:lstStyle/>
          <a:p>
            <a:pPr indent="0" marL="0">
              <a:buNone/>
            </a:pPr>
            <a:r>
              <a:rPr lang="en-US" sz="1350" b="1" dirty="0">
                <a:solidFill>
                  <a:srgbClr val="4A90A4"/>
                </a:solidFill>
                <a:latin typeface="Arial" pitchFamily="34" charset="0"/>
                <a:ea typeface="Arial" pitchFamily="34" charset="-122"/>
                <a:cs typeface="Arial" pitchFamily="34" charset="-120"/>
              </a:rPr>
              <a:t>Mitigation Strategies</a:t>
            </a:r>
            <a:endParaRPr lang="en-US" sz="1350" dirty="0"/>
          </a:p>
        </p:txBody>
      </p:sp>
      <p:sp>
        <p:nvSpPr>
          <p:cNvPr id="24" name="Shape 17"/>
          <p:cNvSpPr/>
          <p:nvPr/>
        </p:nvSpPr>
        <p:spPr>
          <a:xfrm>
            <a:off x="4743450" y="2750344"/>
            <a:ext cx="4114800" cy="2493169"/>
          </a:xfrm>
          <a:prstGeom prst="rect">
            <a:avLst/>
          </a:prstGeom>
          <a:solidFill>
            <a:srgbClr val="FFFFFF"/>
          </a:solidFill>
          <a:ln/>
        </p:spPr>
      </p:sp>
      <p:sp>
        <p:nvSpPr>
          <p:cNvPr id="25" name="Shape 18"/>
          <p:cNvSpPr/>
          <p:nvPr/>
        </p:nvSpPr>
        <p:spPr>
          <a:xfrm>
            <a:off x="4743450" y="2750344"/>
            <a:ext cx="1033165" cy="285750"/>
          </a:xfrm>
          <a:prstGeom prst="rect">
            <a:avLst/>
          </a:prstGeom>
          <a:solidFill>
            <a:srgbClr val="2E5984"/>
          </a:solidFill>
          <a:ln/>
        </p:spPr>
      </p:sp>
      <p:sp>
        <p:nvSpPr>
          <p:cNvPr id="26" name="Text 19"/>
          <p:cNvSpPr/>
          <p:nvPr/>
        </p:nvSpPr>
        <p:spPr>
          <a:xfrm>
            <a:off x="4743450" y="2750344"/>
            <a:ext cx="1104602" cy="285750"/>
          </a:xfrm>
          <a:prstGeom prst="rect">
            <a:avLst/>
          </a:prstGeom>
          <a:noFill/>
          <a:ln/>
        </p:spPr>
        <p:txBody>
          <a:bodyPr wrap="none" lIns="68072" tIns="68072" rIns="68072" bIns="68072" rtlCol="0" anchor="ctr">
            <a:spAutoFit/>
          </a:bodyPr>
          <a:lstStyle/>
          <a:p>
            <a:pPr algn="l" indent="0" marL="0">
              <a:buNone/>
            </a:pPr>
            <a:r>
              <a:rPr lang="en-US" sz="900" b="1" dirty="0">
                <a:solidFill>
                  <a:srgbClr val="FFFFFF"/>
                </a:solidFill>
                <a:latin typeface="Arial" pitchFamily="34" charset="0"/>
                <a:ea typeface="Arial" pitchFamily="34" charset="-122"/>
                <a:cs typeface="Arial" pitchFamily="34" charset="-120"/>
              </a:rPr>
              <a:t>Challenge</a:t>
            </a:r>
            <a:endParaRPr lang="en-US" sz="900" dirty="0"/>
          </a:p>
        </p:txBody>
      </p:sp>
      <p:sp>
        <p:nvSpPr>
          <p:cNvPr id="27" name="Shape 20"/>
          <p:cNvSpPr/>
          <p:nvPr/>
        </p:nvSpPr>
        <p:spPr>
          <a:xfrm>
            <a:off x="5776615" y="2750344"/>
            <a:ext cx="3081635" cy="285750"/>
          </a:xfrm>
          <a:prstGeom prst="rect">
            <a:avLst/>
          </a:prstGeom>
          <a:solidFill>
            <a:srgbClr val="2E5984"/>
          </a:solidFill>
          <a:ln/>
        </p:spPr>
      </p:sp>
      <p:sp>
        <p:nvSpPr>
          <p:cNvPr id="28" name="Text 21"/>
          <p:cNvSpPr/>
          <p:nvPr/>
        </p:nvSpPr>
        <p:spPr>
          <a:xfrm>
            <a:off x="5776615" y="2750344"/>
            <a:ext cx="3153073" cy="285750"/>
          </a:xfrm>
          <a:prstGeom prst="rect">
            <a:avLst/>
          </a:prstGeom>
          <a:noFill/>
          <a:ln/>
        </p:spPr>
        <p:txBody>
          <a:bodyPr wrap="square" lIns="68072" tIns="68072" rIns="68072" bIns="68072" rtlCol="0" anchor="ctr">
            <a:spAutoFit/>
          </a:bodyPr>
          <a:lstStyle/>
          <a:p>
            <a:pPr algn="l" indent="0" marL="0">
              <a:buNone/>
            </a:pPr>
            <a:r>
              <a:rPr lang="en-US" sz="900" b="1" dirty="0">
                <a:solidFill>
                  <a:srgbClr val="FFFFFF"/>
                </a:solidFill>
                <a:latin typeface="Arial" pitchFamily="34" charset="0"/>
                <a:ea typeface="Arial" pitchFamily="34" charset="-122"/>
                <a:cs typeface="Arial" pitchFamily="34" charset="-120"/>
              </a:rPr>
              <a:t>Mitigation Approach</a:t>
            </a:r>
            <a:endParaRPr lang="en-US" sz="900" dirty="0"/>
          </a:p>
        </p:txBody>
      </p:sp>
      <p:sp>
        <p:nvSpPr>
          <p:cNvPr id="29" name="Text 22"/>
          <p:cNvSpPr/>
          <p:nvPr/>
        </p:nvSpPr>
        <p:spPr>
          <a:xfrm>
            <a:off x="4743450" y="3036094"/>
            <a:ext cx="1104602" cy="439341"/>
          </a:xfrm>
          <a:prstGeom prst="rect">
            <a:avLst/>
          </a:prstGeom>
          <a:noFill/>
          <a:ln/>
        </p:spPr>
        <p:txBody>
          <a:bodyPr wrap="none" lIns="68072" tIns="68072" rIns="68072" bIns="68072" rtlCol="0" anchor="ctr">
            <a:spAutoFit/>
          </a:bodyPr>
          <a:lstStyle/>
          <a:p>
            <a:pPr indent="0" marL="0">
              <a:buNone/>
            </a:pPr>
            <a:r>
              <a:rPr lang="en-US" sz="844" dirty="0">
                <a:solidFill>
                  <a:srgbClr val="333333"/>
                </a:solidFill>
                <a:latin typeface="Arial" pitchFamily="34" charset="0"/>
                <a:ea typeface="Arial" pitchFamily="34" charset="-122"/>
                <a:cs typeface="Arial" pitchFamily="34" charset="-120"/>
              </a:rPr>
              <a:t>Transaction Costs</a:t>
            </a:r>
            <a:endParaRPr lang="en-US" sz="844" dirty="0"/>
          </a:p>
        </p:txBody>
      </p:sp>
      <p:sp>
        <p:nvSpPr>
          <p:cNvPr id="30" name="Text 23"/>
          <p:cNvSpPr/>
          <p:nvPr/>
        </p:nvSpPr>
        <p:spPr>
          <a:xfrm>
            <a:off x="5776615" y="3036094"/>
            <a:ext cx="3153073" cy="439341"/>
          </a:xfrm>
          <a:prstGeom prst="rect">
            <a:avLst/>
          </a:prstGeom>
          <a:noFill/>
          <a:ln/>
        </p:spPr>
        <p:txBody>
          <a:bodyPr wrap="square" lIns="68072" tIns="68072" rIns="68072" bIns="68072" rtlCol="0" anchor="ctr">
            <a:spAutoFit/>
          </a:bodyPr>
          <a:lstStyle/>
          <a:p>
            <a:pPr indent="0" marL="0">
              <a:buNone/>
            </a:pPr>
            <a:r>
              <a:rPr lang="en-US" sz="844" dirty="0">
                <a:solidFill>
                  <a:srgbClr val="333333"/>
                </a:solidFill>
                <a:latin typeface="Arial" pitchFamily="34" charset="0"/>
                <a:ea typeface="Arial" pitchFamily="34" charset="-122"/>
                <a:cs typeface="Arial" pitchFamily="34" charset="-120"/>
              </a:rPr>
              <a:t>Standardized contracts, bundling similar projects, streamlined procurement</a:t>
            </a:r>
            <a:endParaRPr lang="en-US" sz="844" dirty="0"/>
          </a:p>
        </p:txBody>
      </p:sp>
      <p:sp>
        <p:nvSpPr>
          <p:cNvPr id="31" name="Text 24"/>
          <p:cNvSpPr/>
          <p:nvPr/>
        </p:nvSpPr>
        <p:spPr>
          <a:xfrm>
            <a:off x="4743450" y="3475434"/>
            <a:ext cx="1104602" cy="442913"/>
          </a:xfrm>
          <a:prstGeom prst="rect">
            <a:avLst/>
          </a:prstGeom>
          <a:noFill/>
          <a:ln/>
        </p:spPr>
        <p:txBody>
          <a:bodyPr wrap="none" lIns="68072" tIns="68072" rIns="68072" bIns="68072" rtlCol="0" anchor="ctr">
            <a:spAutoFit/>
          </a:bodyPr>
          <a:lstStyle/>
          <a:p>
            <a:pPr indent="0" marL="0">
              <a:buNone/>
            </a:pPr>
            <a:r>
              <a:rPr lang="en-US" sz="844" dirty="0">
                <a:solidFill>
                  <a:srgbClr val="333333"/>
                </a:solidFill>
                <a:latin typeface="Arial" pitchFamily="34" charset="0"/>
                <a:ea typeface="Arial" pitchFamily="34" charset="-122"/>
                <a:cs typeface="Arial" pitchFamily="34" charset="-120"/>
              </a:rPr>
              <a:t>Renegotiation</a:t>
            </a:r>
            <a:endParaRPr lang="en-US" sz="844" dirty="0"/>
          </a:p>
        </p:txBody>
      </p:sp>
      <p:sp>
        <p:nvSpPr>
          <p:cNvPr id="32" name="Text 25"/>
          <p:cNvSpPr/>
          <p:nvPr/>
        </p:nvSpPr>
        <p:spPr>
          <a:xfrm>
            <a:off x="5776615" y="3475434"/>
            <a:ext cx="3153073" cy="442913"/>
          </a:xfrm>
          <a:prstGeom prst="rect">
            <a:avLst/>
          </a:prstGeom>
          <a:noFill/>
          <a:ln/>
        </p:spPr>
        <p:txBody>
          <a:bodyPr wrap="square" lIns="68072" tIns="68072" rIns="68072" bIns="68072" rtlCol="0" anchor="ctr">
            <a:spAutoFit/>
          </a:bodyPr>
          <a:lstStyle/>
          <a:p>
            <a:pPr indent="0" marL="0">
              <a:buNone/>
            </a:pPr>
            <a:r>
              <a:rPr lang="en-US" sz="844" dirty="0">
                <a:solidFill>
                  <a:srgbClr val="333333"/>
                </a:solidFill>
                <a:latin typeface="Arial" pitchFamily="34" charset="0"/>
                <a:ea typeface="Arial" pitchFamily="34" charset="-122"/>
                <a:cs typeface="Arial" pitchFamily="34" charset="-120"/>
              </a:rPr>
              <a:t>Flexible contract provisions, independent regulators, transparent processes</a:t>
            </a:r>
            <a:endParaRPr lang="en-US" sz="844" dirty="0"/>
          </a:p>
        </p:txBody>
      </p:sp>
      <p:sp>
        <p:nvSpPr>
          <p:cNvPr id="33" name="Text 26"/>
          <p:cNvSpPr/>
          <p:nvPr/>
        </p:nvSpPr>
        <p:spPr>
          <a:xfrm>
            <a:off x="4743450" y="3918347"/>
            <a:ext cx="1104602" cy="442913"/>
          </a:xfrm>
          <a:prstGeom prst="rect">
            <a:avLst/>
          </a:prstGeom>
          <a:noFill/>
          <a:ln/>
        </p:spPr>
        <p:txBody>
          <a:bodyPr wrap="none" lIns="68072" tIns="68072" rIns="68072" bIns="68072" rtlCol="0" anchor="ctr">
            <a:spAutoFit/>
          </a:bodyPr>
          <a:lstStyle/>
          <a:p>
            <a:pPr indent="0" marL="0">
              <a:buNone/>
            </a:pPr>
            <a:r>
              <a:rPr lang="en-US" sz="844" dirty="0">
                <a:solidFill>
                  <a:srgbClr val="333333"/>
                </a:solidFill>
                <a:latin typeface="Arial" pitchFamily="34" charset="0"/>
                <a:ea typeface="Arial" pitchFamily="34" charset="-122"/>
                <a:cs typeface="Arial" pitchFamily="34" charset="-120"/>
              </a:rPr>
              <a:t>Fiscal Illusions</a:t>
            </a:r>
            <a:endParaRPr lang="en-US" sz="844" dirty="0"/>
          </a:p>
        </p:txBody>
      </p:sp>
      <p:sp>
        <p:nvSpPr>
          <p:cNvPr id="34" name="Text 27"/>
          <p:cNvSpPr/>
          <p:nvPr/>
        </p:nvSpPr>
        <p:spPr>
          <a:xfrm>
            <a:off x="5776615" y="3918347"/>
            <a:ext cx="3153073" cy="442913"/>
          </a:xfrm>
          <a:prstGeom prst="rect">
            <a:avLst/>
          </a:prstGeom>
          <a:noFill/>
          <a:ln/>
        </p:spPr>
        <p:txBody>
          <a:bodyPr wrap="square" lIns="68072" tIns="68072" rIns="68072" bIns="68072" rtlCol="0" anchor="ctr">
            <a:spAutoFit/>
          </a:bodyPr>
          <a:lstStyle/>
          <a:p>
            <a:pPr indent="0" marL="0">
              <a:buNone/>
            </a:pPr>
            <a:r>
              <a:rPr lang="en-US" sz="844" dirty="0">
                <a:solidFill>
                  <a:srgbClr val="333333"/>
                </a:solidFill>
                <a:latin typeface="Arial" pitchFamily="34" charset="0"/>
                <a:ea typeface="Arial" pitchFamily="34" charset="-122"/>
                <a:cs typeface="Arial" pitchFamily="34" charset="-120"/>
              </a:rPr>
              <a:t>Comprehensive accounting standards, long-term fiscal planning</a:t>
            </a:r>
            <a:endParaRPr lang="en-US" sz="844" dirty="0"/>
          </a:p>
        </p:txBody>
      </p:sp>
      <p:sp>
        <p:nvSpPr>
          <p:cNvPr id="35" name="Text 28"/>
          <p:cNvSpPr/>
          <p:nvPr/>
        </p:nvSpPr>
        <p:spPr>
          <a:xfrm>
            <a:off x="4743450" y="4361259"/>
            <a:ext cx="1104602" cy="442913"/>
          </a:xfrm>
          <a:prstGeom prst="rect">
            <a:avLst/>
          </a:prstGeom>
          <a:noFill/>
          <a:ln/>
        </p:spPr>
        <p:txBody>
          <a:bodyPr wrap="none" lIns="68072" tIns="68072" rIns="68072" bIns="68072" rtlCol="0" anchor="ctr">
            <a:spAutoFit/>
          </a:bodyPr>
          <a:lstStyle/>
          <a:p>
            <a:pPr indent="0" marL="0">
              <a:buNone/>
            </a:pPr>
            <a:r>
              <a:rPr lang="en-US" sz="844" dirty="0">
                <a:solidFill>
                  <a:srgbClr val="333333"/>
                </a:solidFill>
                <a:latin typeface="Arial" pitchFamily="34" charset="0"/>
                <a:ea typeface="Arial" pitchFamily="34" charset="-122"/>
                <a:cs typeface="Arial" pitchFamily="34" charset="-120"/>
              </a:rPr>
              <a:t>Public Opposition</a:t>
            </a:r>
            <a:endParaRPr lang="en-US" sz="844" dirty="0"/>
          </a:p>
        </p:txBody>
      </p:sp>
      <p:sp>
        <p:nvSpPr>
          <p:cNvPr id="36" name="Text 29"/>
          <p:cNvSpPr/>
          <p:nvPr/>
        </p:nvSpPr>
        <p:spPr>
          <a:xfrm>
            <a:off x="5776615" y="4361259"/>
            <a:ext cx="3153073" cy="442913"/>
          </a:xfrm>
          <a:prstGeom prst="rect">
            <a:avLst/>
          </a:prstGeom>
          <a:noFill/>
          <a:ln/>
        </p:spPr>
        <p:txBody>
          <a:bodyPr wrap="square" lIns="68072" tIns="68072" rIns="68072" bIns="68072" rtlCol="0" anchor="ctr">
            <a:spAutoFit/>
          </a:bodyPr>
          <a:lstStyle/>
          <a:p>
            <a:pPr indent="0" marL="0">
              <a:buNone/>
            </a:pPr>
            <a:r>
              <a:rPr lang="en-US" sz="844" dirty="0">
                <a:solidFill>
                  <a:srgbClr val="333333"/>
                </a:solidFill>
                <a:latin typeface="Arial" pitchFamily="34" charset="0"/>
                <a:ea typeface="Arial" pitchFamily="34" charset="-122"/>
                <a:cs typeface="Arial" pitchFamily="34" charset="-120"/>
              </a:rPr>
              <a:t>Early stakeholder engagement, transparent governance, benefit sharing</a:t>
            </a:r>
            <a:endParaRPr lang="en-US" sz="844" dirty="0"/>
          </a:p>
        </p:txBody>
      </p:sp>
      <p:sp>
        <p:nvSpPr>
          <p:cNvPr id="37" name="Text 30"/>
          <p:cNvSpPr/>
          <p:nvPr/>
        </p:nvSpPr>
        <p:spPr>
          <a:xfrm>
            <a:off x="4743450" y="4804172"/>
            <a:ext cx="1104602" cy="439341"/>
          </a:xfrm>
          <a:prstGeom prst="rect">
            <a:avLst/>
          </a:prstGeom>
          <a:noFill/>
          <a:ln/>
        </p:spPr>
        <p:txBody>
          <a:bodyPr wrap="none" lIns="68072" tIns="68072" rIns="68072" bIns="68072" rtlCol="0" anchor="ctr">
            <a:spAutoFit/>
          </a:bodyPr>
          <a:lstStyle/>
          <a:p>
            <a:pPr indent="0" marL="0">
              <a:buNone/>
            </a:pPr>
            <a:r>
              <a:rPr lang="en-US" sz="844" dirty="0">
                <a:solidFill>
                  <a:srgbClr val="333333"/>
                </a:solidFill>
                <a:latin typeface="Arial" pitchFamily="34" charset="0"/>
                <a:ea typeface="Arial" pitchFamily="34" charset="-122"/>
                <a:cs typeface="Arial" pitchFamily="34" charset="-120"/>
              </a:rPr>
              <a:t>Capacity Constraints</a:t>
            </a:r>
            <a:endParaRPr lang="en-US" sz="844" dirty="0"/>
          </a:p>
        </p:txBody>
      </p:sp>
      <p:sp>
        <p:nvSpPr>
          <p:cNvPr id="38" name="Text 31"/>
          <p:cNvSpPr/>
          <p:nvPr/>
        </p:nvSpPr>
        <p:spPr>
          <a:xfrm>
            <a:off x="5776615" y="4804172"/>
            <a:ext cx="3153073" cy="439341"/>
          </a:xfrm>
          <a:prstGeom prst="rect">
            <a:avLst/>
          </a:prstGeom>
          <a:noFill/>
          <a:ln/>
        </p:spPr>
        <p:txBody>
          <a:bodyPr wrap="square" lIns="68072" tIns="68072" rIns="68072" bIns="68072" rtlCol="0" anchor="ctr">
            <a:spAutoFit/>
          </a:bodyPr>
          <a:lstStyle/>
          <a:p>
            <a:pPr indent="0" marL="0">
              <a:buNone/>
            </a:pPr>
            <a:r>
              <a:rPr lang="en-US" sz="844" dirty="0">
                <a:solidFill>
                  <a:srgbClr val="333333"/>
                </a:solidFill>
                <a:latin typeface="Arial" pitchFamily="34" charset="0"/>
                <a:ea typeface="Arial" pitchFamily="34" charset="-122"/>
                <a:cs typeface="Arial" pitchFamily="34" charset="-120"/>
              </a:rPr>
              <a:t>Institutional development, training programs, knowledge sharing</a:t>
            </a:r>
            <a:endParaRPr lang="en-US" sz="844" dirty="0"/>
          </a:p>
        </p:txBody>
      </p:sp>
      <p:sp>
        <p:nvSpPr>
          <p:cNvPr id="39" name="Shape 32"/>
          <p:cNvSpPr/>
          <p:nvPr/>
        </p:nvSpPr>
        <p:spPr>
          <a:xfrm>
            <a:off x="4743450" y="5314950"/>
            <a:ext cx="4114800" cy="1493044"/>
          </a:xfrm>
          <a:prstGeom prst="rect">
            <a:avLst/>
          </a:prstGeom>
          <a:solidFill>
            <a:srgbClr val="7FB3D3"/>
          </a:solidFill>
          <a:ln/>
        </p:spPr>
      </p:sp>
      <p:sp>
        <p:nvSpPr>
          <p:cNvPr id="40" name="Text 33"/>
          <p:cNvSpPr/>
          <p:nvPr/>
        </p:nvSpPr>
        <p:spPr>
          <a:xfrm>
            <a:off x="4829175" y="5400675"/>
            <a:ext cx="4014788" cy="192881"/>
          </a:xfrm>
          <a:prstGeom prst="rect">
            <a:avLst/>
          </a:prstGeom>
          <a:noFill/>
          <a:ln/>
        </p:spPr>
        <p:txBody>
          <a:bodyPr wrap="square" lIns="0" tIns="0" rIns="0" bIns="0" rtlCol="0" anchor="ctr">
            <a:spAutoFit/>
          </a:bodyPr>
          <a:lstStyle/>
          <a:p>
            <a:pPr indent="0" marL="0">
              <a:buNone/>
            </a:pPr>
            <a:r>
              <a:rPr lang="en-US" sz="1013" b="1" dirty="0">
                <a:solidFill>
                  <a:srgbClr val="FFFFFF"/>
                </a:solidFill>
                <a:latin typeface="Arial" pitchFamily="34" charset="0"/>
                <a:ea typeface="Arial" pitchFamily="34" charset="-122"/>
                <a:cs typeface="Arial" pitchFamily="34" charset="-120"/>
              </a:rPr>
              <a:t>Evolution of PPP Models</a:t>
            </a:r>
            <a:endParaRPr lang="en-US" sz="1013" dirty="0"/>
          </a:p>
        </p:txBody>
      </p:sp>
      <p:sp>
        <p:nvSpPr>
          <p:cNvPr id="41" name="Text 34"/>
          <p:cNvSpPr/>
          <p:nvPr/>
        </p:nvSpPr>
        <p:spPr>
          <a:xfrm>
            <a:off x="4829175" y="5636419"/>
            <a:ext cx="4014788" cy="171450"/>
          </a:xfrm>
          <a:prstGeom prst="rect">
            <a:avLst/>
          </a:prstGeom>
          <a:noFill/>
          <a:ln/>
        </p:spPr>
        <p:txBody>
          <a:bodyPr wrap="square" lIns="0" tIns="0" rIns="0" bIns="0" rtlCol="0" anchor="ctr">
            <a:spAutoFit/>
          </a:bodyPr>
          <a:lstStyle/>
          <a:p>
            <a:pPr indent="0" marL="0">
              <a:buNone/>
            </a:pPr>
            <a:r>
              <a:rPr lang="en-US" sz="900" dirty="0">
                <a:solidFill>
                  <a:srgbClr val="FFFFFF"/>
                </a:solidFill>
                <a:latin typeface="Arial" pitchFamily="34" charset="0"/>
                <a:ea typeface="Arial" pitchFamily="34" charset="-122"/>
                <a:cs typeface="Arial" pitchFamily="34" charset="-120"/>
              </a:rPr>
              <a:t>PPP approaches continue to evolve in response to identified challenges:</a:t>
            </a:r>
            <a:endParaRPr lang="en-US" sz="900" dirty="0"/>
          </a:p>
        </p:txBody>
      </p:sp>
      <p:sp>
        <p:nvSpPr>
          <p:cNvPr id="42" name="Text 35"/>
          <p:cNvSpPr/>
          <p:nvPr/>
        </p:nvSpPr>
        <p:spPr>
          <a:xfrm>
            <a:off x="4829175" y="5865019"/>
            <a:ext cx="4014788" cy="171450"/>
          </a:xfrm>
          <a:prstGeom prst="rect">
            <a:avLst/>
          </a:prstGeom>
          <a:noFill/>
          <a:ln/>
        </p:spPr>
        <p:txBody>
          <a:bodyPr wrap="square" lIns="0" tIns="0" rIns="0" bIns="0" rtlCol="0" anchor="ctr">
            <a:spAutoFit/>
          </a:bodyPr>
          <a:lstStyle/>
          <a:p>
            <a:pPr algn="l" indent="0" marL="0">
              <a:buNone/>
            </a:pPr>
            <a:r>
              <a:rPr lang="en-US" sz="900" dirty="0">
                <a:solidFill>
                  <a:srgbClr val="FFFFFF"/>
                </a:solidFill>
                <a:latin typeface="Arial" pitchFamily="34" charset="0"/>
                <a:ea typeface="Arial" pitchFamily="34" charset="-122"/>
                <a:cs typeface="Arial" pitchFamily="34" charset="-120"/>
              </a:rPr>
              <a:t>More balanced risk allocation frameworks</a:t>
            </a:r>
            <a:endParaRPr lang="en-US" sz="900" dirty="0"/>
          </a:p>
        </p:txBody>
      </p:sp>
      <p:sp>
        <p:nvSpPr>
          <p:cNvPr id="43" name="Text 36"/>
          <p:cNvSpPr/>
          <p:nvPr/>
        </p:nvSpPr>
        <p:spPr>
          <a:xfrm>
            <a:off x="4829175" y="6036469"/>
            <a:ext cx="4014788" cy="171450"/>
          </a:xfrm>
          <a:prstGeom prst="rect">
            <a:avLst/>
          </a:prstGeom>
          <a:noFill/>
          <a:ln/>
        </p:spPr>
        <p:txBody>
          <a:bodyPr wrap="square" lIns="0" tIns="0" rIns="0" bIns="0" rtlCol="0" anchor="ctr">
            <a:spAutoFit/>
          </a:bodyPr>
          <a:lstStyle/>
          <a:p>
            <a:pPr algn="l" indent="0" marL="0">
              <a:buNone/>
            </a:pPr>
            <a:r>
              <a:rPr lang="en-US" sz="900" dirty="0">
                <a:solidFill>
                  <a:srgbClr val="FFFFFF"/>
                </a:solidFill>
                <a:latin typeface="Arial" pitchFamily="34" charset="0"/>
                <a:ea typeface="Arial" pitchFamily="34" charset="-122"/>
                <a:cs typeface="Arial" pitchFamily="34" charset="-120"/>
              </a:rPr>
              <a:t>Greater emphasis on partnership rather than rigid contracts</a:t>
            </a:r>
            <a:endParaRPr lang="en-US" sz="900" dirty="0"/>
          </a:p>
        </p:txBody>
      </p:sp>
      <p:sp>
        <p:nvSpPr>
          <p:cNvPr id="44" name="Text 37"/>
          <p:cNvSpPr/>
          <p:nvPr/>
        </p:nvSpPr>
        <p:spPr>
          <a:xfrm>
            <a:off x="4829175" y="6207919"/>
            <a:ext cx="4014788" cy="171450"/>
          </a:xfrm>
          <a:prstGeom prst="rect">
            <a:avLst/>
          </a:prstGeom>
          <a:noFill/>
          <a:ln/>
        </p:spPr>
        <p:txBody>
          <a:bodyPr wrap="square" lIns="0" tIns="0" rIns="0" bIns="0" rtlCol="0" anchor="ctr">
            <a:spAutoFit/>
          </a:bodyPr>
          <a:lstStyle/>
          <a:p>
            <a:pPr algn="l" indent="0" marL="0">
              <a:buNone/>
            </a:pPr>
            <a:r>
              <a:rPr lang="en-US" sz="900" dirty="0">
                <a:solidFill>
                  <a:srgbClr val="FFFFFF"/>
                </a:solidFill>
                <a:latin typeface="Arial" pitchFamily="34" charset="0"/>
                <a:ea typeface="Arial" pitchFamily="34" charset="-122"/>
                <a:cs typeface="Arial" pitchFamily="34" charset="-120"/>
              </a:rPr>
              <a:t>Hybrid models combining public and private financing</a:t>
            </a:r>
            <a:endParaRPr lang="en-US" sz="900" dirty="0"/>
          </a:p>
        </p:txBody>
      </p:sp>
      <p:sp>
        <p:nvSpPr>
          <p:cNvPr id="45" name="Text 38"/>
          <p:cNvSpPr/>
          <p:nvPr/>
        </p:nvSpPr>
        <p:spPr>
          <a:xfrm>
            <a:off x="4829175" y="6379369"/>
            <a:ext cx="4014788" cy="171450"/>
          </a:xfrm>
          <a:prstGeom prst="rect">
            <a:avLst/>
          </a:prstGeom>
          <a:noFill/>
          <a:ln/>
        </p:spPr>
        <p:txBody>
          <a:bodyPr wrap="square" lIns="0" tIns="0" rIns="0" bIns="0" rtlCol="0" anchor="ctr">
            <a:spAutoFit/>
          </a:bodyPr>
          <a:lstStyle/>
          <a:p>
            <a:pPr algn="l" indent="0" marL="0">
              <a:buNone/>
            </a:pPr>
            <a:r>
              <a:rPr lang="en-US" sz="900" dirty="0">
                <a:solidFill>
                  <a:srgbClr val="FFFFFF"/>
                </a:solidFill>
                <a:latin typeface="Arial" pitchFamily="34" charset="0"/>
                <a:ea typeface="Arial" pitchFamily="34" charset="-122"/>
                <a:cs typeface="Arial" pitchFamily="34" charset="-120"/>
              </a:rPr>
              <a:t>Enhanced transparency and stakeholder participation</a:t>
            </a:r>
            <a:endParaRPr lang="en-US" sz="900" dirty="0"/>
          </a:p>
        </p:txBody>
      </p:sp>
      <p:sp>
        <p:nvSpPr>
          <p:cNvPr id="46" name="Text 39"/>
          <p:cNvSpPr/>
          <p:nvPr/>
        </p:nvSpPr>
        <p:spPr>
          <a:xfrm>
            <a:off x="4829175" y="6550819"/>
            <a:ext cx="4014788" cy="171450"/>
          </a:xfrm>
          <a:prstGeom prst="rect">
            <a:avLst/>
          </a:prstGeom>
          <a:noFill/>
          <a:ln/>
        </p:spPr>
        <p:txBody>
          <a:bodyPr wrap="square" lIns="0" tIns="0" rIns="0" bIns="0" rtlCol="0" anchor="ctr">
            <a:spAutoFit/>
          </a:bodyPr>
          <a:lstStyle/>
          <a:p>
            <a:pPr algn="l" indent="0" marL="0">
              <a:buNone/>
            </a:pPr>
            <a:r>
              <a:rPr lang="en-US" sz="900" dirty="0">
                <a:solidFill>
                  <a:srgbClr val="FFFFFF"/>
                </a:solidFill>
                <a:latin typeface="Arial" pitchFamily="34" charset="0"/>
                <a:ea typeface="Arial" pitchFamily="34" charset="-122"/>
                <a:cs typeface="Arial" pitchFamily="34" charset="-120"/>
              </a:rPr>
              <a:t>Integration with broader infrastructure planning</a:t>
            </a:r>
            <a:endParaRPr lang="en-US" sz="900"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name="Slide 3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9144000" cy="6490097"/>
          </a:xfrm>
          <a:prstGeom prst="rect">
            <a:avLst/>
          </a:prstGeom>
        </p:spPr>
      </p:pic>
      <p:sp>
        <p:nvSpPr>
          <p:cNvPr id="3" name="Text 0"/>
          <p:cNvSpPr/>
          <p:nvPr/>
        </p:nvSpPr>
        <p:spPr>
          <a:xfrm>
            <a:off x="285750" y="285750"/>
            <a:ext cx="8643938" cy="385763"/>
          </a:xfrm>
          <a:prstGeom prst="rect">
            <a:avLst/>
          </a:prstGeom>
          <a:noFill/>
          <a:ln/>
        </p:spPr>
        <p:txBody>
          <a:bodyPr wrap="square" lIns="0" tIns="0" rIns="0" bIns="0" rtlCol="0" anchor="ctr">
            <a:spAutoFit/>
          </a:bodyPr>
          <a:lstStyle/>
          <a:p>
            <a:pPr indent="0" marL="0">
              <a:buNone/>
            </a:pPr>
            <a:r>
              <a:rPr lang="en-US" sz="2025" b="1" dirty="0">
                <a:solidFill>
                  <a:srgbClr val="2E5984"/>
                </a:solidFill>
                <a:latin typeface="Arial" pitchFamily="34" charset="0"/>
                <a:ea typeface="Arial" pitchFamily="34" charset="-122"/>
                <a:cs typeface="Arial" pitchFamily="34" charset="-120"/>
              </a:rPr>
              <a:t>Role of Development Banks</a:t>
            </a:r>
            <a:endParaRPr lang="en-US" sz="2025" dirty="0"/>
          </a:p>
        </p:txBody>
      </p:sp>
      <p:sp>
        <p:nvSpPr>
          <p:cNvPr id="4" name="Text 1"/>
          <p:cNvSpPr/>
          <p:nvPr/>
        </p:nvSpPr>
        <p:spPr>
          <a:xfrm>
            <a:off x="285750" y="850106"/>
            <a:ext cx="4186238" cy="257175"/>
          </a:xfrm>
          <a:prstGeom prst="rect">
            <a:avLst/>
          </a:prstGeom>
          <a:noFill/>
          <a:ln/>
        </p:spPr>
        <p:txBody>
          <a:bodyPr wrap="square" lIns="0" tIns="0" rIns="0" bIns="0" rtlCol="0" anchor="ctr">
            <a:spAutoFit/>
          </a:bodyPr>
          <a:lstStyle/>
          <a:p>
            <a:pPr indent="0" marL="0">
              <a:buNone/>
            </a:pPr>
            <a:r>
              <a:rPr lang="en-US" sz="1350" b="1" dirty="0">
                <a:solidFill>
                  <a:srgbClr val="4A90A4"/>
                </a:solidFill>
                <a:latin typeface="Arial" pitchFamily="34" charset="0"/>
                <a:ea typeface="Arial" pitchFamily="34" charset="-122"/>
                <a:cs typeface="Arial" pitchFamily="34" charset="-120"/>
              </a:rPr>
              <a:t>Market Failure Correction</a:t>
            </a:r>
            <a:endParaRPr lang="en-US" sz="1350" dirty="0"/>
          </a:p>
        </p:txBody>
      </p:sp>
      <p:sp>
        <p:nvSpPr>
          <p:cNvPr id="5" name="Shape 2"/>
          <p:cNvSpPr/>
          <p:nvPr/>
        </p:nvSpPr>
        <p:spPr>
          <a:xfrm>
            <a:off x="285750" y="1164431"/>
            <a:ext cx="4114800" cy="1171575"/>
          </a:xfrm>
          <a:prstGeom prst="rect">
            <a:avLst/>
          </a:prstGeom>
          <a:solidFill>
            <a:srgbClr val="FFFFFF"/>
          </a:solidFill>
          <a:ln/>
        </p:spPr>
      </p:sp>
      <p:sp>
        <p:nvSpPr>
          <p:cNvPr id="6" name="Shape 3"/>
          <p:cNvSpPr/>
          <p:nvPr/>
        </p:nvSpPr>
        <p:spPr>
          <a:xfrm>
            <a:off x="371475" y="1250156"/>
            <a:ext cx="257175" cy="257175"/>
          </a:xfrm>
          <a:prstGeom prst="rect">
            <a:avLst/>
          </a:prstGeom>
          <a:solidFill>
            <a:srgbClr val="2E5984"/>
          </a:solidFill>
          <a:ln/>
        </p:spPr>
      </p:sp>
      <p:pic>
        <p:nvPicPr>
          <p:cNvPr id="7" name="Image 1" descr="preencoded.png">    </p:cNvPr>
          <p:cNvPicPr>
            <a:picLocks noChangeAspect="1"/>
          </p:cNvPicPr>
          <p:nvPr/>
        </p:nvPicPr>
        <p:blipFill>
          <a:blip r:embed="rId2"/>
          <a:stretch>
            <a:fillRect/>
          </a:stretch>
        </p:blipFill>
        <p:spPr>
          <a:xfrm>
            <a:off x="428625" y="1375172"/>
            <a:ext cx="142875" cy="7144"/>
          </a:xfrm>
          <a:prstGeom prst="rect">
            <a:avLst/>
          </a:prstGeom>
        </p:spPr>
      </p:pic>
      <p:sp>
        <p:nvSpPr>
          <p:cNvPr id="8" name="Text 4"/>
          <p:cNvSpPr/>
          <p:nvPr/>
        </p:nvSpPr>
        <p:spPr>
          <a:xfrm>
            <a:off x="714375" y="1282303"/>
            <a:ext cx="1586359" cy="192881"/>
          </a:xfrm>
          <a:prstGeom prst="rect">
            <a:avLst/>
          </a:prstGeom>
          <a:noFill/>
          <a:ln/>
        </p:spPr>
        <p:txBody>
          <a:bodyPr wrap="square" lIns="0" tIns="0" rIns="0" bIns="0" rtlCol="0" anchor="ctr">
            <a:spAutoFit/>
          </a:bodyPr>
          <a:lstStyle/>
          <a:p>
            <a:pPr indent="0" marL="0">
              <a:buNone/>
            </a:pPr>
            <a:r>
              <a:rPr lang="en-US" sz="1013" b="1" dirty="0">
                <a:solidFill>
                  <a:srgbClr val="2E5984"/>
                </a:solidFill>
                <a:latin typeface="Arial" pitchFamily="34" charset="0"/>
                <a:ea typeface="Arial" pitchFamily="34" charset="-122"/>
                <a:cs typeface="Arial" pitchFamily="34" charset="-120"/>
              </a:rPr>
              <a:t>Addressing Market Gaps</a:t>
            </a:r>
            <a:endParaRPr lang="en-US" sz="1013" dirty="0"/>
          </a:p>
        </p:txBody>
      </p:sp>
      <p:sp>
        <p:nvSpPr>
          <p:cNvPr id="9" name="Text 5"/>
          <p:cNvSpPr/>
          <p:nvPr/>
        </p:nvSpPr>
        <p:spPr>
          <a:xfrm>
            <a:off x="371475" y="1564481"/>
            <a:ext cx="4014788" cy="685800"/>
          </a:xfrm>
          <a:prstGeom prst="rect">
            <a:avLst/>
          </a:prstGeom>
          <a:noFill/>
          <a:ln/>
        </p:spPr>
        <p:txBody>
          <a:bodyPr wrap="square" lIns="0" tIns="0" rIns="0" bIns="0" rtlCol="0" anchor="ctr">
            <a:spAutoFit/>
          </a:bodyPr>
          <a:lstStyle/>
          <a:p>
            <a:pPr indent="0" marL="0">
              <a:buNone/>
            </a:pPr>
            <a:r>
              <a:rPr lang="en-US" sz="900" dirty="0">
                <a:solidFill>
                  <a:srgbClr val="333333"/>
                </a:solidFill>
                <a:latin typeface="Arial" pitchFamily="34" charset="0"/>
                <a:ea typeface="Arial" pitchFamily="34" charset="-122"/>
                <a:cs typeface="Arial" pitchFamily="34" charset="-120"/>
              </a:rPr>
              <a:t>Development banks provide financing where private markets are unwilling or unable to do so due to high risk, long tenors, or information asymmetries. They focus on sectors with positive externalities and public goods characteristics that are underserved by commercial finance.</a:t>
            </a:r>
            <a:endParaRPr lang="en-US" sz="900" dirty="0"/>
          </a:p>
        </p:txBody>
      </p:sp>
      <p:sp>
        <p:nvSpPr>
          <p:cNvPr id="10" name="Text 6"/>
          <p:cNvSpPr/>
          <p:nvPr/>
        </p:nvSpPr>
        <p:spPr>
          <a:xfrm>
            <a:off x="285750" y="2421731"/>
            <a:ext cx="4186238" cy="257175"/>
          </a:xfrm>
          <a:prstGeom prst="rect">
            <a:avLst/>
          </a:prstGeom>
          <a:noFill/>
          <a:ln/>
        </p:spPr>
        <p:txBody>
          <a:bodyPr wrap="square" lIns="0" tIns="0" rIns="0" bIns="0" rtlCol="0" anchor="ctr">
            <a:spAutoFit/>
          </a:bodyPr>
          <a:lstStyle/>
          <a:p>
            <a:pPr indent="0" marL="0">
              <a:buNone/>
            </a:pPr>
            <a:r>
              <a:rPr lang="en-US" sz="1350" b="1" dirty="0">
                <a:solidFill>
                  <a:srgbClr val="4A90A4"/>
                </a:solidFill>
                <a:latin typeface="Arial" pitchFamily="34" charset="0"/>
                <a:ea typeface="Arial" pitchFamily="34" charset="-122"/>
                <a:cs typeface="Arial" pitchFamily="34" charset="-120"/>
              </a:rPr>
              <a:t>Long-term Development Financing</a:t>
            </a:r>
            <a:endParaRPr lang="en-US" sz="1350" dirty="0"/>
          </a:p>
        </p:txBody>
      </p:sp>
      <p:sp>
        <p:nvSpPr>
          <p:cNvPr id="11" name="Shape 7"/>
          <p:cNvSpPr/>
          <p:nvPr/>
        </p:nvSpPr>
        <p:spPr>
          <a:xfrm>
            <a:off x="285750" y="2736056"/>
            <a:ext cx="4114800" cy="1171575"/>
          </a:xfrm>
          <a:prstGeom prst="rect">
            <a:avLst/>
          </a:prstGeom>
          <a:solidFill>
            <a:srgbClr val="FFFFFF"/>
          </a:solidFill>
          <a:ln/>
        </p:spPr>
      </p:sp>
      <p:sp>
        <p:nvSpPr>
          <p:cNvPr id="12" name="Shape 8"/>
          <p:cNvSpPr/>
          <p:nvPr/>
        </p:nvSpPr>
        <p:spPr>
          <a:xfrm>
            <a:off x="371475" y="2821781"/>
            <a:ext cx="257175" cy="257175"/>
          </a:xfrm>
          <a:prstGeom prst="rect">
            <a:avLst/>
          </a:prstGeom>
          <a:solidFill>
            <a:srgbClr val="4A90A4"/>
          </a:solidFill>
          <a:ln/>
        </p:spPr>
      </p:sp>
      <p:pic>
        <p:nvPicPr>
          <p:cNvPr id="13" name="Image 2" descr="preencoded.png">    </p:cNvPr>
          <p:cNvPicPr>
            <a:picLocks noChangeAspect="1"/>
          </p:cNvPicPr>
          <p:nvPr/>
        </p:nvPicPr>
        <p:blipFill>
          <a:blip r:embed="rId3"/>
          <a:stretch>
            <a:fillRect/>
          </a:stretch>
        </p:blipFill>
        <p:spPr>
          <a:xfrm>
            <a:off x="446484" y="2946797"/>
            <a:ext cx="107156" cy="7144"/>
          </a:xfrm>
          <a:prstGeom prst="rect">
            <a:avLst/>
          </a:prstGeom>
        </p:spPr>
      </p:pic>
      <p:sp>
        <p:nvSpPr>
          <p:cNvPr id="14" name="Text 9"/>
          <p:cNvSpPr/>
          <p:nvPr/>
        </p:nvSpPr>
        <p:spPr>
          <a:xfrm>
            <a:off x="714375" y="2853928"/>
            <a:ext cx="964602" cy="192881"/>
          </a:xfrm>
          <a:prstGeom prst="rect">
            <a:avLst/>
          </a:prstGeom>
          <a:noFill/>
          <a:ln/>
        </p:spPr>
        <p:txBody>
          <a:bodyPr wrap="none" lIns="0" tIns="0" rIns="0" bIns="0" rtlCol="0" anchor="ctr">
            <a:spAutoFit/>
          </a:bodyPr>
          <a:lstStyle/>
          <a:p>
            <a:pPr indent="0" marL="0">
              <a:buNone/>
            </a:pPr>
            <a:r>
              <a:rPr lang="en-US" sz="1013" b="1" dirty="0">
                <a:solidFill>
                  <a:srgbClr val="2E5984"/>
                </a:solidFill>
                <a:latin typeface="Arial" pitchFamily="34" charset="0"/>
                <a:ea typeface="Arial" pitchFamily="34" charset="-122"/>
                <a:cs typeface="Arial" pitchFamily="34" charset="-120"/>
              </a:rPr>
              <a:t>Patient Capital</a:t>
            </a:r>
            <a:endParaRPr lang="en-US" sz="1013" dirty="0"/>
          </a:p>
        </p:txBody>
      </p:sp>
      <p:sp>
        <p:nvSpPr>
          <p:cNvPr id="15" name="Text 10"/>
          <p:cNvSpPr/>
          <p:nvPr/>
        </p:nvSpPr>
        <p:spPr>
          <a:xfrm>
            <a:off x="371475" y="3136106"/>
            <a:ext cx="4014788" cy="685800"/>
          </a:xfrm>
          <a:prstGeom prst="rect">
            <a:avLst/>
          </a:prstGeom>
          <a:noFill/>
          <a:ln/>
        </p:spPr>
        <p:txBody>
          <a:bodyPr wrap="square" lIns="0" tIns="0" rIns="0" bIns="0" rtlCol="0" anchor="ctr">
            <a:spAutoFit/>
          </a:bodyPr>
          <a:lstStyle/>
          <a:p>
            <a:pPr indent="0" marL="0">
              <a:buNone/>
            </a:pPr>
            <a:r>
              <a:rPr lang="en-US" sz="900" dirty="0">
                <a:solidFill>
                  <a:srgbClr val="333333"/>
                </a:solidFill>
                <a:latin typeface="Arial" pitchFamily="34" charset="0"/>
                <a:ea typeface="Arial" pitchFamily="34" charset="-122"/>
                <a:cs typeface="Arial" pitchFamily="34" charset="-120"/>
              </a:rPr>
              <a:t>Development banks provide long-term financing aligned with infrastructure and industrial development timeframes. Their patient capital supports projects with extended payback periods but significant development impact, enabling structural transformation and economic diversification.</a:t>
            </a:r>
            <a:endParaRPr lang="en-US" sz="900" dirty="0"/>
          </a:p>
        </p:txBody>
      </p:sp>
      <p:pic>
        <p:nvPicPr>
          <p:cNvPr id="16" name="Image 3" descr="preencoded.png">    </p:cNvPr>
          <p:cNvPicPr>
            <a:picLocks noChangeAspect="1"/>
          </p:cNvPicPr>
          <p:nvPr/>
        </p:nvPicPr>
        <p:blipFill>
          <a:blip r:embed="rId4"/>
          <a:stretch>
            <a:fillRect/>
          </a:stretch>
        </p:blipFill>
        <p:spPr>
          <a:xfrm>
            <a:off x="285750" y="3993356"/>
            <a:ext cx="4114800" cy="1571625"/>
          </a:xfrm>
          <a:prstGeom prst="rect">
            <a:avLst/>
          </a:prstGeom>
        </p:spPr>
      </p:pic>
      <p:sp>
        <p:nvSpPr>
          <p:cNvPr id="17" name="Text 11"/>
          <p:cNvSpPr/>
          <p:nvPr/>
        </p:nvSpPr>
        <p:spPr>
          <a:xfrm>
            <a:off x="4743450" y="850106"/>
            <a:ext cx="4186238" cy="257175"/>
          </a:xfrm>
          <a:prstGeom prst="rect">
            <a:avLst/>
          </a:prstGeom>
          <a:noFill/>
          <a:ln/>
        </p:spPr>
        <p:txBody>
          <a:bodyPr wrap="square" lIns="0" tIns="0" rIns="0" bIns="0" rtlCol="0" anchor="ctr">
            <a:spAutoFit/>
          </a:bodyPr>
          <a:lstStyle/>
          <a:p>
            <a:pPr indent="0" marL="0">
              <a:buNone/>
            </a:pPr>
            <a:r>
              <a:rPr lang="en-US" sz="1350" b="1" dirty="0">
                <a:solidFill>
                  <a:srgbClr val="4A90A4"/>
                </a:solidFill>
                <a:latin typeface="Arial" pitchFamily="34" charset="0"/>
                <a:ea typeface="Arial" pitchFamily="34" charset="-122"/>
                <a:cs typeface="Arial" pitchFamily="34" charset="-120"/>
              </a:rPr>
              <a:t>Counter-cyclical Lending</a:t>
            </a:r>
            <a:endParaRPr lang="en-US" sz="1350" dirty="0"/>
          </a:p>
        </p:txBody>
      </p:sp>
      <p:sp>
        <p:nvSpPr>
          <p:cNvPr id="18" name="Shape 12"/>
          <p:cNvSpPr/>
          <p:nvPr/>
        </p:nvSpPr>
        <p:spPr>
          <a:xfrm>
            <a:off x="4743450" y="1164431"/>
            <a:ext cx="4114800" cy="1171575"/>
          </a:xfrm>
          <a:prstGeom prst="rect">
            <a:avLst/>
          </a:prstGeom>
          <a:solidFill>
            <a:srgbClr val="FFFFFF"/>
          </a:solidFill>
          <a:ln/>
        </p:spPr>
      </p:sp>
      <p:sp>
        <p:nvSpPr>
          <p:cNvPr id="19" name="Shape 13"/>
          <p:cNvSpPr/>
          <p:nvPr/>
        </p:nvSpPr>
        <p:spPr>
          <a:xfrm>
            <a:off x="4829175" y="1250156"/>
            <a:ext cx="257175" cy="257175"/>
          </a:xfrm>
          <a:prstGeom prst="rect">
            <a:avLst/>
          </a:prstGeom>
          <a:solidFill>
            <a:srgbClr val="7FB3D3"/>
          </a:solidFill>
          <a:ln/>
        </p:spPr>
      </p:sp>
      <p:pic>
        <p:nvPicPr>
          <p:cNvPr id="20" name="Image 4" descr="preencoded.png">    </p:cNvPr>
          <p:cNvPicPr>
            <a:picLocks noChangeAspect="1"/>
          </p:cNvPicPr>
          <p:nvPr/>
        </p:nvPicPr>
        <p:blipFill>
          <a:blip r:embed="rId5"/>
          <a:stretch>
            <a:fillRect/>
          </a:stretch>
        </p:blipFill>
        <p:spPr>
          <a:xfrm>
            <a:off x="4886325" y="1375172"/>
            <a:ext cx="142875" cy="7144"/>
          </a:xfrm>
          <a:prstGeom prst="rect">
            <a:avLst/>
          </a:prstGeom>
        </p:spPr>
      </p:pic>
      <p:sp>
        <p:nvSpPr>
          <p:cNvPr id="21" name="Text 14"/>
          <p:cNvSpPr/>
          <p:nvPr/>
        </p:nvSpPr>
        <p:spPr>
          <a:xfrm>
            <a:off x="5172075" y="1282303"/>
            <a:ext cx="1478952" cy="192881"/>
          </a:xfrm>
          <a:prstGeom prst="rect">
            <a:avLst/>
          </a:prstGeom>
          <a:noFill/>
          <a:ln/>
        </p:spPr>
        <p:txBody>
          <a:bodyPr wrap="square" lIns="0" tIns="0" rIns="0" bIns="0" rtlCol="0" anchor="ctr">
            <a:spAutoFit/>
          </a:bodyPr>
          <a:lstStyle/>
          <a:p>
            <a:pPr indent="0" marL="0">
              <a:buNone/>
            </a:pPr>
            <a:r>
              <a:rPr lang="en-US" sz="1013" b="1" dirty="0">
                <a:solidFill>
                  <a:srgbClr val="2E5984"/>
                </a:solidFill>
                <a:latin typeface="Arial" pitchFamily="34" charset="0"/>
                <a:ea typeface="Arial" pitchFamily="34" charset="-122"/>
                <a:cs typeface="Arial" pitchFamily="34" charset="-120"/>
              </a:rPr>
              <a:t>Economic Stabilization</a:t>
            </a:r>
            <a:endParaRPr lang="en-US" sz="1013" dirty="0"/>
          </a:p>
        </p:txBody>
      </p:sp>
      <p:sp>
        <p:nvSpPr>
          <p:cNvPr id="22" name="Text 15"/>
          <p:cNvSpPr/>
          <p:nvPr/>
        </p:nvSpPr>
        <p:spPr>
          <a:xfrm>
            <a:off x="4829175" y="1564481"/>
            <a:ext cx="4014788" cy="685800"/>
          </a:xfrm>
          <a:prstGeom prst="rect">
            <a:avLst/>
          </a:prstGeom>
          <a:noFill/>
          <a:ln/>
        </p:spPr>
        <p:txBody>
          <a:bodyPr wrap="square" lIns="0" tIns="0" rIns="0" bIns="0" rtlCol="0" anchor="ctr">
            <a:spAutoFit/>
          </a:bodyPr>
          <a:lstStyle/>
          <a:p>
            <a:pPr indent="0" marL="0">
              <a:buNone/>
            </a:pPr>
            <a:r>
              <a:rPr lang="en-US" sz="900" dirty="0">
                <a:solidFill>
                  <a:srgbClr val="333333"/>
                </a:solidFill>
                <a:latin typeface="Arial" pitchFamily="34" charset="0"/>
                <a:ea typeface="Arial" pitchFamily="34" charset="-122"/>
                <a:cs typeface="Arial" pitchFamily="34" charset="-120"/>
              </a:rPr>
              <a:t>Development banks increase lending during economic downturns when private capital retreats, helping to stabilize investment and maintain critical projects. This counter-cyclical role was particularly evident during the 2008-2009 global financial crisis and the COVID-19 pandemic.</a:t>
            </a:r>
            <a:endParaRPr lang="en-US" sz="900" dirty="0"/>
          </a:p>
        </p:txBody>
      </p:sp>
      <p:sp>
        <p:nvSpPr>
          <p:cNvPr id="23" name="Text 16"/>
          <p:cNvSpPr/>
          <p:nvPr/>
        </p:nvSpPr>
        <p:spPr>
          <a:xfrm>
            <a:off x="4743450" y="2421731"/>
            <a:ext cx="4186238" cy="257175"/>
          </a:xfrm>
          <a:prstGeom prst="rect">
            <a:avLst/>
          </a:prstGeom>
          <a:noFill/>
          <a:ln/>
        </p:spPr>
        <p:txBody>
          <a:bodyPr wrap="square" lIns="0" tIns="0" rIns="0" bIns="0" rtlCol="0" anchor="ctr">
            <a:spAutoFit/>
          </a:bodyPr>
          <a:lstStyle/>
          <a:p>
            <a:pPr indent="0" marL="0">
              <a:buNone/>
            </a:pPr>
            <a:r>
              <a:rPr lang="en-US" sz="1350" b="1" dirty="0">
                <a:solidFill>
                  <a:srgbClr val="4A90A4"/>
                </a:solidFill>
                <a:latin typeface="Arial" pitchFamily="34" charset="0"/>
                <a:ea typeface="Arial" pitchFamily="34" charset="-122"/>
                <a:cs typeface="Arial" pitchFamily="34" charset="-120"/>
              </a:rPr>
              <a:t>Key Functions Comparison</a:t>
            </a:r>
            <a:endParaRPr lang="en-US" sz="1350" dirty="0"/>
          </a:p>
        </p:txBody>
      </p:sp>
      <p:sp>
        <p:nvSpPr>
          <p:cNvPr id="24" name="Shape 17"/>
          <p:cNvSpPr/>
          <p:nvPr/>
        </p:nvSpPr>
        <p:spPr>
          <a:xfrm>
            <a:off x="4743450" y="2750344"/>
            <a:ext cx="4114800" cy="1689497"/>
          </a:xfrm>
          <a:prstGeom prst="rect">
            <a:avLst/>
          </a:prstGeom>
          <a:solidFill>
            <a:srgbClr val="FFFFFF"/>
          </a:solidFill>
          <a:ln/>
        </p:spPr>
      </p:sp>
      <p:sp>
        <p:nvSpPr>
          <p:cNvPr id="25" name="Shape 18"/>
          <p:cNvSpPr/>
          <p:nvPr/>
        </p:nvSpPr>
        <p:spPr>
          <a:xfrm>
            <a:off x="4743450" y="2750344"/>
            <a:ext cx="1661787" cy="285750"/>
          </a:xfrm>
          <a:prstGeom prst="rect">
            <a:avLst/>
          </a:prstGeom>
          <a:solidFill>
            <a:srgbClr val="2E5984"/>
          </a:solidFill>
          <a:ln/>
        </p:spPr>
      </p:sp>
      <p:sp>
        <p:nvSpPr>
          <p:cNvPr id="26" name="Text 19"/>
          <p:cNvSpPr/>
          <p:nvPr/>
        </p:nvSpPr>
        <p:spPr>
          <a:xfrm>
            <a:off x="4743450" y="2750344"/>
            <a:ext cx="1733224" cy="285750"/>
          </a:xfrm>
          <a:prstGeom prst="rect">
            <a:avLst/>
          </a:prstGeom>
          <a:noFill/>
          <a:ln/>
        </p:spPr>
        <p:txBody>
          <a:bodyPr wrap="square" lIns="68072" tIns="68072" rIns="68072" bIns="68072" rtlCol="0" anchor="ctr">
            <a:spAutoFit/>
          </a:bodyPr>
          <a:lstStyle/>
          <a:p>
            <a:pPr algn="l" indent="0" marL="0">
              <a:buNone/>
            </a:pPr>
            <a:r>
              <a:rPr lang="en-US" sz="900" b="1" dirty="0">
                <a:solidFill>
                  <a:srgbClr val="FFFFFF"/>
                </a:solidFill>
                <a:latin typeface="Arial" pitchFamily="34" charset="0"/>
                <a:ea typeface="Arial" pitchFamily="34" charset="-122"/>
                <a:cs typeface="Arial" pitchFamily="34" charset="-120"/>
              </a:rPr>
              <a:t>Function</a:t>
            </a:r>
            <a:endParaRPr lang="en-US" sz="900" dirty="0"/>
          </a:p>
        </p:txBody>
      </p:sp>
      <p:sp>
        <p:nvSpPr>
          <p:cNvPr id="27" name="Shape 20"/>
          <p:cNvSpPr/>
          <p:nvPr/>
        </p:nvSpPr>
        <p:spPr>
          <a:xfrm>
            <a:off x="6405237" y="2750344"/>
            <a:ext cx="1122797" cy="285750"/>
          </a:xfrm>
          <a:prstGeom prst="rect">
            <a:avLst/>
          </a:prstGeom>
          <a:solidFill>
            <a:srgbClr val="2E5984"/>
          </a:solidFill>
          <a:ln/>
        </p:spPr>
      </p:sp>
      <p:sp>
        <p:nvSpPr>
          <p:cNvPr id="28" name="Text 21"/>
          <p:cNvSpPr/>
          <p:nvPr/>
        </p:nvSpPr>
        <p:spPr>
          <a:xfrm>
            <a:off x="6405237" y="2750344"/>
            <a:ext cx="1194234" cy="285750"/>
          </a:xfrm>
          <a:prstGeom prst="rect">
            <a:avLst/>
          </a:prstGeom>
          <a:noFill/>
          <a:ln/>
        </p:spPr>
        <p:txBody>
          <a:bodyPr wrap="none" lIns="68072" tIns="68072" rIns="68072" bIns="68072" rtlCol="0" anchor="ctr">
            <a:spAutoFit/>
          </a:bodyPr>
          <a:lstStyle/>
          <a:p>
            <a:pPr algn="l" indent="0" marL="0">
              <a:buNone/>
            </a:pPr>
            <a:r>
              <a:rPr lang="en-US" sz="900" b="1" dirty="0">
                <a:solidFill>
                  <a:srgbClr val="FFFFFF"/>
                </a:solidFill>
                <a:latin typeface="Arial" pitchFamily="34" charset="0"/>
                <a:ea typeface="Arial" pitchFamily="34" charset="-122"/>
                <a:cs typeface="Arial" pitchFamily="34" charset="-120"/>
              </a:rPr>
              <a:t>National DBs</a:t>
            </a:r>
            <a:endParaRPr lang="en-US" sz="900" dirty="0"/>
          </a:p>
        </p:txBody>
      </p:sp>
      <p:sp>
        <p:nvSpPr>
          <p:cNvPr id="29" name="Shape 22"/>
          <p:cNvSpPr/>
          <p:nvPr/>
        </p:nvSpPr>
        <p:spPr>
          <a:xfrm>
            <a:off x="7528034" y="2750344"/>
            <a:ext cx="1330216" cy="285750"/>
          </a:xfrm>
          <a:prstGeom prst="rect">
            <a:avLst/>
          </a:prstGeom>
          <a:solidFill>
            <a:srgbClr val="2E5984"/>
          </a:solidFill>
          <a:ln/>
        </p:spPr>
      </p:sp>
      <p:sp>
        <p:nvSpPr>
          <p:cNvPr id="30" name="Text 23"/>
          <p:cNvSpPr/>
          <p:nvPr/>
        </p:nvSpPr>
        <p:spPr>
          <a:xfrm>
            <a:off x="7528034" y="2750344"/>
            <a:ext cx="1401654" cy="285750"/>
          </a:xfrm>
          <a:prstGeom prst="rect">
            <a:avLst/>
          </a:prstGeom>
          <a:noFill/>
          <a:ln/>
        </p:spPr>
        <p:txBody>
          <a:bodyPr wrap="square" lIns="68072" tIns="68072" rIns="68072" bIns="68072" rtlCol="0" anchor="ctr">
            <a:spAutoFit/>
          </a:bodyPr>
          <a:lstStyle/>
          <a:p>
            <a:pPr algn="l" indent="0" marL="0">
              <a:buNone/>
            </a:pPr>
            <a:r>
              <a:rPr lang="en-US" sz="900" b="1" dirty="0">
                <a:solidFill>
                  <a:srgbClr val="FFFFFF"/>
                </a:solidFill>
                <a:latin typeface="Arial" pitchFamily="34" charset="0"/>
                <a:ea typeface="Arial" pitchFamily="34" charset="-122"/>
                <a:cs typeface="Arial" pitchFamily="34" charset="-120"/>
              </a:rPr>
              <a:t>Multilateral DBs</a:t>
            </a:r>
            <a:endParaRPr lang="en-US" sz="900" dirty="0"/>
          </a:p>
        </p:txBody>
      </p:sp>
      <p:sp>
        <p:nvSpPr>
          <p:cNvPr id="31" name="Text 24"/>
          <p:cNvSpPr/>
          <p:nvPr/>
        </p:nvSpPr>
        <p:spPr>
          <a:xfrm>
            <a:off x="4743450" y="3036094"/>
            <a:ext cx="1733224" cy="278606"/>
          </a:xfrm>
          <a:prstGeom prst="rect">
            <a:avLst/>
          </a:prstGeom>
          <a:noFill/>
          <a:ln/>
        </p:spPr>
        <p:txBody>
          <a:bodyPr wrap="square" lIns="68072" tIns="68072" rIns="68072" bIns="68072" rtlCol="0" anchor="ctr">
            <a:spAutoFit/>
          </a:bodyPr>
          <a:lstStyle/>
          <a:p>
            <a:pPr indent="0" marL="0">
              <a:buNone/>
            </a:pPr>
            <a:r>
              <a:rPr lang="en-US" sz="844" dirty="0">
                <a:solidFill>
                  <a:srgbClr val="333333"/>
                </a:solidFill>
                <a:latin typeface="Arial" pitchFamily="34" charset="0"/>
                <a:ea typeface="Arial" pitchFamily="34" charset="-122"/>
                <a:cs typeface="Arial" pitchFamily="34" charset="-120"/>
              </a:rPr>
              <a:t>Domestic Infrastructure</a:t>
            </a:r>
            <a:endParaRPr lang="en-US" sz="844" dirty="0"/>
          </a:p>
        </p:txBody>
      </p:sp>
      <p:sp>
        <p:nvSpPr>
          <p:cNvPr id="32" name="Text 25"/>
          <p:cNvSpPr/>
          <p:nvPr/>
        </p:nvSpPr>
        <p:spPr>
          <a:xfrm>
            <a:off x="6405237" y="3036094"/>
            <a:ext cx="1194234" cy="278606"/>
          </a:xfrm>
          <a:prstGeom prst="rect">
            <a:avLst/>
          </a:prstGeom>
          <a:noFill/>
          <a:ln/>
        </p:spPr>
        <p:txBody>
          <a:bodyPr wrap="none" lIns="68072" tIns="68072" rIns="68072" bIns="68072" rtlCol="0" anchor="ctr">
            <a:spAutoFit/>
          </a:bodyPr>
          <a:lstStyle/>
          <a:p>
            <a:pPr indent="0" marL="0">
              <a:buNone/>
            </a:pPr>
            <a:r>
              <a:rPr lang="en-US" sz="844" dirty="0">
                <a:solidFill>
                  <a:srgbClr val="333333"/>
                </a:solidFill>
                <a:latin typeface="Arial" pitchFamily="34" charset="0"/>
                <a:ea typeface="Arial" pitchFamily="34" charset="-122"/>
                <a:cs typeface="Arial" pitchFamily="34" charset="-120"/>
              </a:rPr>
              <a:t>Primary focus</a:t>
            </a:r>
            <a:endParaRPr lang="en-US" sz="844" dirty="0"/>
          </a:p>
        </p:txBody>
      </p:sp>
      <p:sp>
        <p:nvSpPr>
          <p:cNvPr id="33" name="Text 26"/>
          <p:cNvSpPr/>
          <p:nvPr/>
        </p:nvSpPr>
        <p:spPr>
          <a:xfrm>
            <a:off x="7528034" y="3036094"/>
            <a:ext cx="1401654" cy="278606"/>
          </a:xfrm>
          <a:prstGeom prst="rect">
            <a:avLst/>
          </a:prstGeom>
          <a:noFill/>
          <a:ln/>
        </p:spPr>
        <p:txBody>
          <a:bodyPr wrap="square" lIns="68072" tIns="68072" rIns="68072" bIns="68072" rtlCol="0" anchor="ctr">
            <a:spAutoFit/>
          </a:bodyPr>
          <a:lstStyle/>
          <a:p>
            <a:pPr indent="0" marL="0">
              <a:buNone/>
            </a:pPr>
            <a:r>
              <a:rPr lang="en-US" sz="844" dirty="0">
                <a:solidFill>
                  <a:srgbClr val="333333"/>
                </a:solidFill>
                <a:latin typeface="Arial" pitchFamily="34" charset="0"/>
                <a:ea typeface="Arial" pitchFamily="34" charset="-122"/>
                <a:cs typeface="Arial" pitchFamily="34" charset="-120"/>
              </a:rPr>
              <a:t>Secondary focus</a:t>
            </a:r>
            <a:endParaRPr lang="en-US" sz="844" dirty="0"/>
          </a:p>
        </p:txBody>
      </p:sp>
      <p:sp>
        <p:nvSpPr>
          <p:cNvPr id="34" name="Text 27"/>
          <p:cNvSpPr/>
          <p:nvPr/>
        </p:nvSpPr>
        <p:spPr>
          <a:xfrm>
            <a:off x="4743450" y="3314700"/>
            <a:ext cx="1733224" cy="282178"/>
          </a:xfrm>
          <a:prstGeom prst="rect">
            <a:avLst/>
          </a:prstGeom>
          <a:noFill/>
          <a:ln/>
        </p:spPr>
        <p:txBody>
          <a:bodyPr wrap="square" lIns="68072" tIns="68072" rIns="68072" bIns="68072" rtlCol="0" anchor="ctr">
            <a:spAutoFit/>
          </a:bodyPr>
          <a:lstStyle/>
          <a:p>
            <a:pPr indent="0" marL="0">
              <a:buNone/>
            </a:pPr>
            <a:r>
              <a:rPr lang="en-US" sz="844" dirty="0">
                <a:solidFill>
                  <a:srgbClr val="333333"/>
                </a:solidFill>
                <a:latin typeface="Arial" pitchFamily="34" charset="0"/>
                <a:ea typeface="Arial" pitchFamily="34" charset="-122"/>
                <a:cs typeface="Arial" pitchFamily="34" charset="-120"/>
              </a:rPr>
              <a:t>Industrial Policy</a:t>
            </a:r>
            <a:endParaRPr lang="en-US" sz="844" dirty="0"/>
          </a:p>
        </p:txBody>
      </p:sp>
      <p:sp>
        <p:nvSpPr>
          <p:cNvPr id="35" name="Text 28"/>
          <p:cNvSpPr/>
          <p:nvPr/>
        </p:nvSpPr>
        <p:spPr>
          <a:xfrm>
            <a:off x="6405237" y="3314700"/>
            <a:ext cx="1194234" cy="282178"/>
          </a:xfrm>
          <a:prstGeom prst="rect">
            <a:avLst/>
          </a:prstGeom>
          <a:noFill/>
          <a:ln/>
        </p:spPr>
        <p:txBody>
          <a:bodyPr wrap="none" lIns="68072" tIns="68072" rIns="68072" bIns="68072" rtlCol="0" anchor="ctr">
            <a:spAutoFit/>
          </a:bodyPr>
          <a:lstStyle/>
          <a:p>
            <a:pPr indent="0" marL="0">
              <a:buNone/>
            </a:pPr>
            <a:r>
              <a:rPr lang="en-US" sz="844" dirty="0">
                <a:solidFill>
                  <a:srgbClr val="333333"/>
                </a:solidFill>
                <a:latin typeface="Arial" pitchFamily="34" charset="0"/>
                <a:ea typeface="Arial" pitchFamily="34" charset="-122"/>
                <a:cs typeface="Arial" pitchFamily="34" charset="-120"/>
              </a:rPr>
              <a:t>Often central</a:t>
            </a:r>
            <a:endParaRPr lang="en-US" sz="844" dirty="0"/>
          </a:p>
        </p:txBody>
      </p:sp>
      <p:sp>
        <p:nvSpPr>
          <p:cNvPr id="36" name="Text 29"/>
          <p:cNvSpPr/>
          <p:nvPr/>
        </p:nvSpPr>
        <p:spPr>
          <a:xfrm>
            <a:off x="7528034" y="3314700"/>
            <a:ext cx="1401654" cy="282178"/>
          </a:xfrm>
          <a:prstGeom prst="rect">
            <a:avLst/>
          </a:prstGeom>
          <a:noFill/>
          <a:ln/>
        </p:spPr>
        <p:txBody>
          <a:bodyPr wrap="square" lIns="68072" tIns="68072" rIns="68072" bIns="68072" rtlCol="0" anchor="ctr">
            <a:spAutoFit/>
          </a:bodyPr>
          <a:lstStyle/>
          <a:p>
            <a:pPr indent="0" marL="0">
              <a:buNone/>
            </a:pPr>
            <a:r>
              <a:rPr lang="en-US" sz="844" dirty="0">
                <a:solidFill>
                  <a:srgbClr val="333333"/>
                </a:solidFill>
                <a:latin typeface="Arial" pitchFamily="34" charset="0"/>
                <a:ea typeface="Arial" pitchFamily="34" charset="-122"/>
                <a:cs typeface="Arial" pitchFamily="34" charset="-120"/>
              </a:rPr>
              <a:t>Limited role</a:t>
            </a:r>
            <a:endParaRPr lang="en-US" sz="844" dirty="0"/>
          </a:p>
        </p:txBody>
      </p:sp>
      <p:sp>
        <p:nvSpPr>
          <p:cNvPr id="37" name="Text 30"/>
          <p:cNvSpPr/>
          <p:nvPr/>
        </p:nvSpPr>
        <p:spPr>
          <a:xfrm>
            <a:off x="4743450" y="3596878"/>
            <a:ext cx="1733224" cy="282178"/>
          </a:xfrm>
          <a:prstGeom prst="rect">
            <a:avLst/>
          </a:prstGeom>
          <a:noFill/>
          <a:ln/>
        </p:spPr>
        <p:txBody>
          <a:bodyPr wrap="square" lIns="68072" tIns="68072" rIns="68072" bIns="68072" rtlCol="0" anchor="ctr">
            <a:spAutoFit/>
          </a:bodyPr>
          <a:lstStyle/>
          <a:p>
            <a:pPr indent="0" marL="0">
              <a:buNone/>
            </a:pPr>
            <a:r>
              <a:rPr lang="en-US" sz="844" dirty="0">
                <a:solidFill>
                  <a:srgbClr val="333333"/>
                </a:solidFill>
                <a:latin typeface="Arial" pitchFamily="34" charset="0"/>
                <a:ea typeface="Arial" pitchFamily="34" charset="-122"/>
                <a:cs typeface="Arial" pitchFamily="34" charset="-120"/>
              </a:rPr>
              <a:t>SME Support</a:t>
            </a:r>
            <a:endParaRPr lang="en-US" sz="844" dirty="0"/>
          </a:p>
        </p:txBody>
      </p:sp>
      <p:sp>
        <p:nvSpPr>
          <p:cNvPr id="38" name="Text 31"/>
          <p:cNvSpPr/>
          <p:nvPr/>
        </p:nvSpPr>
        <p:spPr>
          <a:xfrm>
            <a:off x="6405237" y="3596878"/>
            <a:ext cx="1194234" cy="282178"/>
          </a:xfrm>
          <a:prstGeom prst="rect">
            <a:avLst/>
          </a:prstGeom>
          <a:noFill/>
          <a:ln/>
        </p:spPr>
        <p:txBody>
          <a:bodyPr wrap="none" lIns="68072" tIns="68072" rIns="68072" bIns="68072" rtlCol="0" anchor="ctr">
            <a:spAutoFit/>
          </a:bodyPr>
          <a:lstStyle/>
          <a:p>
            <a:pPr indent="0" marL="0">
              <a:buNone/>
            </a:pPr>
            <a:r>
              <a:rPr lang="en-US" sz="844" dirty="0">
                <a:solidFill>
                  <a:srgbClr val="333333"/>
                </a:solidFill>
                <a:latin typeface="Arial" pitchFamily="34" charset="0"/>
                <a:ea typeface="Arial" pitchFamily="34" charset="-122"/>
                <a:cs typeface="Arial" pitchFamily="34" charset="-120"/>
              </a:rPr>
              <a:t>Major function</a:t>
            </a:r>
            <a:endParaRPr lang="en-US" sz="844" dirty="0"/>
          </a:p>
        </p:txBody>
      </p:sp>
      <p:sp>
        <p:nvSpPr>
          <p:cNvPr id="39" name="Text 32"/>
          <p:cNvSpPr/>
          <p:nvPr/>
        </p:nvSpPr>
        <p:spPr>
          <a:xfrm>
            <a:off x="7528034" y="3596878"/>
            <a:ext cx="1401654" cy="282178"/>
          </a:xfrm>
          <a:prstGeom prst="rect">
            <a:avLst/>
          </a:prstGeom>
          <a:noFill/>
          <a:ln/>
        </p:spPr>
        <p:txBody>
          <a:bodyPr wrap="square" lIns="68072" tIns="68072" rIns="68072" bIns="68072" rtlCol="0" anchor="ctr">
            <a:spAutoFit/>
          </a:bodyPr>
          <a:lstStyle/>
          <a:p>
            <a:pPr indent="0" marL="0">
              <a:buNone/>
            </a:pPr>
            <a:r>
              <a:rPr lang="en-US" sz="844" dirty="0">
                <a:solidFill>
                  <a:srgbClr val="333333"/>
                </a:solidFill>
                <a:latin typeface="Arial" pitchFamily="34" charset="0"/>
                <a:ea typeface="Arial" pitchFamily="34" charset="-122"/>
                <a:cs typeface="Arial" pitchFamily="34" charset="-120"/>
              </a:rPr>
              <a:t>Via intermediaries</a:t>
            </a:r>
            <a:endParaRPr lang="en-US" sz="844" dirty="0"/>
          </a:p>
        </p:txBody>
      </p:sp>
      <p:sp>
        <p:nvSpPr>
          <p:cNvPr id="40" name="Text 33"/>
          <p:cNvSpPr/>
          <p:nvPr/>
        </p:nvSpPr>
        <p:spPr>
          <a:xfrm>
            <a:off x="4743450" y="3879056"/>
            <a:ext cx="1733224" cy="282178"/>
          </a:xfrm>
          <a:prstGeom prst="rect">
            <a:avLst/>
          </a:prstGeom>
          <a:noFill/>
          <a:ln/>
        </p:spPr>
        <p:txBody>
          <a:bodyPr wrap="square" lIns="68072" tIns="68072" rIns="68072" bIns="68072" rtlCol="0" anchor="ctr">
            <a:spAutoFit/>
          </a:bodyPr>
          <a:lstStyle/>
          <a:p>
            <a:pPr indent="0" marL="0">
              <a:buNone/>
            </a:pPr>
            <a:r>
              <a:rPr lang="en-US" sz="844" dirty="0">
                <a:solidFill>
                  <a:srgbClr val="333333"/>
                </a:solidFill>
                <a:latin typeface="Arial" pitchFamily="34" charset="0"/>
                <a:ea typeface="Arial" pitchFamily="34" charset="-122"/>
                <a:cs typeface="Arial" pitchFamily="34" charset="-120"/>
              </a:rPr>
              <a:t>Policy Advice</a:t>
            </a:r>
            <a:endParaRPr lang="en-US" sz="844" dirty="0"/>
          </a:p>
        </p:txBody>
      </p:sp>
      <p:sp>
        <p:nvSpPr>
          <p:cNvPr id="41" name="Text 34"/>
          <p:cNvSpPr/>
          <p:nvPr/>
        </p:nvSpPr>
        <p:spPr>
          <a:xfrm>
            <a:off x="6405237" y="3879056"/>
            <a:ext cx="1194234" cy="282178"/>
          </a:xfrm>
          <a:prstGeom prst="rect">
            <a:avLst/>
          </a:prstGeom>
          <a:noFill/>
          <a:ln/>
        </p:spPr>
        <p:txBody>
          <a:bodyPr wrap="none" lIns="68072" tIns="68072" rIns="68072" bIns="68072" rtlCol="0" anchor="ctr">
            <a:spAutoFit/>
          </a:bodyPr>
          <a:lstStyle/>
          <a:p>
            <a:pPr indent="0" marL="0">
              <a:buNone/>
            </a:pPr>
            <a:r>
              <a:rPr lang="en-US" sz="844" dirty="0">
                <a:solidFill>
                  <a:srgbClr val="333333"/>
                </a:solidFill>
                <a:latin typeface="Arial" pitchFamily="34" charset="0"/>
                <a:ea typeface="Arial" pitchFamily="34" charset="-122"/>
                <a:cs typeface="Arial" pitchFamily="34" charset="-120"/>
              </a:rPr>
              <a:t>Limited scope</a:t>
            </a:r>
            <a:endParaRPr lang="en-US" sz="844" dirty="0"/>
          </a:p>
        </p:txBody>
      </p:sp>
      <p:sp>
        <p:nvSpPr>
          <p:cNvPr id="42" name="Text 35"/>
          <p:cNvSpPr/>
          <p:nvPr/>
        </p:nvSpPr>
        <p:spPr>
          <a:xfrm>
            <a:off x="7528034" y="3879056"/>
            <a:ext cx="1401654" cy="282178"/>
          </a:xfrm>
          <a:prstGeom prst="rect">
            <a:avLst/>
          </a:prstGeom>
          <a:noFill/>
          <a:ln/>
        </p:spPr>
        <p:txBody>
          <a:bodyPr wrap="square" lIns="68072" tIns="68072" rIns="68072" bIns="68072" rtlCol="0" anchor="ctr">
            <a:spAutoFit/>
          </a:bodyPr>
          <a:lstStyle/>
          <a:p>
            <a:pPr indent="0" marL="0">
              <a:buNone/>
            </a:pPr>
            <a:r>
              <a:rPr lang="en-US" sz="844" dirty="0">
                <a:solidFill>
                  <a:srgbClr val="333333"/>
                </a:solidFill>
                <a:latin typeface="Arial" pitchFamily="34" charset="0"/>
                <a:ea typeface="Arial" pitchFamily="34" charset="-122"/>
                <a:cs typeface="Arial" pitchFamily="34" charset="-120"/>
              </a:rPr>
              <a:t>Major function</a:t>
            </a:r>
            <a:endParaRPr lang="en-US" sz="844" dirty="0"/>
          </a:p>
        </p:txBody>
      </p:sp>
      <p:sp>
        <p:nvSpPr>
          <p:cNvPr id="43" name="Text 36"/>
          <p:cNvSpPr/>
          <p:nvPr/>
        </p:nvSpPr>
        <p:spPr>
          <a:xfrm>
            <a:off x="4743450" y="4161234"/>
            <a:ext cx="1733224" cy="278606"/>
          </a:xfrm>
          <a:prstGeom prst="rect">
            <a:avLst/>
          </a:prstGeom>
          <a:noFill/>
          <a:ln/>
        </p:spPr>
        <p:txBody>
          <a:bodyPr wrap="square" lIns="68072" tIns="68072" rIns="68072" bIns="68072" rtlCol="0" anchor="ctr">
            <a:spAutoFit/>
          </a:bodyPr>
          <a:lstStyle/>
          <a:p>
            <a:pPr indent="0" marL="0">
              <a:buNone/>
            </a:pPr>
            <a:r>
              <a:rPr lang="en-US" sz="844" dirty="0">
                <a:solidFill>
                  <a:srgbClr val="333333"/>
                </a:solidFill>
                <a:latin typeface="Arial" pitchFamily="34" charset="0"/>
                <a:ea typeface="Arial" pitchFamily="34" charset="-122"/>
                <a:cs typeface="Arial" pitchFamily="34" charset="-120"/>
              </a:rPr>
              <a:t>Cross-border Projects</a:t>
            </a:r>
            <a:endParaRPr lang="en-US" sz="844" dirty="0"/>
          </a:p>
        </p:txBody>
      </p:sp>
      <p:sp>
        <p:nvSpPr>
          <p:cNvPr id="44" name="Text 37"/>
          <p:cNvSpPr/>
          <p:nvPr/>
        </p:nvSpPr>
        <p:spPr>
          <a:xfrm>
            <a:off x="6405237" y="4161234"/>
            <a:ext cx="1194234" cy="278606"/>
          </a:xfrm>
          <a:prstGeom prst="rect">
            <a:avLst/>
          </a:prstGeom>
          <a:noFill/>
          <a:ln/>
        </p:spPr>
        <p:txBody>
          <a:bodyPr wrap="none" lIns="68072" tIns="68072" rIns="68072" bIns="68072" rtlCol="0" anchor="ctr">
            <a:spAutoFit/>
          </a:bodyPr>
          <a:lstStyle/>
          <a:p>
            <a:pPr indent="0" marL="0">
              <a:buNone/>
            </a:pPr>
            <a:r>
              <a:rPr lang="en-US" sz="844" dirty="0">
                <a:solidFill>
                  <a:srgbClr val="333333"/>
                </a:solidFill>
                <a:latin typeface="Arial" pitchFamily="34" charset="0"/>
                <a:ea typeface="Arial" pitchFamily="34" charset="-122"/>
                <a:cs typeface="Arial" pitchFamily="34" charset="-120"/>
              </a:rPr>
              <a:t>Limited role</a:t>
            </a:r>
            <a:endParaRPr lang="en-US" sz="844" dirty="0"/>
          </a:p>
        </p:txBody>
      </p:sp>
      <p:sp>
        <p:nvSpPr>
          <p:cNvPr id="45" name="Text 38"/>
          <p:cNvSpPr/>
          <p:nvPr/>
        </p:nvSpPr>
        <p:spPr>
          <a:xfrm>
            <a:off x="7528034" y="4161234"/>
            <a:ext cx="1401654" cy="278606"/>
          </a:xfrm>
          <a:prstGeom prst="rect">
            <a:avLst/>
          </a:prstGeom>
          <a:noFill/>
          <a:ln/>
        </p:spPr>
        <p:txBody>
          <a:bodyPr wrap="square" lIns="68072" tIns="68072" rIns="68072" bIns="68072" rtlCol="0" anchor="ctr">
            <a:spAutoFit/>
          </a:bodyPr>
          <a:lstStyle/>
          <a:p>
            <a:pPr indent="0" marL="0">
              <a:buNone/>
            </a:pPr>
            <a:r>
              <a:rPr lang="en-US" sz="844" dirty="0">
                <a:solidFill>
                  <a:srgbClr val="333333"/>
                </a:solidFill>
                <a:latin typeface="Arial" pitchFamily="34" charset="0"/>
                <a:ea typeface="Arial" pitchFamily="34" charset="-122"/>
                <a:cs typeface="Arial" pitchFamily="34" charset="-120"/>
              </a:rPr>
              <a:t>Primary focus</a:t>
            </a:r>
            <a:endParaRPr lang="en-US" sz="844" dirty="0"/>
          </a:p>
        </p:txBody>
      </p:sp>
      <p:sp>
        <p:nvSpPr>
          <p:cNvPr id="46" name="Shape 39"/>
          <p:cNvSpPr/>
          <p:nvPr/>
        </p:nvSpPr>
        <p:spPr>
          <a:xfrm>
            <a:off x="4743450" y="4511278"/>
            <a:ext cx="4114800" cy="1664494"/>
          </a:xfrm>
          <a:prstGeom prst="rect">
            <a:avLst/>
          </a:prstGeom>
          <a:solidFill>
            <a:srgbClr val="7FB3D3"/>
          </a:solidFill>
          <a:ln/>
        </p:spPr>
      </p:sp>
      <p:sp>
        <p:nvSpPr>
          <p:cNvPr id="47" name="Text 40"/>
          <p:cNvSpPr/>
          <p:nvPr/>
        </p:nvSpPr>
        <p:spPr>
          <a:xfrm>
            <a:off x="4829175" y="4597003"/>
            <a:ext cx="4014788" cy="192881"/>
          </a:xfrm>
          <a:prstGeom prst="rect">
            <a:avLst/>
          </a:prstGeom>
          <a:noFill/>
          <a:ln/>
        </p:spPr>
        <p:txBody>
          <a:bodyPr wrap="square" lIns="0" tIns="0" rIns="0" bIns="0" rtlCol="0" anchor="ctr">
            <a:spAutoFit/>
          </a:bodyPr>
          <a:lstStyle/>
          <a:p>
            <a:pPr indent="0" marL="0">
              <a:buNone/>
            </a:pPr>
            <a:r>
              <a:rPr lang="en-US" sz="1013" b="1" dirty="0">
                <a:solidFill>
                  <a:srgbClr val="FFFFFF"/>
                </a:solidFill>
                <a:latin typeface="Arial" pitchFamily="34" charset="0"/>
                <a:ea typeface="Arial" pitchFamily="34" charset="-122"/>
                <a:cs typeface="Arial" pitchFamily="34" charset="-120"/>
              </a:rPr>
              <a:t>Development Bank Definition</a:t>
            </a:r>
            <a:endParaRPr lang="en-US" sz="1013" dirty="0"/>
          </a:p>
        </p:txBody>
      </p:sp>
      <p:sp>
        <p:nvSpPr>
          <p:cNvPr id="48" name="Text 41"/>
          <p:cNvSpPr/>
          <p:nvPr/>
        </p:nvSpPr>
        <p:spPr>
          <a:xfrm>
            <a:off x="4829175" y="4832747"/>
            <a:ext cx="4014788" cy="342900"/>
          </a:xfrm>
          <a:prstGeom prst="rect">
            <a:avLst/>
          </a:prstGeom>
          <a:noFill/>
          <a:ln/>
        </p:spPr>
        <p:txBody>
          <a:bodyPr wrap="square" lIns="0" tIns="0" rIns="0" bIns="0" rtlCol="0" anchor="ctr">
            <a:spAutoFit/>
          </a:bodyPr>
          <a:lstStyle/>
          <a:p>
            <a:pPr indent="0" marL="0">
              <a:buNone/>
            </a:pPr>
            <a:r>
              <a:rPr lang="en-US" sz="900" dirty="0">
                <a:solidFill>
                  <a:srgbClr val="FFFFFF"/>
                </a:solidFill>
                <a:latin typeface="Arial" pitchFamily="34" charset="0"/>
                <a:ea typeface="Arial" pitchFamily="34" charset="-122"/>
                <a:cs typeface="Arial" pitchFamily="34" charset="-120"/>
              </a:rPr>
              <a:t>Development banks are specialized financial institutions with a mandate to promote economic and social development through:</a:t>
            </a:r>
            <a:endParaRPr lang="en-US" sz="900" dirty="0"/>
          </a:p>
        </p:txBody>
      </p:sp>
      <p:sp>
        <p:nvSpPr>
          <p:cNvPr id="49" name="Text 42"/>
          <p:cNvSpPr/>
          <p:nvPr/>
        </p:nvSpPr>
        <p:spPr>
          <a:xfrm>
            <a:off x="4829175" y="5232797"/>
            <a:ext cx="4014788" cy="171450"/>
          </a:xfrm>
          <a:prstGeom prst="rect">
            <a:avLst/>
          </a:prstGeom>
          <a:noFill/>
          <a:ln/>
        </p:spPr>
        <p:txBody>
          <a:bodyPr wrap="square" lIns="0" tIns="0" rIns="0" bIns="0" rtlCol="0" anchor="ctr">
            <a:spAutoFit/>
          </a:bodyPr>
          <a:lstStyle/>
          <a:p>
            <a:pPr algn="l" indent="0" marL="0">
              <a:buNone/>
            </a:pPr>
            <a:r>
              <a:rPr lang="en-US" sz="900" dirty="0">
                <a:solidFill>
                  <a:srgbClr val="FFFFFF"/>
                </a:solidFill>
                <a:latin typeface="Arial" pitchFamily="34" charset="0"/>
                <a:ea typeface="Arial" pitchFamily="34" charset="-122"/>
                <a:cs typeface="Arial" pitchFamily="34" charset="-120"/>
              </a:rPr>
              <a:t>Providing medium to long-term capital</a:t>
            </a:r>
            <a:endParaRPr lang="en-US" sz="900" dirty="0"/>
          </a:p>
        </p:txBody>
      </p:sp>
      <p:sp>
        <p:nvSpPr>
          <p:cNvPr id="50" name="Text 43"/>
          <p:cNvSpPr/>
          <p:nvPr/>
        </p:nvSpPr>
        <p:spPr>
          <a:xfrm>
            <a:off x="4829175" y="5404247"/>
            <a:ext cx="4014788" cy="171450"/>
          </a:xfrm>
          <a:prstGeom prst="rect">
            <a:avLst/>
          </a:prstGeom>
          <a:noFill/>
          <a:ln/>
        </p:spPr>
        <p:txBody>
          <a:bodyPr wrap="square" lIns="0" tIns="0" rIns="0" bIns="0" rtlCol="0" anchor="ctr">
            <a:spAutoFit/>
          </a:bodyPr>
          <a:lstStyle/>
          <a:p>
            <a:pPr algn="l" indent="0" marL="0">
              <a:buNone/>
            </a:pPr>
            <a:r>
              <a:rPr lang="en-US" sz="900" dirty="0">
                <a:solidFill>
                  <a:srgbClr val="FFFFFF"/>
                </a:solidFill>
                <a:latin typeface="Arial" pitchFamily="34" charset="0"/>
                <a:ea typeface="Arial" pitchFamily="34" charset="-122"/>
                <a:cs typeface="Arial" pitchFamily="34" charset="-120"/>
              </a:rPr>
              <a:t>Supporting underserved sectors and borrowers</a:t>
            </a:r>
            <a:endParaRPr lang="en-US" sz="900" dirty="0"/>
          </a:p>
        </p:txBody>
      </p:sp>
      <p:sp>
        <p:nvSpPr>
          <p:cNvPr id="51" name="Text 44"/>
          <p:cNvSpPr/>
          <p:nvPr/>
        </p:nvSpPr>
        <p:spPr>
          <a:xfrm>
            <a:off x="4829175" y="5575697"/>
            <a:ext cx="4014788" cy="171450"/>
          </a:xfrm>
          <a:prstGeom prst="rect">
            <a:avLst/>
          </a:prstGeom>
          <a:noFill/>
          <a:ln/>
        </p:spPr>
        <p:txBody>
          <a:bodyPr wrap="square" lIns="0" tIns="0" rIns="0" bIns="0" rtlCol="0" anchor="ctr">
            <a:spAutoFit/>
          </a:bodyPr>
          <a:lstStyle/>
          <a:p>
            <a:pPr algn="l" indent="0" marL="0">
              <a:buNone/>
            </a:pPr>
            <a:r>
              <a:rPr lang="en-US" sz="900" dirty="0">
                <a:solidFill>
                  <a:srgbClr val="FFFFFF"/>
                </a:solidFill>
                <a:latin typeface="Arial" pitchFamily="34" charset="0"/>
                <a:ea typeface="Arial" pitchFamily="34" charset="-122"/>
                <a:cs typeface="Arial" pitchFamily="34" charset="-120"/>
              </a:rPr>
              <a:t>Balancing financial sustainability with development impact</a:t>
            </a:r>
            <a:endParaRPr lang="en-US" sz="900" dirty="0"/>
          </a:p>
        </p:txBody>
      </p:sp>
      <p:sp>
        <p:nvSpPr>
          <p:cNvPr id="52" name="Text 45"/>
          <p:cNvSpPr/>
          <p:nvPr/>
        </p:nvSpPr>
        <p:spPr>
          <a:xfrm>
            <a:off x="4829175" y="5747147"/>
            <a:ext cx="4014788" cy="171450"/>
          </a:xfrm>
          <a:prstGeom prst="rect">
            <a:avLst/>
          </a:prstGeom>
          <a:noFill/>
          <a:ln/>
        </p:spPr>
        <p:txBody>
          <a:bodyPr wrap="square" lIns="0" tIns="0" rIns="0" bIns="0" rtlCol="0" anchor="ctr">
            <a:spAutoFit/>
          </a:bodyPr>
          <a:lstStyle/>
          <a:p>
            <a:pPr algn="l" indent="0" marL="0">
              <a:buNone/>
            </a:pPr>
            <a:r>
              <a:rPr lang="en-US" sz="900" dirty="0">
                <a:solidFill>
                  <a:srgbClr val="FFFFFF"/>
                </a:solidFill>
                <a:latin typeface="Arial" pitchFamily="34" charset="0"/>
                <a:ea typeface="Arial" pitchFamily="34" charset="-122"/>
                <a:cs typeface="Arial" pitchFamily="34" charset="-120"/>
              </a:rPr>
              <a:t>Operating with explicit or implicit government backing</a:t>
            </a:r>
            <a:endParaRPr lang="en-US" sz="900" dirty="0"/>
          </a:p>
        </p:txBody>
      </p:sp>
      <p:sp>
        <p:nvSpPr>
          <p:cNvPr id="53" name="Text 46"/>
          <p:cNvSpPr/>
          <p:nvPr/>
        </p:nvSpPr>
        <p:spPr>
          <a:xfrm>
            <a:off x="4829175" y="5918597"/>
            <a:ext cx="4014788" cy="171450"/>
          </a:xfrm>
          <a:prstGeom prst="rect">
            <a:avLst/>
          </a:prstGeom>
          <a:noFill/>
          <a:ln/>
        </p:spPr>
        <p:txBody>
          <a:bodyPr wrap="square" lIns="0" tIns="0" rIns="0" bIns="0" rtlCol="0" anchor="ctr">
            <a:spAutoFit/>
          </a:bodyPr>
          <a:lstStyle/>
          <a:p>
            <a:pPr algn="l" indent="0" marL="0">
              <a:buNone/>
            </a:pPr>
            <a:r>
              <a:rPr lang="en-US" sz="900" dirty="0">
                <a:solidFill>
                  <a:srgbClr val="FFFFFF"/>
                </a:solidFill>
                <a:latin typeface="Arial" pitchFamily="34" charset="0"/>
                <a:ea typeface="Arial" pitchFamily="34" charset="-122"/>
                <a:cs typeface="Arial" pitchFamily="34" charset="-120"/>
              </a:rPr>
              <a:t>Implementing public policy objectives alongside commercial principles</a:t>
            </a:r>
            <a:endParaRPr lang="en-US" sz="900"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name="Slide 3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9144000" cy="7293769"/>
          </a:xfrm>
          <a:prstGeom prst="rect">
            <a:avLst/>
          </a:prstGeom>
        </p:spPr>
      </p:pic>
      <p:sp>
        <p:nvSpPr>
          <p:cNvPr id="3" name="Text 0"/>
          <p:cNvSpPr/>
          <p:nvPr/>
        </p:nvSpPr>
        <p:spPr>
          <a:xfrm>
            <a:off x="285750" y="285750"/>
            <a:ext cx="8643938" cy="385763"/>
          </a:xfrm>
          <a:prstGeom prst="rect">
            <a:avLst/>
          </a:prstGeom>
          <a:noFill/>
          <a:ln/>
        </p:spPr>
        <p:txBody>
          <a:bodyPr wrap="square" lIns="0" tIns="0" rIns="0" bIns="0" rtlCol="0" anchor="ctr">
            <a:spAutoFit/>
          </a:bodyPr>
          <a:lstStyle/>
          <a:p>
            <a:pPr indent="0" marL="0">
              <a:buNone/>
            </a:pPr>
            <a:r>
              <a:rPr lang="en-US" sz="2025" b="1" dirty="0">
                <a:solidFill>
                  <a:srgbClr val="2E5984"/>
                </a:solidFill>
                <a:latin typeface="Arial" pitchFamily="34" charset="0"/>
                <a:ea typeface="Arial" pitchFamily="34" charset="-122"/>
                <a:cs typeface="Arial" pitchFamily="34" charset="-120"/>
              </a:rPr>
              <a:t>Development Bank Models</a:t>
            </a:r>
            <a:endParaRPr lang="en-US" sz="2025" dirty="0"/>
          </a:p>
        </p:txBody>
      </p:sp>
      <p:sp>
        <p:nvSpPr>
          <p:cNvPr id="4" name="Text 1"/>
          <p:cNvSpPr/>
          <p:nvPr/>
        </p:nvSpPr>
        <p:spPr>
          <a:xfrm>
            <a:off x="285750" y="850106"/>
            <a:ext cx="4186238" cy="257175"/>
          </a:xfrm>
          <a:prstGeom prst="rect">
            <a:avLst/>
          </a:prstGeom>
          <a:noFill/>
          <a:ln/>
        </p:spPr>
        <p:txBody>
          <a:bodyPr wrap="square" lIns="0" tIns="0" rIns="0" bIns="0" rtlCol="0" anchor="ctr">
            <a:spAutoFit/>
          </a:bodyPr>
          <a:lstStyle/>
          <a:p>
            <a:pPr indent="0" marL="0">
              <a:buNone/>
            </a:pPr>
            <a:r>
              <a:rPr lang="en-US" sz="1350" b="1" dirty="0">
                <a:solidFill>
                  <a:srgbClr val="4A90A4"/>
                </a:solidFill>
                <a:latin typeface="Arial" pitchFamily="34" charset="0"/>
                <a:ea typeface="Arial" pitchFamily="34" charset="-122"/>
                <a:cs typeface="Arial" pitchFamily="34" charset="-120"/>
              </a:rPr>
              <a:t>National vs. Multilateral Institutions</a:t>
            </a:r>
            <a:endParaRPr lang="en-US" sz="1350" dirty="0"/>
          </a:p>
        </p:txBody>
      </p:sp>
      <p:sp>
        <p:nvSpPr>
          <p:cNvPr id="5" name="Shape 2"/>
          <p:cNvSpPr/>
          <p:nvPr/>
        </p:nvSpPr>
        <p:spPr>
          <a:xfrm>
            <a:off x="285750" y="1164431"/>
            <a:ext cx="4114800" cy="1171575"/>
          </a:xfrm>
          <a:prstGeom prst="rect">
            <a:avLst/>
          </a:prstGeom>
          <a:solidFill>
            <a:srgbClr val="FFFFFF"/>
          </a:solidFill>
          <a:ln/>
        </p:spPr>
      </p:sp>
      <p:sp>
        <p:nvSpPr>
          <p:cNvPr id="6" name="Shape 3"/>
          <p:cNvSpPr/>
          <p:nvPr/>
        </p:nvSpPr>
        <p:spPr>
          <a:xfrm>
            <a:off x="371475" y="1250156"/>
            <a:ext cx="257175" cy="257175"/>
          </a:xfrm>
          <a:prstGeom prst="rect">
            <a:avLst/>
          </a:prstGeom>
          <a:solidFill>
            <a:srgbClr val="2E5984"/>
          </a:solidFill>
          <a:ln/>
        </p:spPr>
      </p:sp>
      <p:pic>
        <p:nvPicPr>
          <p:cNvPr id="7" name="Image 1" descr="preencoded.png">    </p:cNvPr>
          <p:cNvPicPr>
            <a:picLocks noChangeAspect="1"/>
          </p:cNvPicPr>
          <p:nvPr/>
        </p:nvPicPr>
        <p:blipFill>
          <a:blip r:embed="rId2"/>
          <a:stretch>
            <a:fillRect/>
          </a:stretch>
        </p:blipFill>
        <p:spPr>
          <a:xfrm>
            <a:off x="428625" y="1375172"/>
            <a:ext cx="142875" cy="7144"/>
          </a:xfrm>
          <a:prstGeom prst="rect">
            <a:avLst/>
          </a:prstGeom>
        </p:spPr>
      </p:pic>
      <p:sp>
        <p:nvSpPr>
          <p:cNvPr id="8" name="Text 4"/>
          <p:cNvSpPr/>
          <p:nvPr/>
        </p:nvSpPr>
        <p:spPr>
          <a:xfrm>
            <a:off x="714375" y="1282303"/>
            <a:ext cx="1343248" cy="192881"/>
          </a:xfrm>
          <a:prstGeom prst="rect">
            <a:avLst/>
          </a:prstGeom>
          <a:noFill/>
          <a:ln/>
        </p:spPr>
        <p:txBody>
          <a:bodyPr wrap="square" lIns="0" tIns="0" rIns="0" bIns="0" rtlCol="0" anchor="ctr">
            <a:spAutoFit/>
          </a:bodyPr>
          <a:lstStyle/>
          <a:p>
            <a:pPr indent="0" marL="0">
              <a:buNone/>
            </a:pPr>
            <a:r>
              <a:rPr lang="en-US" sz="1013" b="1" dirty="0">
                <a:solidFill>
                  <a:srgbClr val="2E5984"/>
                </a:solidFill>
                <a:latin typeface="Arial" pitchFamily="34" charset="0"/>
                <a:ea typeface="Arial" pitchFamily="34" charset="-122"/>
                <a:cs typeface="Arial" pitchFamily="34" charset="-120"/>
              </a:rPr>
              <a:t>Ownership Structure</a:t>
            </a:r>
            <a:endParaRPr lang="en-US" sz="1013" dirty="0"/>
          </a:p>
        </p:txBody>
      </p:sp>
      <p:sp>
        <p:nvSpPr>
          <p:cNvPr id="9" name="Text 5"/>
          <p:cNvSpPr/>
          <p:nvPr/>
        </p:nvSpPr>
        <p:spPr>
          <a:xfrm>
            <a:off x="371475" y="1564481"/>
            <a:ext cx="4014788" cy="685800"/>
          </a:xfrm>
          <a:prstGeom prst="rect">
            <a:avLst/>
          </a:prstGeom>
          <a:noFill/>
          <a:ln/>
        </p:spPr>
        <p:txBody>
          <a:bodyPr wrap="square" lIns="0" tIns="0" rIns="0" bIns="0" rtlCol="0" anchor="ctr">
            <a:spAutoFit/>
          </a:bodyPr>
          <a:lstStyle/>
          <a:p>
            <a:pPr indent="0" marL="0">
              <a:buNone/>
            </a:pPr>
            <a:r>
              <a:rPr lang="en-US" sz="900" dirty="0">
                <a:solidFill>
                  <a:srgbClr val="333333"/>
                </a:solidFill>
                <a:latin typeface="Arial" pitchFamily="34" charset="0"/>
                <a:ea typeface="Arial" pitchFamily="34" charset="-122"/>
                <a:cs typeface="Arial" pitchFamily="34" charset="-120"/>
              </a:rPr>
              <a:t>National development banks are owned by a single government and focus primarily on domestic development priorities. Multilateral development banks are owned by multiple countries and typically have broader regional or global mandates, with more diverse governance structures.</a:t>
            </a:r>
            <a:endParaRPr lang="en-US" sz="900" dirty="0"/>
          </a:p>
        </p:txBody>
      </p:sp>
      <p:sp>
        <p:nvSpPr>
          <p:cNvPr id="10" name="Text 6"/>
          <p:cNvSpPr/>
          <p:nvPr/>
        </p:nvSpPr>
        <p:spPr>
          <a:xfrm>
            <a:off x="285750" y="2421731"/>
            <a:ext cx="4186238" cy="257175"/>
          </a:xfrm>
          <a:prstGeom prst="rect">
            <a:avLst/>
          </a:prstGeom>
          <a:noFill/>
          <a:ln/>
        </p:spPr>
        <p:txBody>
          <a:bodyPr wrap="square" lIns="0" tIns="0" rIns="0" bIns="0" rtlCol="0" anchor="ctr">
            <a:spAutoFit/>
          </a:bodyPr>
          <a:lstStyle/>
          <a:p>
            <a:pPr indent="0" marL="0">
              <a:buNone/>
            </a:pPr>
            <a:r>
              <a:rPr lang="en-US" sz="1350" b="1" dirty="0">
                <a:solidFill>
                  <a:srgbClr val="4A90A4"/>
                </a:solidFill>
                <a:latin typeface="Arial" pitchFamily="34" charset="0"/>
                <a:ea typeface="Arial" pitchFamily="34" charset="-122"/>
                <a:cs typeface="Arial" pitchFamily="34" charset="-120"/>
              </a:rPr>
              <a:t>Sectoral vs. General Purpose Banks</a:t>
            </a:r>
            <a:endParaRPr lang="en-US" sz="1350" dirty="0"/>
          </a:p>
        </p:txBody>
      </p:sp>
      <p:sp>
        <p:nvSpPr>
          <p:cNvPr id="11" name="Shape 7"/>
          <p:cNvSpPr/>
          <p:nvPr/>
        </p:nvSpPr>
        <p:spPr>
          <a:xfrm>
            <a:off x="285750" y="2736056"/>
            <a:ext cx="4114800" cy="1171575"/>
          </a:xfrm>
          <a:prstGeom prst="rect">
            <a:avLst/>
          </a:prstGeom>
          <a:solidFill>
            <a:srgbClr val="FFFFFF"/>
          </a:solidFill>
          <a:ln/>
        </p:spPr>
      </p:sp>
      <p:sp>
        <p:nvSpPr>
          <p:cNvPr id="12" name="Shape 8"/>
          <p:cNvSpPr/>
          <p:nvPr/>
        </p:nvSpPr>
        <p:spPr>
          <a:xfrm>
            <a:off x="371475" y="2821781"/>
            <a:ext cx="257175" cy="257175"/>
          </a:xfrm>
          <a:prstGeom prst="rect">
            <a:avLst/>
          </a:prstGeom>
          <a:solidFill>
            <a:srgbClr val="4A90A4"/>
          </a:solidFill>
          <a:ln/>
        </p:spPr>
      </p:sp>
      <p:pic>
        <p:nvPicPr>
          <p:cNvPr id="13" name="Image 2" descr="preencoded.png">    </p:cNvPr>
          <p:cNvPicPr>
            <a:picLocks noChangeAspect="1"/>
          </p:cNvPicPr>
          <p:nvPr/>
        </p:nvPicPr>
        <p:blipFill>
          <a:blip r:embed="rId3"/>
          <a:stretch>
            <a:fillRect/>
          </a:stretch>
        </p:blipFill>
        <p:spPr>
          <a:xfrm>
            <a:off x="419695" y="2946797"/>
            <a:ext cx="160734" cy="7144"/>
          </a:xfrm>
          <a:prstGeom prst="rect">
            <a:avLst/>
          </a:prstGeom>
        </p:spPr>
      </p:pic>
      <p:sp>
        <p:nvSpPr>
          <p:cNvPr id="14" name="Text 9"/>
          <p:cNvSpPr/>
          <p:nvPr/>
        </p:nvSpPr>
        <p:spPr>
          <a:xfrm>
            <a:off x="714375" y="2853928"/>
            <a:ext cx="993288" cy="192881"/>
          </a:xfrm>
          <a:prstGeom prst="rect">
            <a:avLst/>
          </a:prstGeom>
          <a:noFill/>
          <a:ln/>
        </p:spPr>
        <p:txBody>
          <a:bodyPr wrap="none" lIns="0" tIns="0" rIns="0" bIns="0" rtlCol="0" anchor="ctr">
            <a:spAutoFit/>
          </a:bodyPr>
          <a:lstStyle/>
          <a:p>
            <a:pPr indent="0" marL="0">
              <a:buNone/>
            </a:pPr>
            <a:r>
              <a:rPr lang="en-US" sz="1013" b="1" dirty="0">
                <a:solidFill>
                  <a:srgbClr val="2E5984"/>
                </a:solidFill>
                <a:latin typeface="Arial" pitchFamily="34" charset="0"/>
                <a:ea typeface="Arial" pitchFamily="34" charset="-122"/>
                <a:cs typeface="Arial" pitchFamily="34" charset="-120"/>
              </a:rPr>
              <a:t>Sectoral Focus</a:t>
            </a:r>
            <a:endParaRPr lang="en-US" sz="1013" dirty="0"/>
          </a:p>
        </p:txBody>
      </p:sp>
      <p:sp>
        <p:nvSpPr>
          <p:cNvPr id="15" name="Text 10"/>
          <p:cNvSpPr/>
          <p:nvPr/>
        </p:nvSpPr>
        <p:spPr>
          <a:xfrm>
            <a:off x="371475" y="3136106"/>
            <a:ext cx="4014788" cy="685800"/>
          </a:xfrm>
          <a:prstGeom prst="rect">
            <a:avLst/>
          </a:prstGeom>
          <a:noFill/>
          <a:ln/>
        </p:spPr>
        <p:txBody>
          <a:bodyPr wrap="square" lIns="0" tIns="0" rIns="0" bIns="0" rtlCol="0" anchor="ctr">
            <a:spAutoFit/>
          </a:bodyPr>
          <a:lstStyle/>
          <a:p>
            <a:pPr indent="0" marL="0">
              <a:buNone/>
            </a:pPr>
            <a:r>
              <a:rPr lang="en-US" sz="900" dirty="0">
                <a:solidFill>
                  <a:srgbClr val="333333"/>
                </a:solidFill>
                <a:latin typeface="Arial" pitchFamily="34" charset="0"/>
                <a:ea typeface="Arial" pitchFamily="34" charset="-122"/>
                <a:cs typeface="Arial" pitchFamily="34" charset="-120"/>
              </a:rPr>
              <a:t>General purpose development banks have broad mandates covering multiple sectors. Specialized institutions focus on specific sectors such as agriculture, housing, export-import, or infrastructure, with tailored expertise, instruments, and risk assessment methodologies.</a:t>
            </a:r>
            <a:endParaRPr lang="en-US" sz="900" dirty="0"/>
          </a:p>
        </p:txBody>
      </p:sp>
      <p:pic>
        <p:nvPicPr>
          <p:cNvPr id="16" name="Image 3" descr="preencoded.png">    </p:cNvPr>
          <p:cNvPicPr>
            <a:picLocks noChangeAspect="1"/>
          </p:cNvPicPr>
          <p:nvPr/>
        </p:nvPicPr>
        <p:blipFill>
          <a:blip r:embed="rId4"/>
          <a:stretch>
            <a:fillRect/>
          </a:stretch>
        </p:blipFill>
        <p:spPr>
          <a:xfrm>
            <a:off x="285750" y="3993356"/>
            <a:ext cx="4114800" cy="1571625"/>
          </a:xfrm>
          <a:prstGeom prst="rect">
            <a:avLst/>
          </a:prstGeom>
        </p:spPr>
      </p:pic>
      <p:sp>
        <p:nvSpPr>
          <p:cNvPr id="17" name="Text 11"/>
          <p:cNvSpPr/>
          <p:nvPr/>
        </p:nvSpPr>
        <p:spPr>
          <a:xfrm>
            <a:off x="4743450" y="850106"/>
            <a:ext cx="4186238" cy="257175"/>
          </a:xfrm>
          <a:prstGeom prst="rect">
            <a:avLst/>
          </a:prstGeom>
          <a:noFill/>
          <a:ln/>
        </p:spPr>
        <p:txBody>
          <a:bodyPr wrap="square" lIns="0" tIns="0" rIns="0" bIns="0" rtlCol="0" anchor="ctr">
            <a:spAutoFit/>
          </a:bodyPr>
          <a:lstStyle/>
          <a:p>
            <a:pPr indent="0" marL="0">
              <a:buNone/>
            </a:pPr>
            <a:r>
              <a:rPr lang="en-US" sz="1350" b="1" dirty="0">
                <a:solidFill>
                  <a:srgbClr val="4A90A4"/>
                </a:solidFill>
                <a:latin typeface="Arial" pitchFamily="34" charset="0"/>
                <a:ea typeface="Arial" pitchFamily="34" charset="-122"/>
                <a:cs typeface="Arial" pitchFamily="34" charset="-120"/>
              </a:rPr>
              <a:t>First-tier vs. Second-tier Operations</a:t>
            </a:r>
            <a:endParaRPr lang="en-US" sz="1350" dirty="0"/>
          </a:p>
        </p:txBody>
      </p:sp>
      <p:sp>
        <p:nvSpPr>
          <p:cNvPr id="18" name="Shape 12"/>
          <p:cNvSpPr/>
          <p:nvPr/>
        </p:nvSpPr>
        <p:spPr>
          <a:xfrm>
            <a:off x="4743450" y="1164431"/>
            <a:ext cx="4114800" cy="1171575"/>
          </a:xfrm>
          <a:prstGeom prst="rect">
            <a:avLst/>
          </a:prstGeom>
          <a:solidFill>
            <a:srgbClr val="FFFFFF"/>
          </a:solidFill>
          <a:ln/>
        </p:spPr>
      </p:sp>
      <p:sp>
        <p:nvSpPr>
          <p:cNvPr id="19" name="Shape 13"/>
          <p:cNvSpPr/>
          <p:nvPr/>
        </p:nvSpPr>
        <p:spPr>
          <a:xfrm>
            <a:off x="4829175" y="1250156"/>
            <a:ext cx="257175" cy="257175"/>
          </a:xfrm>
          <a:prstGeom prst="rect">
            <a:avLst/>
          </a:prstGeom>
          <a:solidFill>
            <a:srgbClr val="7FB3D3"/>
          </a:solidFill>
          <a:ln/>
        </p:spPr>
      </p:sp>
      <p:pic>
        <p:nvPicPr>
          <p:cNvPr id="20" name="Image 4" descr="preencoded.png">    </p:cNvPr>
          <p:cNvPicPr>
            <a:picLocks noChangeAspect="1"/>
          </p:cNvPicPr>
          <p:nvPr/>
        </p:nvPicPr>
        <p:blipFill>
          <a:blip r:embed="rId5"/>
          <a:stretch>
            <a:fillRect/>
          </a:stretch>
        </p:blipFill>
        <p:spPr>
          <a:xfrm>
            <a:off x="4886325" y="1375172"/>
            <a:ext cx="142875" cy="7144"/>
          </a:xfrm>
          <a:prstGeom prst="rect">
            <a:avLst/>
          </a:prstGeom>
        </p:spPr>
      </p:pic>
      <p:sp>
        <p:nvSpPr>
          <p:cNvPr id="21" name="Text 14"/>
          <p:cNvSpPr/>
          <p:nvPr/>
        </p:nvSpPr>
        <p:spPr>
          <a:xfrm>
            <a:off x="5172075" y="1282303"/>
            <a:ext cx="1417030" cy="192881"/>
          </a:xfrm>
          <a:prstGeom prst="rect">
            <a:avLst/>
          </a:prstGeom>
          <a:noFill/>
          <a:ln/>
        </p:spPr>
        <p:txBody>
          <a:bodyPr wrap="square" lIns="0" tIns="0" rIns="0" bIns="0" rtlCol="0" anchor="ctr">
            <a:spAutoFit/>
          </a:bodyPr>
          <a:lstStyle/>
          <a:p>
            <a:pPr indent="0" marL="0">
              <a:buNone/>
            </a:pPr>
            <a:r>
              <a:rPr lang="en-US" sz="1013" b="1" dirty="0">
                <a:solidFill>
                  <a:srgbClr val="2E5984"/>
                </a:solidFill>
                <a:latin typeface="Arial" pitchFamily="34" charset="0"/>
                <a:ea typeface="Arial" pitchFamily="34" charset="-122"/>
                <a:cs typeface="Arial" pitchFamily="34" charset="-120"/>
              </a:rPr>
              <a:t>Operational Approach</a:t>
            </a:r>
            <a:endParaRPr lang="en-US" sz="1013" dirty="0"/>
          </a:p>
        </p:txBody>
      </p:sp>
      <p:sp>
        <p:nvSpPr>
          <p:cNvPr id="22" name="Text 15"/>
          <p:cNvSpPr/>
          <p:nvPr/>
        </p:nvSpPr>
        <p:spPr>
          <a:xfrm>
            <a:off x="4829175" y="1564481"/>
            <a:ext cx="4014788" cy="685800"/>
          </a:xfrm>
          <a:prstGeom prst="rect">
            <a:avLst/>
          </a:prstGeom>
          <a:noFill/>
          <a:ln/>
        </p:spPr>
        <p:txBody>
          <a:bodyPr wrap="square" lIns="0" tIns="0" rIns="0" bIns="0" rtlCol="0" anchor="ctr">
            <a:spAutoFit/>
          </a:bodyPr>
          <a:lstStyle/>
          <a:p>
            <a:pPr indent="0" marL="0">
              <a:buNone/>
            </a:pPr>
            <a:r>
              <a:rPr lang="en-US" sz="900" dirty="0">
                <a:solidFill>
                  <a:srgbClr val="333333"/>
                </a:solidFill>
                <a:latin typeface="Arial" pitchFamily="34" charset="0"/>
                <a:ea typeface="Arial" pitchFamily="34" charset="-122"/>
                <a:cs typeface="Arial" pitchFamily="34" charset="-120"/>
              </a:rPr>
              <a:t>First-tier development banks lend directly to end borrowers, maintaining close relationships with clients but requiring extensive branch networks. Second-tier institutions work through financial intermediaries, achieving greater scale and market reach while building local financial capacity.</a:t>
            </a:r>
            <a:endParaRPr lang="en-US" sz="900" dirty="0"/>
          </a:p>
        </p:txBody>
      </p:sp>
      <p:sp>
        <p:nvSpPr>
          <p:cNvPr id="23" name="Text 16"/>
          <p:cNvSpPr/>
          <p:nvPr/>
        </p:nvSpPr>
        <p:spPr>
          <a:xfrm>
            <a:off x="4743450" y="2421731"/>
            <a:ext cx="4186238" cy="257175"/>
          </a:xfrm>
          <a:prstGeom prst="rect">
            <a:avLst/>
          </a:prstGeom>
          <a:noFill/>
          <a:ln/>
        </p:spPr>
        <p:txBody>
          <a:bodyPr wrap="square" lIns="0" tIns="0" rIns="0" bIns="0" rtlCol="0" anchor="ctr">
            <a:spAutoFit/>
          </a:bodyPr>
          <a:lstStyle/>
          <a:p>
            <a:pPr indent="0" marL="0">
              <a:buNone/>
            </a:pPr>
            <a:r>
              <a:rPr lang="en-US" sz="1350" b="1" dirty="0">
                <a:solidFill>
                  <a:srgbClr val="4A90A4"/>
                </a:solidFill>
                <a:latin typeface="Arial" pitchFamily="34" charset="0"/>
                <a:ea typeface="Arial" pitchFamily="34" charset="-122"/>
                <a:cs typeface="Arial" pitchFamily="34" charset="-120"/>
              </a:rPr>
              <a:t>Development Bank Typology</a:t>
            </a:r>
            <a:endParaRPr lang="en-US" sz="1350" dirty="0"/>
          </a:p>
        </p:txBody>
      </p:sp>
      <p:sp>
        <p:nvSpPr>
          <p:cNvPr id="24" name="Shape 17"/>
          <p:cNvSpPr/>
          <p:nvPr/>
        </p:nvSpPr>
        <p:spPr>
          <a:xfrm>
            <a:off x="4743450" y="2750344"/>
            <a:ext cx="4114800" cy="2493169"/>
          </a:xfrm>
          <a:prstGeom prst="rect">
            <a:avLst/>
          </a:prstGeom>
          <a:solidFill>
            <a:srgbClr val="FFFFFF"/>
          </a:solidFill>
          <a:ln/>
        </p:spPr>
      </p:sp>
      <p:sp>
        <p:nvSpPr>
          <p:cNvPr id="25" name="Shape 18"/>
          <p:cNvSpPr/>
          <p:nvPr/>
        </p:nvSpPr>
        <p:spPr>
          <a:xfrm>
            <a:off x="4743450" y="2750344"/>
            <a:ext cx="1142805" cy="285750"/>
          </a:xfrm>
          <a:prstGeom prst="rect">
            <a:avLst/>
          </a:prstGeom>
          <a:solidFill>
            <a:srgbClr val="2E5984"/>
          </a:solidFill>
          <a:ln/>
        </p:spPr>
      </p:sp>
      <p:sp>
        <p:nvSpPr>
          <p:cNvPr id="26" name="Text 19"/>
          <p:cNvSpPr/>
          <p:nvPr/>
        </p:nvSpPr>
        <p:spPr>
          <a:xfrm>
            <a:off x="4743450" y="2750344"/>
            <a:ext cx="1214242" cy="285750"/>
          </a:xfrm>
          <a:prstGeom prst="rect">
            <a:avLst/>
          </a:prstGeom>
          <a:noFill/>
          <a:ln/>
        </p:spPr>
        <p:txBody>
          <a:bodyPr wrap="none" lIns="68072" tIns="68072" rIns="68072" bIns="68072" rtlCol="0" anchor="ctr">
            <a:spAutoFit/>
          </a:bodyPr>
          <a:lstStyle/>
          <a:p>
            <a:pPr algn="l" indent="0" marL="0">
              <a:buNone/>
            </a:pPr>
            <a:r>
              <a:rPr lang="en-US" sz="900" b="1" dirty="0">
                <a:solidFill>
                  <a:srgbClr val="FFFFFF"/>
                </a:solidFill>
                <a:latin typeface="Arial" pitchFamily="34" charset="0"/>
                <a:ea typeface="Arial" pitchFamily="34" charset="-122"/>
                <a:cs typeface="Arial" pitchFamily="34" charset="-120"/>
              </a:rPr>
              <a:t>Type</a:t>
            </a:r>
            <a:endParaRPr lang="en-US" sz="900" dirty="0"/>
          </a:p>
        </p:txBody>
      </p:sp>
      <p:sp>
        <p:nvSpPr>
          <p:cNvPr id="27" name="Shape 20"/>
          <p:cNvSpPr/>
          <p:nvPr/>
        </p:nvSpPr>
        <p:spPr>
          <a:xfrm>
            <a:off x="5886255" y="2750344"/>
            <a:ext cx="1357675" cy="285750"/>
          </a:xfrm>
          <a:prstGeom prst="rect">
            <a:avLst/>
          </a:prstGeom>
          <a:solidFill>
            <a:srgbClr val="2E5984"/>
          </a:solidFill>
          <a:ln/>
        </p:spPr>
      </p:sp>
      <p:sp>
        <p:nvSpPr>
          <p:cNvPr id="28" name="Text 21"/>
          <p:cNvSpPr/>
          <p:nvPr/>
        </p:nvSpPr>
        <p:spPr>
          <a:xfrm>
            <a:off x="5886255" y="2750344"/>
            <a:ext cx="1429113" cy="285750"/>
          </a:xfrm>
          <a:prstGeom prst="rect">
            <a:avLst/>
          </a:prstGeom>
          <a:noFill/>
          <a:ln/>
        </p:spPr>
        <p:txBody>
          <a:bodyPr wrap="square" lIns="68072" tIns="68072" rIns="68072" bIns="68072" rtlCol="0" anchor="ctr">
            <a:spAutoFit/>
          </a:bodyPr>
          <a:lstStyle/>
          <a:p>
            <a:pPr algn="l" indent="0" marL="0">
              <a:buNone/>
            </a:pPr>
            <a:r>
              <a:rPr lang="en-US" sz="900" b="1" dirty="0">
                <a:solidFill>
                  <a:srgbClr val="FFFFFF"/>
                </a:solidFill>
                <a:latin typeface="Arial" pitchFamily="34" charset="0"/>
                <a:ea typeface="Arial" pitchFamily="34" charset="-122"/>
                <a:cs typeface="Arial" pitchFamily="34" charset="-120"/>
              </a:rPr>
              <a:t>Examples</a:t>
            </a:r>
            <a:endParaRPr lang="en-US" sz="900" dirty="0"/>
          </a:p>
        </p:txBody>
      </p:sp>
      <p:sp>
        <p:nvSpPr>
          <p:cNvPr id="29" name="Shape 22"/>
          <p:cNvSpPr/>
          <p:nvPr/>
        </p:nvSpPr>
        <p:spPr>
          <a:xfrm>
            <a:off x="7243930" y="2750344"/>
            <a:ext cx="1614320" cy="285750"/>
          </a:xfrm>
          <a:prstGeom prst="rect">
            <a:avLst/>
          </a:prstGeom>
          <a:solidFill>
            <a:srgbClr val="2E5984"/>
          </a:solidFill>
          <a:ln/>
        </p:spPr>
      </p:sp>
      <p:sp>
        <p:nvSpPr>
          <p:cNvPr id="30" name="Text 23"/>
          <p:cNvSpPr/>
          <p:nvPr/>
        </p:nvSpPr>
        <p:spPr>
          <a:xfrm>
            <a:off x="7243930" y="2750344"/>
            <a:ext cx="1685758" cy="285750"/>
          </a:xfrm>
          <a:prstGeom prst="rect">
            <a:avLst/>
          </a:prstGeom>
          <a:noFill/>
          <a:ln/>
        </p:spPr>
        <p:txBody>
          <a:bodyPr wrap="square" lIns="68072" tIns="68072" rIns="68072" bIns="68072" rtlCol="0" anchor="ctr">
            <a:spAutoFit/>
          </a:bodyPr>
          <a:lstStyle/>
          <a:p>
            <a:pPr algn="l" indent="0" marL="0">
              <a:buNone/>
            </a:pPr>
            <a:r>
              <a:rPr lang="en-US" sz="900" b="1" dirty="0">
                <a:solidFill>
                  <a:srgbClr val="FFFFFF"/>
                </a:solidFill>
                <a:latin typeface="Arial" pitchFamily="34" charset="0"/>
                <a:ea typeface="Arial" pitchFamily="34" charset="-122"/>
                <a:cs typeface="Arial" pitchFamily="34" charset="-120"/>
              </a:rPr>
              <a:t>Key Characteristics</a:t>
            </a:r>
            <a:endParaRPr lang="en-US" sz="900" dirty="0"/>
          </a:p>
        </p:txBody>
      </p:sp>
      <p:sp>
        <p:nvSpPr>
          <p:cNvPr id="31" name="Text 24"/>
          <p:cNvSpPr/>
          <p:nvPr/>
        </p:nvSpPr>
        <p:spPr>
          <a:xfrm>
            <a:off x="4743450" y="3036094"/>
            <a:ext cx="1214242" cy="439341"/>
          </a:xfrm>
          <a:prstGeom prst="rect">
            <a:avLst/>
          </a:prstGeom>
          <a:noFill/>
          <a:ln/>
        </p:spPr>
        <p:txBody>
          <a:bodyPr wrap="none" lIns="68072" tIns="68072" rIns="68072" bIns="68072" rtlCol="0" anchor="ctr">
            <a:spAutoFit/>
          </a:bodyPr>
          <a:lstStyle/>
          <a:p>
            <a:pPr indent="0" marL="0">
              <a:buNone/>
            </a:pPr>
            <a:r>
              <a:rPr lang="en-US" sz="844" dirty="0">
                <a:solidFill>
                  <a:srgbClr val="333333"/>
                </a:solidFill>
                <a:latin typeface="Arial" pitchFamily="34" charset="0"/>
                <a:ea typeface="Arial" pitchFamily="34" charset="-122"/>
                <a:cs typeface="Arial" pitchFamily="34" charset="-120"/>
              </a:rPr>
              <a:t>National General Purpose</a:t>
            </a:r>
            <a:endParaRPr lang="en-US" sz="844" dirty="0"/>
          </a:p>
        </p:txBody>
      </p:sp>
      <p:sp>
        <p:nvSpPr>
          <p:cNvPr id="32" name="Text 25"/>
          <p:cNvSpPr/>
          <p:nvPr/>
        </p:nvSpPr>
        <p:spPr>
          <a:xfrm>
            <a:off x="5886255" y="3036094"/>
            <a:ext cx="1429113" cy="439341"/>
          </a:xfrm>
          <a:prstGeom prst="rect">
            <a:avLst/>
          </a:prstGeom>
          <a:noFill/>
          <a:ln/>
        </p:spPr>
        <p:txBody>
          <a:bodyPr wrap="square" lIns="68072" tIns="68072" rIns="68072" bIns="68072" rtlCol="0" anchor="ctr">
            <a:spAutoFit/>
          </a:bodyPr>
          <a:lstStyle/>
          <a:p>
            <a:pPr indent="0" marL="0">
              <a:buNone/>
            </a:pPr>
            <a:r>
              <a:rPr lang="en-US" sz="844" dirty="0">
                <a:solidFill>
                  <a:srgbClr val="333333"/>
                </a:solidFill>
                <a:latin typeface="Arial" pitchFamily="34" charset="0"/>
                <a:ea typeface="Arial" pitchFamily="34" charset="-122"/>
                <a:cs typeface="Arial" pitchFamily="34" charset="-120"/>
              </a:rPr>
              <a:t>KfW (Germany), BNDES (Brazil)</a:t>
            </a:r>
            <a:endParaRPr lang="en-US" sz="844" dirty="0"/>
          </a:p>
        </p:txBody>
      </p:sp>
      <p:sp>
        <p:nvSpPr>
          <p:cNvPr id="33" name="Text 26"/>
          <p:cNvSpPr/>
          <p:nvPr/>
        </p:nvSpPr>
        <p:spPr>
          <a:xfrm>
            <a:off x="7243930" y="3036094"/>
            <a:ext cx="1685758" cy="439341"/>
          </a:xfrm>
          <a:prstGeom prst="rect">
            <a:avLst/>
          </a:prstGeom>
          <a:noFill/>
          <a:ln/>
        </p:spPr>
        <p:txBody>
          <a:bodyPr wrap="square" lIns="68072" tIns="68072" rIns="68072" bIns="68072" rtlCol="0" anchor="ctr">
            <a:spAutoFit/>
          </a:bodyPr>
          <a:lstStyle/>
          <a:p>
            <a:pPr indent="0" marL="0">
              <a:buNone/>
            </a:pPr>
            <a:r>
              <a:rPr lang="en-US" sz="844" dirty="0">
                <a:solidFill>
                  <a:srgbClr val="333333"/>
                </a:solidFill>
                <a:latin typeface="Arial" pitchFamily="34" charset="0"/>
                <a:ea typeface="Arial" pitchFamily="34" charset="-122"/>
                <a:cs typeface="Arial" pitchFamily="34" charset="-120"/>
              </a:rPr>
              <a:t>Broad mandate, multiple sectors</a:t>
            </a:r>
            <a:endParaRPr lang="en-US" sz="844" dirty="0"/>
          </a:p>
        </p:txBody>
      </p:sp>
      <p:sp>
        <p:nvSpPr>
          <p:cNvPr id="34" name="Text 27"/>
          <p:cNvSpPr/>
          <p:nvPr/>
        </p:nvSpPr>
        <p:spPr>
          <a:xfrm>
            <a:off x="4743450" y="3475434"/>
            <a:ext cx="1214242" cy="442913"/>
          </a:xfrm>
          <a:prstGeom prst="rect">
            <a:avLst/>
          </a:prstGeom>
          <a:noFill/>
          <a:ln/>
        </p:spPr>
        <p:txBody>
          <a:bodyPr wrap="none" lIns="68072" tIns="68072" rIns="68072" bIns="68072" rtlCol="0" anchor="ctr">
            <a:spAutoFit/>
          </a:bodyPr>
          <a:lstStyle/>
          <a:p>
            <a:pPr indent="0" marL="0">
              <a:buNone/>
            </a:pPr>
            <a:r>
              <a:rPr lang="en-US" sz="844" dirty="0">
                <a:solidFill>
                  <a:srgbClr val="333333"/>
                </a:solidFill>
                <a:latin typeface="Arial" pitchFamily="34" charset="0"/>
                <a:ea typeface="Arial" pitchFamily="34" charset="-122"/>
                <a:cs typeface="Arial" pitchFamily="34" charset="-120"/>
              </a:rPr>
              <a:t>National Specialized</a:t>
            </a:r>
            <a:endParaRPr lang="en-US" sz="844" dirty="0"/>
          </a:p>
        </p:txBody>
      </p:sp>
      <p:sp>
        <p:nvSpPr>
          <p:cNvPr id="35" name="Text 28"/>
          <p:cNvSpPr/>
          <p:nvPr/>
        </p:nvSpPr>
        <p:spPr>
          <a:xfrm>
            <a:off x="5886255" y="3475434"/>
            <a:ext cx="1429113" cy="442913"/>
          </a:xfrm>
          <a:prstGeom prst="rect">
            <a:avLst/>
          </a:prstGeom>
          <a:noFill/>
          <a:ln/>
        </p:spPr>
        <p:txBody>
          <a:bodyPr wrap="square" lIns="68072" tIns="68072" rIns="68072" bIns="68072" rtlCol="0" anchor="ctr">
            <a:spAutoFit/>
          </a:bodyPr>
          <a:lstStyle/>
          <a:p>
            <a:pPr indent="0" marL="0">
              <a:buNone/>
            </a:pPr>
            <a:r>
              <a:rPr lang="en-US" sz="844" dirty="0">
                <a:solidFill>
                  <a:srgbClr val="333333"/>
                </a:solidFill>
                <a:latin typeface="Arial" pitchFamily="34" charset="0"/>
                <a:ea typeface="Arial" pitchFamily="34" charset="-122"/>
                <a:cs typeface="Arial" pitchFamily="34" charset="-120"/>
              </a:rPr>
              <a:t>Banobras (Mexico), EXIM (US)</a:t>
            </a:r>
            <a:endParaRPr lang="en-US" sz="844" dirty="0"/>
          </a:p>
        </p:txBody>
      </p:sp>
      <p:sp>
        <p:nvSpPr>
          <p:cNvPr id="36" name="Text 29"/>
          <p:cNvSpPr/>
          <p:nvPr/>
        </p:nvSpPr>
        <p:spPr>
          <a:xfrm>
            <a:off x="7243930" y="3475434"/>
            <a:ext cx="1685758" cy="442913"/>
          </a:xfrm>
          <a:prstGeom prst="rect">
            <a:avLst/>
          </a:prstGeom>
          <a:noFill/>
          <a:ln/>
        </p:spPr>
        <p:txBody>
          <a:bodyPr wrap="square" lIns="68072" tIns="68072" rIns="68072" bIns="68072" rtlCol="0" anchor="ctr">
            <a:spAutoFit/>
          </a:bodyPr>
          <a:lstStyle/>
          <a:p>
            <a:pPr indent="0" marL="0">
              <a:buNone/>
            </a:pPr>
            <a:r>
              <a:rPr lang="en-US" sz="844" dirty="0">
                <a:solidFill>
                  <a:srgbClr val="333333"/>
                </a:solidFill>
                <a:latin typeface="Arial" pitchFamily="34" charset="0"/>
                <a:ea typeface="Arial" pitchFamily="34" charset="-122"/>
                <a:cs typeface="Arial" pitchFamily="34" charset="-120"/>
              </a:rPr>
              <a:t>Sector-specific focus and expertise</a:t>
            </a:r>
            <a:endParaRPr lang="en-US" sz="844" dirty="0"/>
          </a:p>
        </p:txBody>
      </p:sp>
      <p:sp>
        <p:nvSpPr>
          <p:cNvPr id="37" name="Text 30"/>
          <p:cNvSpPr/>
          <p:nvPr/>
        </p:nvSpPr>
        <p:spPr>
          <a:xfrm>
            <a:off x="4743450" y="3918347"/>
            <a:ext cx="1214242" cy="442913"/>
          </a:xfrm>
          <a:prstGeom prst="rect">
            <a:avLst/>
          </a:prstGeom>
          <a:noFill/>
          <a:ln/>
        </p:spPr>
        <p:txBody>
          <a:bodyPr wrap="none" lIns="68072" tIns="68072" rIns="68072" bIns="68072" rtlCol="0" anchor="ctr">
            <a:spAutoFit/>
          </a:bodyPr>
          <a:lstStyle/>
          <a:p>
            <a:pPr indent="0" marL="0">
              <a:buNone/>
            </a:pPr>
            <a:r>
              <a:rPr lang="en-US" sz="844" dirty="0">
                <a:solidFill>
                  <a:srgbClr val="333333"/>
                </a:solidFill>
                <a:latin typeface="Arial" pitchFamily="34" charset="0"/>
                <a:ea typeface="Arial" pitchFamily="34" charset="-122"/>
                <a:cs typeface="Arial" pitchFamily="34" charset="-120"/>
              </a:rPr>
              <a:t>Regional Multilateral</a:t>
            </a:r>
            <a:endParaRPr lang="en-US" sz="844" dirty="0"/>
          </a:p>
        </p:txBody>
      </p:sp>
      <p:sp>
        <p:nvSpPr>
          <p:cNvPr id="38" name="Text 31"/>
          <p:cNvSpPr/>
          <p:nvPr/>
        </p:nvSpPr>
        <p:spPr>
          <a:xfrm>
            <a:off x="5886255" y="3918347"/>
            <a:ext cx="1429113" cy="442913"/>
          </a:xfrm>
          <a:prstGeom prst="rect">
            <a:avLst/>
          </a:prstGeom>
          <a:noFill/>
          <a:ln/>
        </p:spPr>
        <p:txBody>
          <a:bodyPr wrap="square" lIns="68072" tIns="68072" rIns="68072" bIns="68072" rtlCol="0" anchor="ctr">
            <a:spAutoFit/>
          </a:bodyPr>
          <a:lstStyle/>
          <a:p>
            <a:pPr indent="0" marL="0">
              <a:buNone/>
            </a:pPr>
            <a:r>
              <a:rPr lang="en-US" sz="844" dirty="0">
                <a:solidFill>
                  <a:srgbClr val="333333"/>
                </a:solidFill>
                <a:latin typeface="Arial" pitchFamily="34" charset="0"/>
                <a:ea typeface="Arial" pitchFamily="34" charset="-122"/>
                <a:cs typeface="Arial" pitchFamily="34" charset="-120"/>
              </a:rPr>
              <a:t>ADB, AfDB, IADB</a:t>
            </a:r>
            <a:endParaRPr lang="en-US" sz="844" dirty="0"/>
          </a:p>
        </p:txBody>
      </p:sp>
      <p:sp>
        <p:nvSpPr>
          <p:cNvPr id="39" name="Text 32"/>
          <p:cNvSpPr/>
          <p:nvPr/>
        </p:nvSpPr>
        <p:spPr>
          <a:xfrm>
            <a:off x="7243930" y="3918347"/>
            <a:ext cx="1685758" cy="442913"/>
          </a:xfrm>
          <a:prstGeom prst="rect">
            <a:avLst/>
          </a:prstGeom>
          <a:noFill/>
          <a:ln/>
        </p:spPr>
        <p:txBody>
          <a:bodyPr wrap="square" lIns="68072" tIns="68072" rIns="68072" bIns="68072" rtlCol="0" anchor="ctr">
            <a:spAutoFit/>
          </a:bodyPr>
          <a:lstStyle/>
          <a:p>
            <a:pPr indent="0" marL="0">
              <a:buNone/>
            </a:pPr>
            <a:r>
              <a:rPr lang="en-US" sz="844" dirty="0">
                <a:solidFill>
                  <a:srgbClr val="333333"/>
                </a:solidFill>
                <a:latin typeface="Arial" pitchFamily="34" charset="0"/>
                <a:ea typeface="Arial" pitchFamily="34" charset="-122"/>
                <a:cs typeface="Arial" pitchFamily="34" charset="-120"/>
              </a:rPr>
              <a:t>Regional focus, multiple shareholders</a:t>
            </a:r>
            <a:endParaRPr lang="en-US" sz="844" dirty="0"/>
          </a:p>
        </p:txBody>
      </p:sp>
      <p:sp>
        <p:nvSpPr>
          <p:cNvPr id="40" name="Text 33"/>
          <p:cNvSpPr/>
          <p:nvPr/>
        </p:nvSpPr>
        <p:spPr>
          <a:xfrm>
            <a:off x="4743450" y="4361259"/>
            <a:ext cx="1214242" cy="442913"/>
          </a:xfrm>
          <a:prstGeom prst="rect">
            <a:avLst/>
          </a:prstGeom>
          <a:noFill/>
          <a:ln/>
        </p:spPr>
        <p:txBody>
          <a:bodyPr wrap="none" lIns="68072" tIns="68072" rIns="68072" bIns="68072" rtlCol="0" anchor="ctr">
            <a:spAutoFit/>
          </a:bodyPr>
          <a:lstStyle/>
          <a:p>
            <a:pPr indent="0" marL="0">
              <a:buNone/>
            </a:pPr>
            <a:r>
              <a:rPr lang="en-US" sz="844" dirty="0">
                <a:solidFill>
                  <a:srgbClr val="333333"/>
                </a:solidFill>
                <a:latin typeface="Arial" pitchFamily="34" charset="0"/>
                <a:ea typeface="Arial" pitchFamily="34" charset="-122"/>
                <a:cs typeface="Arial" pitchFamily="34" charset="-120"/>
              </a:rPr>
              <a:t>Global Multilateral</a:t>
            </a:r>
            <a:endParaRPr lang="en-US" sz="844" dirty="0"/>
          </a:p>
        </p:txBody>
      </p:sp>
      <p:sp>
        <p:nvSpPr>
          <p:cNvPr id="41" name="Text 34"/>
          <p:cNvSpPr/>
          <p:nvPr/>
        </p:nvSpPr>
        <p:spPr>
          <a:xfrm>
            <a:off x="5886255" y="4361259"/>
            <a:ext cx="1429113" cy="442913"/>
          </a:xfrm>
          <a:prstGeom prst="rect">
            <a:avLst/>
          </a:prstGeom>
          <a:noFill/>
          <a:ln/>
        </p:spPr>
        <p:txBody>
          <a:bodyPr wrap="square" lIns="68072" tIns="68072" rIns="68072" bIns="68072" rtlCol="0" anchor="ctr">
            <a:spAutoFit/>
          </a:bodyPr>
          <a:lstStyle/>
          <a:p>
            <a:pPr indent="0" marL="0">
              <a:buNone/>
            </a:pPr>
            <a:r>
              <a:rPr lang="en-US" sz="844" dirty="0">
                <a:solidFill>
                  <a:srgbClr val="333333"/>
                </a:solidFill>
                <a:latin typeface="Arial" pitchFamily="34" charset="0"/>
                <a:ea typeface="Arial" pitchFamily="34" charset="-122"/>
                <a:cs typeface="Arial" pitchFamily="34" charset="-120"/>
              </a:rPr>
              <a:t>World Bank Group, IFC</a:t>
            </a:r>
            <a:endParaRPr lang="en-US" sz="844" dirty="0"/>
          </a:p>
        </p:txBody>
      </p:sp>
      <p:sp>
        <p:nvSpPr>
          <p:cNvPr id="42" name="Text 35"/>
          <p:cNvSpPr/>
          <p:nvPr/>
        </p:nvSpPr>
        <p:spPr>
          <a:xfrm>
            <a:off x="7243930" y="4361259"/>
            <a:ext cx="1685758" cy="442913"/>
          </a:xfrm>
          <a:prstGeom prst="rect">
            <a:avLst/>
          </a:prstGeom>
          <a:noFill/>
          <a:ln/>
        </p:spPr>
        <p:txBody>
          <a:bodyPr wrap="square" lIns="68072" tIns="68072" rIns="68072" bIns="68072" rtlCol="0" anchor="ctr">
            <a:spAutoFit/>
          </a:bodyPr>
          <a:lstStyle/>
          <a:p>
            <a:pPr indent="0" marL="0">
              <a:buNone/>
            </a:pPr>
            <a:r>
              <a:rPr lang="en-US" sz="844" dirty="0">
                <a:solidFill>
                  <a:srgbClr val="333333"/>
                </a:solidFill>
                <a:latin typeface="Arial" pitchFamily="34" charset="0"/>
                <a:ea typeface="Arial" pitchFamily="34" charset="-122"/>
                <a:cs typeface="Arial" pitchFamily="34" charset="-120"/>
              </a:rPr>
              <a:t>Global mandate, diverse membership</a:t>
            </a:r>
            <a:endParaRPr lang="en-US" sz="844" dirty="0"/>
          </a:p>
        </p:txBody>
      </p:sp>
      <p:sp>
        <p:nvSpPr>
          <p:cNvPr id="43" name="Text 36"/>
          <p:cNvSpPr/>
          <p:nvPr/>
        </p:nvSpPr>
        <p:spPr>
          <a:xfrm>
            <a:off x="4743450" y="4804172"/>
            <a:ext cx="1214242" cy="439341"/>
          </a:xfrm>
          <a:prstGeom prst="rect">
            <a:avLst/>
          </a:prstGeom>
          <a:noFill/>
          <a:ln/>
        </p:spPr>
        <p:txBody>
          <a:bodyPr wrap="none" lIns="68072" tIns="68072" rIns="68072" bIns="68072" rtlCol="0" anchor="ctr">
            <a:spAutoFit/>
          </a:bodyPr>
          <a:lstStyle/>
          <a:p>
            <a:pPr indent="0" marL="0">
              <a:buNone/>
            </a:pPr>
            <a:r>
              <a:rPr lang="en-US" sz="844" dirty="0">
                <a:solidFill>
                  <a:srgbClr val="333333"/>
                </a:solidFill>
                <a:latin typeface="Arial" pitchFamily="34" charset="0"/>
                <a:ea typeface="Arial" pitchFamily="34" charset="-122"/>
                <a:cs typeface="Arial" pitchFamily="34" charset="-120"/>
              </a:rPr>
              <a:t>Sub-national</a:t>
            </a:r>
            <a:endParaRPr lang="en-US" sz="844" dirty="0"/>
          </a:p>
        </p:txBody>
      </p:sp>
      <p:sp>
        <p:nvSpPr>
          <p:cNvPr id="44" name="Text 37"/>
          <p:cNvSpPr/>
          <p:nvPr/>
        </p:nvSpPr>
        <p:spPr>
          <a:xfrm>
            <a:off x="5886255" y="4804172"/>
            <a:ext cx="1429113" cy="439341"/>
          </a:xfrm>
          <a:prstGeom prst="rect">
            <a:avLst/>
          </a:prstGeom>
          <a:noFill/>
          <a:ln/>
        </p:spPr>
        <p:txBody>
          <a:bodyPr wrap="square" lIns="68072" tIns="68072" rIns="68072" bIns="68072" rtlCol="0" anchor="ctr">
            <a:spAutoFit/>
          </a:bodyPr>
          <a:lstStyle/>
          <a:p>
            <a:pPr indent="0" marL="0">
              <a:buNone/>
            </a:pPr>
            <a:r>
              <a:rPr lang="en-US" sz="844" dirty="0">
                <a:solidFill>
                  <a:srgbClr val="333333"/>
                </a:solidFill>
                <a:latin typeface="Arial" pitchFamily="34" charset="0"/>
                <a:ea typeface="Arial" pitchFamily="34" charset="-122"/>
                <a:cs typeface="Arial" pitchFamily="34" charset="-120"/>
              </a:rPr>
              <a:t>North Rhine-Westphalia Bank</a:t>
            </a:r>
            <a:endParaRPr lang="en-US" sz="844" dirty="0"/>
          </a:p>
        </p:txBody>
      </p:sp>
      <p:sp>
        <p:nvSpPr>
          <p:cNvPr id="45" name="Text 38"/>
          <p:cNvSpPr/>
          <p:nvPr/>
        </p:nvSpPr>
        <p:spPr>
          <a:xfrm>
            <a:off x="7243930" y="4804172"/>
            <a:ext cx="1685758" cy="439341"/>
          </a:xfrm>
          <a:prstGeom prst="rect">
            <a:avLst/>
          </a:prstGeom>
          <a:noFill/>
          <a:ln/>
        </p:spPr>
        <p:txBody>
          <a:bodyPr wrap="square" lIns="68072" tIns="68072" rIns="68072" bIns="68072" rtlCol="0" anchor="ctr">
            <a:spAutoFit/>
          </a:bodyPr>
          <a:lstStyle/>
          <a:p>
            <a:pPr indent="0" marL="0">
              <a:buNone/>
            </a:pPr>
            <a:r>
              <a:rPr lang="en-US" sz="844" dirty="0">
                <a:solidFill>
                  <a:srgbClr val="333333"/>
                </a:solidFill>
                <a:latin typeface="Arial" pitchFamily="34" charset="0"/>
                <a:ea typeface="Arial" pitchFamily="34" charset="-122"/>
                <a:cs typeface="Arial" pitchFamily="34" charset="-120"/>
              </a:rPr>
              <a:t>State/provincial ownership and focus</a:t>
            </a:r>
            <a:endParaRPr lang="en-US" sz="844" dirty="0"/>
          </a:p>
        </p:txBody>
      </p:sp>
      <p:sp>
        <p:nvSpPr>
          <p:cNvPr id="46" name="Shape 39"/>
          <p:cNvSpPr/>
          <p:nvPr/>
        </p:nvSpPr>
        <p:spPr>
          <a:xfrm>
            <a:off x="4743450" y="5314950"/>
            <a:ext cx="4114800" cy="1664494"/>
          </a:xfrm>
          <a:prstGeom prst="rect">
            <a:avLst/>
          </a:prstGeom>
          <a:solidFill>
            <a:srgbClr val="7FB3D3"/>
          </a:solidFill>
          <a:ln/>
        </p:spPr>
      </p:sp>
      <p:sp>
        <p:nvSpPr>
          <p:cNvPr id="47" name="Text 40"/>
          <p:cNvSpPr/>
          <p:nvPr/>
        </p:nvSpPr>
        <p:spPr>
          <a:xfrm>
            <a:off x="4829175" y="5400675"/>
            <a:ext cx="4014788" cy="192881"/>
          </a:xfrm>
          <a:prstGeom prst="rect">
            <a:avLst/>
          </a:prstGeom>
          <a:noFill/>
          <a:ln/>
        </p:spPr>
        <p:txBody>
          <a:bodyPr wrap="square" lIns="0" tIns="0" rIns="0" bIns="0" rtlCol="0" anchor="ctr">
            <a:spAutoFit/>
          </a:bodyPr>
          <a:lstStyle/>
          <a:p>
            <a:pPr indent="0" marL="0">
              <a:buNone/>
            </a:pPr>
            <a:r>
              <a:rPr lang="en-US" sz="1013" b="1" dirty="0">
                <a:solidFill>
                  <a:srgbClr val="FFFFFF"/>
                </a:solidFill>
                <a:latin typeface="Arial" pitchFamily="34" charset="0"/>
                <a:ea typeface="Arial" pitchFamily="34" charset="-122"/>
                <a:cs typeface="Arial" pitchFamily="34" charset="-120"/>
              </a:rPr>
              <a:t>Governance Models</a:t>
            </a:r>
            <a:endParaRPr lang="en-US" sz="1013" dirty="0"/>
          </a:p>
        </p:txBody>
      </p:sp>
      <p:sp>
        <p:nvSpPr>
          <p:cNvPr id="48" name="Text 41"/>
          <p:cNvSpPr/>
          <p:nvPr/>
        </p:nvSpPr>
        <p:spPr>
          <a:xfrm>
            <a:off x="4829175" y="5636419"/>
            <a:ext cx="4014788" cy="342900"/>
          </a:xfrm>
          <a:prstGeom prst="rect">
            <a:avLst/>
          </a:prstGeom>
          <a:noFill/>
          <a:ln/>
        </p:spPr>
        <p:txBody>
          <a:bodyPr wrap="square" lIns="0" tIns="0" rIns="0" bIns="0" rtlCol="0" anchor="ctr">
            <a:spAutoFit/>
          </a:bodyPr>
          <a:lstStyle/>
          <a:p>
            <a:pPr indent="0" marL="0">
              <a:buNone/>
            </a:pPr>
            <a:r>
              <a:rPr lang="en-US" sz="900" dirty="0">
                <a:solidFill>
                  <a:srgbClr val="FFFFFF"/>
                </a:solidFill>
                <a:latin typeface="Arial" pitchFamily="34" charset="0"/>
                <a:ea typeface="Arial" pitchFamily="34" charset="-122"/>
                <a:cs typeface="Arial" pitchFamily="34" charset="-120"/>
              </a:rPr>
              <a:t>Development bank effectiveness depends on governance arrangements that balance:</a:t>
            </a:r>
            <a:endParaRPr lang="en-US" sz="900" dirty="0"/>
          </a:p>
        </p:txBody>
      </p:sp>
      <p:sp>
        <p:nvSpPr>
          <p:cNvPr id="49" name="Text 42"/>
          <p:cNvSpPr/>
          <p:nvPr/>
        </p:nvSpPr>
        <p:spPr>
          <a:xfrm>
            <a:off x="4829175" y="6036469"/>
            <a:ext cx="4014788" cy="171450"/>
          </a:xfrm>
          <a:prstGeom prst="rect">
            <a:avLst/>
          </a:prstGeom>
          <a:noFill/>
          <a:ln/>
        </p:spPr>
        <p:txBody>
          <a:bodyPr wrap="square" lIns="0" tIns="0" rIns="0" bIns="0" rtlCol="0" anchor="ctr">
            <a:spAutoFit/>
          </a:bodyPr>
          <a:lstStyle/>
          <a:p>
            <a:pPr algn="l" indent="0" marL="0">
              <a:buNone/>
            </a:pPr>
            <a:r>
              <a:rPr lang="en-US" sz="900" dirty="0">
                <a:solidFill>
                  <a:srgbClr val="FFFFFF"/>
                </a:solidFill>
                <a:latin typeface="Arial" pitchFamily="34" charset="0"/>
                <a:ea typeface="Arial" pitchFamily="34" charset="-122"/>
                <a:cs typeface="Arial" pitchFamily="34" charset="-120"/>
              </a:rPr>
              <a:t>Political direction with operational independence</a:t>
            </a:r>
            <a:endParaRPr lang="en-US" sz="900" dirty="0"/>
          </a:p>
        </p:txBody>
      </p:sp>
      <p:sp>
        <p:nvSpPr>
          <p:cNvPr id="50" name="Text 43"/>
          <p:cNvSpPr/>
          <p:nvPr/>
        </p:nvSpPr>
        <p:spPr>
          <a:xfrm>
            <a:off x="4829175" y="6207919"/>
            <a:ext cx="4014788" cy="171450"/>
          </a:xfrm>
          <a:prstGeom prst="rect">
            <a:avLst/>
          </a:prstGeom>
          <a:noFill/>
          <a:ln/>
        </p:spPr>
        <p:txBody>
          <a:bodyPr wrap="square" lIns="0" tIns="0" rIns="0" bIns="0" rtlCol="0" anchor="ctr">
            <a:spAutoFit/>
          </a:bodyPr>
          <a:lstStyle/>
          <a:p>
            <a:pPr algn="l" indent="0" marL="0">
              <a:buNone/>
            </a:pPr>
            <a:r>
              <a:rPr lang="en-US" sz="900" dirty="0">
                <a:solidFill>
                  <a:srgbClr val="FFFFFF"/>
                </a:solidFill>
                <a:latin typeface="Arial" pitchFamily="34" charset="0"/>
                <a:ea typeface="Arial" pitchFamily="34" charset="-122"/>
                <a:cs typeface="Arial" pitchFamily="34" charset="-120"/>
              </a:rPr>
              <a:t>Development mandate with financial sustainability</a:t>
            </a:r>
            <a:endParaRPr lang="en-US" sz="900" dirty="0"/>
          </a:p>
        </p:txBody>
      </p:sp>
      <p:sp>
        <p:nvSpPr>
          <p:cNvPr id="51" name="Text 44"/>
          <p:cNvSpPr/>
          <p:nvPr/>
        </p:nvSpPr>
        <p:spPr>
          <a:xfrm>
            <a:off x="4829175" y="6379369"/>
            <a:ext cx="4014788" cy="171450"/>
          </a:xfrm>
          <a:prstGeom prst="rect">
            <a:avLst/>
          </a:prstGeom>
          <a:noFill/>
          <a:ln/>
        </p:spPr>
        <p:txBody>
          <a:bodyPr wrap="square" lIns="0" tIns="0" rIns="0" bIns="0" rtlCol="0" anchor="ctr">
            <a:spAutoFit/>
          </a:bodyPr>
          <a:lstStyle/>
          <a:p>
            <a:pPr algn="l" indent="0" marL="0">
              <a:buNone/>
            </a:pPr>
            <a:r>
              <a:rPr lang="en-US" sz="900" dirty="0">
                <a:solidFill>
                  <a:srgbClr val="FFFFFF"/>
                </a:solidFill>
                <a:latin typeface="Arial" pitchFamily="34" charset="0"/>
                <a:ea typeface="Arial" pitchFamily="34" charset="-122"/>
                <a:cs typeface="Arial" pitchFamily="34" charset="-120"/>
              </a:rPr>
              <a:t>Public policy objectives with commercial discipline</a:t>
            </a:r>
            <a:endParaRPr lang="en-US" sz="900" dirty="0"/>
          </a:p>
        </p:txBody>
      </p:sp>
      <p:sp>
        <p:nvSpPr>
          <p:cNvPr id="52" name="Text 45"/>
          <p:cNvSpPr/>
          <p:nvPr/>
        </p:nvSpPr>
        <p:spPr>
          <a:xfrm>
            <a:off x="4829175" y="6550819"/>
            <a:ext cx="4014788" cy="171450"/>
          </a:xfrm>
          <a:prstGeom prst="rect">
            <a:avLst/>
          </a:prstGeom>
          <a:noFill/>
          <a:ln/>
        </p:spPr>
        <p:txBody>
          <a:bodyPr wrap="square" lIns="0" tIns="0" rIns="0" bIns="0" rtlCol="0" anchor="ctr">
            <a:spAutoFit/>
          </a:bodyPr>
          <a:lstStyle/>
          <a:p>
            <a:pPr algn="l" indent="0" marL="0">
              <a:buNone/>
            </a:pPr>
            <a:r>
              <a:rPr lang="en-US" sz="900" dirty="0">
                <a:solidFill>
                  <a:srgbClr val="FFFFFF"/>
                </a:solidFill>
                <a:latin typeface="Arial" pitchFamily="34" charset="0"/>
                <a:ea typeface="Arial" pitchFamily="34" charset="-122"/>
                <a:cs typeface="Arial" pitchFamily="34" charset="-120"/>
              </a:rPr>
              <a:t>Risk-taking with prudent management</a:t>
            </a:r>
            <a:endParaRPr lang="en-US" sz="900" dirty="0"/>
          </a:p>
        </p:txBody>
      </p:sp>
      <p:sp>
        <p:nvSpPr>
          <p:cNvPr id="53" name="Text 46"/>
          <p:cNvSpPr/>
          <p:nvPr/>
        </p:nvSpPr>
        <p:spPr>
          <a:xfrm>
            <a:off x="4829175" y="6722269"/>
            <a:ext cx="4014788" cy="171450"/>
          </a:xfrm>
          <a:prstGeom prst="rect">
            <a:avLst/>
          </a:prstGeom>
          <a:noFill/>
          <a:ln/>
        </p:spPr>
        <p:txBody>
          <a:bodyPr wrap="square" lIns="0" tIns="0" rIns="0" bIns="0" rtlCol="0" anchor="ctr">
            <a:spAutoFit/>
          </a:bodyPr>
          <a:lstStyle/>
          <a:p>
            <a:pPr algn="l" indent="0" marL="0">
              <a:buNone/>
            </a:pPr>
            <a:r>
              <a:rPr lang="en-US" sz="900" dirty="0">
                <a:solidFill>
                  <a:srgbClr val="FFFFFF"/>
                </a:solidFill>
                <a:latin typeface="Arial" pitchFamily="34" charset="0"/>
                <a:ea typeface="Arial" pitchFamily="34" charset="-122"/>
                <a:cs typeface="Arial" pitchFamily="34" charset="-120"/>
              </a:rPr>
              <a:t>Accountability with operational flexibility</a:t>
            </a:r>
            <a:endParaRPr lang="en-US" sz="900"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name="Slide 3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9144000" cy="6929438"/>
          </a:xfrm>
          <a:prstGeom prst="rect">
            <a:avLst/>
          </a:prstGeom>
        </p:spPr>
      </p:pic>
      <p:sp>
        <p:nvSpPr>
          <p:cNvPr id="3" name="Text 0"/>
          <p:cNvSpPr/>
          <p:nvPr/>
        </p:nvSpPr>
        <p:spPr>
          <a:xfrm>
            <a:off x="285750" y="285750"/>
            <a:ext cx="8643938" cy="385763"/>
          </a:xfrm>
          <a:prstGeom prst="rect">
            <a:avLst/>
          </a:prstGeom>
          <a:noFill/>
          <a:ln/>
        </p:spPr>
        <p:txBody>
          <a:bodyPr wrap="square" lIns="0" tIns="0" rIns="0" bIns="0" rtlCol="0" anchor="ctr">
            <a:spAutoFit/>
          </a:bodyPr>
          <a:lstStyle/>
          <a:p>
            <a:pPr indent="0" marL="0">
              <a:buNone/>
            </a:pPr>
            <a:r>
              <a:rPr lang="en-US" sz="2025" b="1" dirty="0">
                <a:solidFill>
                  <a:srgbClr val="2E5984"/>
                </a:solidFill>
                <a:latin typeface="Arial" pitchFamily="34" charset="0"/>
                <a:ea typeface="Arial" pitchFamily="34" charset="-122"/>
                <a:cs typeface="Arial" pitchFamily="34" charset="-120"/>
              </a:rPr>
              <a:t>Brazilian Development Bank (BNDES)</a:t>
            </a:r>
            <a:endParaRPr lang="en-US" sz="2025" dirty="0"/>
          </a:p>
        </p:txBody>
      </p:sp>
      <p:sp>
        <p:nvSpPr>
          <p:cNvPr id="4" name="Text 1"/>
          <p:cNvSpPr/>
          <p:nvPr/>
        </p:nvSpPr>
        <p:spPr>
          <a:xfrm>
            <a:off x="285750" y="850106"/>
            <a:ext cx="4186238" cy="257175"/>
          </a:xfrm>
          <a:prstGeom prst="rect">
            <a:avLst/>
          </a:prstGeom>
          <a:noFill/>
          <a:ln/>
        </p:spPr>
        <p:txBody>
          <a:bodyPr wrap="square" lIns="0" tIns="0" rIns="0" bIns="0" rtlCol="0" anchor="ctr">
            <a:spAutoFit/>
          </a:bodyPr>
          <a:lstStyle/>
          <a:p>
            <a:pPr indent="0" marL="0">
              <a:buNone/>
            </a:pPr>
            <a:r>
              <a:rPr lang="en-US" sz="1350" b="1" dirty="0">
                <a:solidFill>
                  <a:srgbClr val="4A90A4"/>
                </a:solidFill>
                <a:latin typeface="Arial" pitchFamily="34" charset="0"/>
                <a:ea typeface="Arial" pitchFamily="34" charset="-122"/>
                <a:cs typeface="Arial" pitchFamily="34" charset="-120"/>
              </a:rPr>
              <a:t>History and Evolution</a:t>
            </a:r>
            <a:endParaRPr lang="en-US" sz="1350" dirty="0"/>
          </a:p>
        </p:txBody>
      </p:sp>
      <p:sp>
        <p:nvSpPr>
          <p:cNvPr id="5" name="Shape 2"/>
          <p:cNvSpPr/>
          <p:nvPr/>
        </p:nvSpPr>
        <p:spPr>
          <a:xfrm>
            <a:off x="285750" y="1164431"/>
            <a:ext cx="4114800" cy="1171575"/>
          </a:xfrm>
          <a:prstGeom prst="rect">
            <a:avLst/>
          </a:prstGeom>
          <a:solidFill>
            <a:srgbClr val="FFFFFF"/>
          </a:solidFill>
          <a:ln/>
        </p:spPr>
      </p:sp>
      <p:sp>
        <p:nvSpPr>
          <p:cNvPr id="6" name="Shape 3"/>
          <p:cNvSpPr/>
          <p:nvPr/>
        </p:nvSpPr>
        <p:spPr>
          <a:xfrm>
            <a:off x="371475" y="1250156"/>
            <a:ext cx="257175" cy="257175"/>
          </a:xfrm>
          <a:prstGeom prst="rect">
            <a:avLst/>
          </a:prstGeom>
          <a:solidFill>
            <a:srgbClr val="2E5984"/>
          </a:solidFill>
          <a:ln/>
        </p:spPr>
      </p:sp>
      <p:pic>
        <p:nvPicPr>
          <p:cNvPr id="7" name="Image 1" descr="preencoded.png">    </p:cNvPr>
          <p:cNvPicPr>
            <a:picLocks noChangeAspect="1"/>
          </p:cNvPicPr>
          <p:nvPr/>
        </p:nvPicPr>
        <p:blipFill>
          <a:blip r:embed="rId2"/>
          <a:stretch>
            <a:fillRect/>
          </a:stretch>
        </p:blipFill>
        <p:spPr>
          <a:xfrm>
            <a:off x="428625" y="1375172"/>
            <a:ext cx="142875" cy="7144"/>
          </a:xfrm>
          <a:prstGeom prst="rect">
            <a:avLst/>
          </a:prstGeom>
        </p:spPr>
      </p:pic>
      <p:sp>
        <p:nvSpPr>
          <p:cNvPr id="8" name="Text 4"/>
          <p:cNvSpPr/>
          <p:nvPr/>
        </p:nvSpPr>
        <p:spPr>
          <a:xfrm>
            <a:off x="714375" y="1282303"/>
            <a:ext cx="1643202" cy="192881"/>
          </a:xfrm>
          <a:prstGeom prst="rect">
            <a:avLst/>
          </a:prstGeom>
          <a:noFill/>
          <a:ln/>
        </p:spPr>
        <p:txBody>
          <a:bodyPr wrap="square" lIns="0" tIns="0" rIns="0" bIns="0" rtlCol="0" anchor="ctr">
            <a:spAutoFit/>
          </a:bodyPr>
          <a:lstStyle/>
          <a:p>
            <a:pPr indent="0" marL="0">
              <a:buNone/>
            </a:pPr>
            <a:r>
              <a:rPr lang="en-US" sz="1013" b="1" dirty="0">
                <a:solidFill>
                  <a:srgbClr val="2E5984"/>
                </a:solidFill>
                <a:latin typeface="Arial" pitchFamily="34" charset="0"/>
                <a:ea typeface="Arial" pitchFamily="34" charset="-122"/>
                <a:cs typeface="Arial" pitchFamily="34" charset="-120"/>
              </a:rPr>
              <a:t>Institutional Development</a:t>
            </a:r>
            <a:endParaRPr lang="en-US" sz="1013" dirty="0"/>
          </a:p>
        </p:txBody>
      </p:sp>
      <p:sp>
        <p:nvSpPr>
          <p:cNvPr id="9" name="Text 5"/>
          <p:cNvSpPr/>
          <p:nvPr/>
        </p:nvSpPr>
        <p:spPr>
          <a:xfrm>
            <a:off x="371475" y="1564481"/>
            <a:ext cx="4014788" cy="685800"/>
          </a:xfrm>
          <a:prstGeom prst="rect">
            <a:avLst/>
          </a:prstGeom>
          <a:noFill/>
          <a:ln/>
        </p:spPr>
        <p:txBody>
          <a:bodyPr wrap="square" lIns="0" tIns="0" rIns="0" bIns="0" rtlCol="0" anchor="ctr">
            <a:spAutoFit/>
          </a:bodyPr>
          <a:lstStyle/>
          <a:p>
            <a:pPr indent="0" marL="0">
              <a:buNone/>
            </a:pPr>
            <a:r>
              <a:rPr lang="en-US" sz="900" dirty="0">
                <a:solidFill>
                  <a:srgbClr val="333333"/>
                </a:solidFill>
                <a:latin typeface="Arial" pitchFamily="34" charset="0"/>
                <a:ea typeface="Arial" pitchFamily="34" charset="-122"/>
                <a:cs typeface="Arial" pitchFamily="34" charset="-120"/>
              </a:rPr>
              <a:t>Founded in 1952 as the National Bank for Economic Development (BNDE), later adding "Social" to become BNDES. Initially focused on infrastructure and basic industries, it evolved to support broader industrial policy, privatization programs, and more recently, innovation and sustainability.</a:t>
            </a:r>
            <a:endParaRPr lang="en-US" sz="900" dirty="0"/>
          </a:p>
        </p:txBody>
      </p:sp>
      <p:sp>
        <p:nvSpPr>
          <p:cNvPr id="10" name="Text 6"/>
          <p:cNvSpPr/>
          <p:nvPr/>
        </p:nvSpPr>
        <p:spPr>
          <a:xfrm>
            <a:off x="285750" y="2421731"/>
            <a:ext cx="4186238" cy="257175"/>
          </a:xfrm>
          <a:prstGeom prst="rect">
            <a:avLst/>
          </a:prstGeom>
          <a:noFill/>
          <a:ln/>
        </p:spPr>
        <p:txBody>
          <a:bodyPr wrap="square" lIns="0" tIns="0" rIns="0" bIns="0" rtlCol="0" anchor="ctr">
            <a:spAutoFit/>
          </a:bodyPr>
          <a:lstStyle/>
          <a:p>
            <a:pPr indent="0" marL="0">
              <a:buNone/>
            </a:pPr>
            <a:r>
              <a:rPr lang="en-US" sz="1350" b="1" dirty="0">
                <a:solidFill>
                  <a:srgbClr val="4A90A4"/>
                </a:solidFill>
                <a:latin typeface="Arial" pitchFamily="34" charset="0"/>
                <a:ea typeface="Arial" pitchFamily="34" charset="-122"/>
                <a:cs typeface="Arial" pitchFamily="34" charset="-120"/>
              </a:rPr>
              <a:t>Lending Programs and Sectors</a:t>
            </a:r>
            <a:endParaRPr lang="en-US" sz="1350" dirty="0"/>
          </a:p>
        </p:txBody>
      </p:sp>
      <p:sp>
        <p:nvSpPr>
          <p:cNvPr id="11" name="Shape 7"/>
          <p:cNvSpPr/>
          <p:nvPr/>
        </p:nvSpPr>
        <p:spPr>
          <a:xfrm>
            <a:off x="285750" y="2736056"/>
            <a:ext cx="4114800" cy="1171575"/>
          </a:xfrm>
          <a:prstGeom prst="rect">
            <a:avLst/>
          </a:prstGeom>
          <a:solidFill>
            <a:srgbClr val="FFFFFF"/>
          </a:solidFill>
          <a:ln/>
        </p:spPr>
      </p:sp>
      <p:sp>
        <p:nvSpPr>
          <p:cNvPr id="12" name="Shape 8"/>
          <p:cNvSpPr/>
          <p:nvPr/>
        </p:nvSpPr>
        <p:spPr>
          <a:xfrm>
            <a:off x="371475" y="2821781"/>
            <a:ext cx="257175" cy="257175"/>
          </a:xfrm>
          <a:prstGeom prst="rect">
            <a:avLst/>
          </a:prstGeom>
          <a:solidFill>
            <a:srgbClr val="4A90A4"/>
          </a:solidFill>
          <a:ln/>
        </p:spPr>
      </p:sp>
      <p:pic>
        <p:nvPicPr>
          <p:cNvPr id="13" name="Image 2" descr="preencoded.png">    </p:cNvPr>
          <p:cNvPicPr>
            <a:picLocks noChangeAspect="1"/>
          </p:cNvPicPr>
          <p:nvPr/>
        </p:nvPicPr>
        <p:blipFill>
          <a:blip r:embed="rId3"/>
          <a:stretch>
            <a:fillRect/>
          </a:stretch>
        </p:blipFill>
        <p:spPr>
          <a:xfrm>
            <a:off x="419695" y="2946797"/>
            <a:ext cx="160734" cy="7144"/>
          </a:xfrm>
          <a:prstGeom prst="rect">
            <a:avLst/>
          </a:prstGeom>
        </p:spPr>
      </p:pic>
      <p:sp>
        <p:nvSpPr>
          <p:cNvPr id="14" name="Text 9"/>
          <p:cNvSpPr/>
          <p:nvPr/>
        </p:nvSpPr>
        <p:spPr>
          <a:xfrm>
            <a:off x="714375" y="2853928"/>
            <a:ext cx="1281354" cy="192881"/>
          </a:xfrm>
          <a:prstGeom prst="rect">
            <a:avLst/>
          </a:prstGeom>
          <a:noFill/>
          <a:ln/>
        </p:spPr>
        <p:txBody>
          <a:bodyPr wrap="none" lIns="0" tIns="0" rIns="0" bIns="0" rtlCol="0" anchor="ctr">
            <a:spAutoFit/>
          </a:bodyPr>
          <a:lstStyle/>
          <a:p>
            <a:pPr indent="0" marL="0">
              <a:buNone/>
            </a:pPr>
            <a:r>
              <a:rPr lang="en-US" sz="1013" b="1" dirty="0">
                <a:solidFill>
                  <a:srgbClr val="2E5984"/>
                </a:solidFill>
                <a:latin typeface="Arial" pitchFamily="34" charset="0"/>
                <a:ea typeface="Arial" pitchFamily="34" charset="-122"/>
                <a:cs typeface="Arial" pitchFamily="34" charset="-120"/>
              </a:rPr>
              <a:t>Financing Activities</a:t>
            </a:r>
            <a:endParaRPr lang="en-US" sz="1013" dirty="0"/>
          </a:p>
        </p:txBody>
      </p:sp>
      <p:sp>
        <p:nvSpPr>
          <p:cNvPr id="15" name="Text 10"/>
          <p:cNvSpPr/>
          <p:nvPr/>
        </p:nvSpPr>
        <p:spPr>
          <a:xfrm>
            <a:off x="371475" y="3136106"/>
            <a:ext cx="4014788" cy="685800"/>
          </a:xfrm>
          <a:prstGeom prst="rect">
            <a:avLst/>
          </a:prstGeom>
          <a:noFill/>
          <a:ln/>
        </p:spPr>
        <p:txBody>
          <a:bodyPr wrap="square" lIns="0" tIns="0" rIns="0" bIns="0" rtlCol="0" anchor="ctr">
            <a:spAutoFit/>
          </a:bodyPr>
          <a:lstStyle/>
          <a:p>
            <a:pPr indent="0" marL="0">
              <a:buNone/>
            </a:pPr>
            <a:r>
              <a:rPr lang="en-US" sz="900" dirty="0">
                <a:solidFill>
                  <a:srgbClr val="333333"/>
                </a:solidFill>
                <a:latin typeface="Arial" pitchFamily="34" charset="0"/>
                <a:ea typeface="Arial" pitchFamily="34" charset="-122"/>
                <a:cs typeface="Arial" pitchFamily="34" charset="-120"/>
              </a:rPr>
              <a:t>BNDES provides long-term financing through direct lending, on-lending via financial intermediaries, and equity investments. Key sectors include infrastructure (energy, transportation, logistics), industry (manufacturing, mining), innovation, exports, and SMEs.</a:t>
            </a:r>
            <a:endParaRPr lang="en-US" sz="900" dirty="0"/>
          </a:p>
        </p:txBody>
      </p:sp>
      <p:pic>
        <p:nvPicPr>
          <p:cNvPr id="16" name="Image 3" descr="preencoded.png">    </p:cNvPr>
          <p:cNvPicPr>
            <a:picLocks noChangeAspect="1"/>
          </p:cNvPicPr>
          <p:nvPr/>
        </p:nvPicPr>
        <p:blipFill>
          <a:blip r:embed="rId4"/>
          <a:stretch>
            <a:fillRect/>
          </a:stretch>
        </p:blipFill>
        <p:spPr>
          <a:xfrm>
            <a:off x="285750" y="3993356"/>
            <a:ext cx="4114800" cy="1571625"/>
          </a:xfrm>
          <a:prstGeom prst="rect">
            <a:avLst/>
          </a:prstGeom>
        </p:spPr>
      </p:pic>
      <p:sp>
        <p:nvSpPr>
          <p:cNvPr id="17" name="Text 11"/>
          <p:cNvSpPr/>
          <p:nvPr/>
        </p:nvSpPr>
        <p:spPr>
          <a:xfrm>
            <a:off x="4743450" y="850106"/>
            <a:ext cx="4186238" cy="257175"/>
          </a:xfrm>
          <a:prstGeom prst="rect">
            <a:avLst/>
          </a:prstGeom>
          <a:noFill/>
          <a:ln/>
        </p:spPr>
        <p:txBody>
          <a:bodyPr wrap="square" lIns="0" tIns="0" rIns="0" bIns="0" rtlCol="0" anchor="ctr">
            <a:spAutoFit/>
          </a:bodyPr>
          <a:lstStyle/>
          <a:p>
            <a:pPr indent="0" marL="0">
              <a:buNone/>
            </a:pPr>
            <a:r>
              <a:rPr lang="en-US" sz="1350" b="1" dirty="0">
                <a:solidFill>
                  <a:srgbClr val="4A90A4"/>
                </a:solidFill>
                <a:latin typeface="Arial" pitchFamily="34" charset="0"/>
                <a:ea typeface="Arial" pitchFamily="34" charset="-122"/>
                <a:cs typeface="Arial" pitchFamily="34" charset="-120"/>
              </a:rPr>
              <a:t>Economic Impact and Controversies</a:t>
            </a:r>
            <a:endParaRPr lang="en-US" sz="1350" dirty="0"/>
          </a:p>
        </p:txBody>
      </p:sp>
      <p:sp>
        <p:nvSpPr>
          <p:cNvPr id="18" name="Shape 12"/>
          <p:cNvSpPr/>
          <p:nvPr/>
        </p:nvSpPr>
        <p:spPr>
          <a:xfrm>
            <a:off x="4743450" y="1164431"/>
            <a:ext cx="4114800" cy="1171575"/>
          </a:xfrm>
          <a:prstGeom prst="rect">
            <a:avLst/>
          </a:prstGeom>
          <a:solidFill>
            <a:srgbClr val="FFFFFF"/>
          </a:solidFill>
          <a:ln/>
        </p:spPr>
      </p:sp>
      <p:sp>
        <p:nvSpPr>
          <p:cNvPr id="19" name="Shape 13"/>
          <p:cNvSpPr/>
          <p:nvPr/>
        </p:nvSpPr>
        <p:spPr>
          <a:xfrm>
            <a:off x="4829175" y="1250156"/>
            <a:ext cx="257175" cy="257175"/>
          </a:xfrm>
          <a:prstGeom prst="rect">
            <a:avLst/>
          </a:prstGeom>
          <a:solidFill>
            <a:srgbClr val="7FB3D3"/>
          </a:solidFill>
          <a:ln/>
        </p:spPr>
      </p:sp>
      <p:pic>
        <p:nvPicPr>
          <p:cNvPr id="20" name="Image 4" descr="preencoded.png">    </p:cNvPr>
          <p:cNvPicPr>
            <a:picLocks noChangeAspect="1"/>
          </p:cNvPicPr>
          <p:nvPr/>
        </p:nvPicPr>
        <p:blipFill>
          <a:blip r:embed="rId5"/>
          <a:stretch>
            <a:fillRect/>
          </a:stretch>
        </p:blipFill>
        <p:spPr>
          <a:xfrm>
            <a:off x="4886325" y="1375172"/>
            <a:ext cx="142875" cy="7144"/>
          </a:xfrm>
          <a:prstGeom prst="rect">
            <a:avLst/>
          </a:prstGeom>
        </p:spPr>
      </p:pic>
      <p:sp>
        <p:nvSpPr>
          <p:cNvPr id="21" name="Text 14"/>
          <p:cNvSpPr/>
          <p:nvPr/>
        </p:nvSpPr>
        <p:spPr>
          <a:xfrm>
            <a:off x="5172075" y="1282303"/>
            <a:ext cx="1543413" cy="192881"/>
          </a:xfrm>
          <a:prstGeom prst="rect">
            <a:avLst/>
          </a:prstGeom>
          <a:noFill/>
          <a:ln/>
        </p:spPr>
        <p:txBody>
          <a:bodyPr wrap="square" lIns="0" tIns="0" rIns="0" bIns="0" rtlCol="0" anchor="ctr">
            <a:spAutoFit/>
          </a:bodyPr>
          <a:lstStyle/>
          <a:p>
            <a:pPr indent="0" marL="0">
              <a:buNone/>
            </a:pPr>
            <a:r>
              <a:rPr lang="en-US" sz="1013" b="1" dirty="0">
                <a:solidFill>
                  <a:srgbClr val="2E5984"/>
                </a:solidFill>
                <a:latin typeface="Arial" pitchFamily="34" charset="0"/>
                <a:ea typeface="Arial" pitchFamily="34" charset="-122"/>
                <a:cs typeface="Arial" pitchFamily="34" charset="-120"/>
              </a:rPr>
              <a:t>Development Outcomes</a:t>
            </a:r>
            <a:endParaRPr lang="en-US" sz="1013" dirty="0"/>
          </a:p>
        </p:txBody>
      </p:sp>
      <p:sp>
        <p:nvSpPr>
          <p:cNvPr id="22" name="Text 15"/>
          <p:cNvSpPr/>
          <p:nvPr/>
        </p:nvSpPr>
        <p:spPr>
          <a:xfrm>
            <a:off x="4829175" y="1564481"/>
            <a:ext cx="4014788" cy="685800"/>
          </a:xfrm>
          <a:prstGeom prst="rect">
            <a:avLst/>
          </a:prstGeom>
          <a:noFill/>
          <a:ln/>
        </p:spPr>
        <p:txBody>
          <a:bodyPr wrap="square" lIns="0" tIns="0" rIns="0" bIns="0" rtlCol="0" anchor="ctr">
            <a:spAutoFit/>
          </a:bodyPr>
          <a:lstStyle/>
          <a:p>
            <a:pPr indent="0" marL="0">
              <a:buNone/>
            </a:pPr>
            <a:r>
              <a:rPr lang="en-US" sz="900" dirty="0">
                <a:solidFill>
                  <a:srgbClr val="333333"/>
                </a:solidFill>
                <a:latin typeface="Arial" pitchFamily="34" charset="0"/>
                <a:ea typeface="Arial" pitchFamily="34" charset="-122"/>
                <a:cs typeface="Arial" pitchFamily="34" charset="-120"/>
              </a:rPr>
              <a:t>Research shows positive impacts on firm investment, employment, and exports. However, evidence on productivity and innovation effects is mixed. BNDES has been instrumental in developing Brazil's infrastructure and supporting counter-cyclical investment during crises.</a:t>
            </a:r>
            <a:endParaRPr lang="en-US" sz="900" dirty="0"/>
          </a:p>
        </p:txBody>
      </p:sp>
      <p:sp>
        <p:nvSpPr>
          <p:cNvPr id="23" name="Shape 16"/>
          <p:cNvSpPr/>
          <p:nvPr/>
        </p:nvSpPr>
        <p:spPr>
          <a:xfrm>
            <a:off x="4743450" y="2421731"/>
            <a:ext cx="4114800" cy="2843213"/>
          </a:xfrm>
          <a:prstGeom prst="rect">
            <a:avLst/>
          </a:prstGeom>
          <a:solidFill>
            <a:srgbClr val="FFFFFF"/>
          </a:solidFill>
          <a:ln/>
        </p:spPr>
      </p:sp>
      <p:sp>
        <p:nvSpPr>
          <p:cNvPr id="24" name="Text 17"/>
          <p:cNvSpPr/>
          <p:nvPr/>
        </p:nvSpPr>
        <p:spPr>
          <a:xfrm>
            <a:off x="4829175" y="2507456"/>
            <a:ext cx="4014788" cy="192881"/>
          </a:xfrm>
          <a:prstGeom prst="rect">
            <a:avLst/>
          </a:prstGeom>
          <a:noFill/>
          <a:ln/>
        </p:spPr>
        <p:txBody>
          <a:bodyPr wrap="square" lIns="0" tIns="0" rIns="0" bIns="0" rtlCol="0" anchor="ctr">
            <a:spAutoFit/>
          </a:bodyPr>
          <a:lstStyle/>
          <a:p>
            <a:pPr indent="0" marL="0">
              <a:buNone/>
            </a:pPr>
            <a:r>
              <a:rPr lang="en-US" sz="1013" b="1" dirty="0">
                <a:solidFill>
                  <a:srgbClr val="2E5984"/>
                </a:solidFill>
                <a:latin typeface="Arial" pitchFamily="34" charset="0"/>
                <a:ea typeface="Arial" pitchFamily="34" charset="-122"/>
                <a:cs typeface="Arial" pitchFamily="34" charset="-120"/>
              </a:rPr>
              <a:t>BNDES Evolution Timeline</a:t>
            </a:r>
            <a:endParaRPr lang="en-US" sz="1013" dirty="0"/>
          </a:p>
        </p:txBody>
      </p:sp>
      <p:sp>
        <p:nvSpPr>
          <p:cNvPr id="25" name="Text 18"/>
          <p:cNvSpPr/>
          <p:nvPr/>
        </p:nvSpPr>
        <p:spPr>
          <a:xfrm>
            <a:off x="5114925" y="2757488"/>
            <a:ext cx="3729038" cy="171450"/>
          </a:xfrm>
          <a:prstGeom prst="rect">
            <a:avLst/>
          </a:prstGeom>
          <a:noFill/>
          <a:ln/>
        </p:spPr>
        <p:txBody>
          <a:bodyPr wrap="square" lIns="0" tIns="0" rIns="0" bIns="0" rtlCol="0" anchor="ctr">
            <a:spAutoFit/>
          </a:bodyPr>
          <a:lstStyle/>
          <a:p>
            <a:pPr algn="l" indent="0" marL="0">
              <a:buNone/>
            </a:pPr>
            <a:r>
              <a:rPr lang="en-US" sz="900" b="1" dirty="0">
                <a:solidFill>
                  <a:srgbClr val="2E5984"/>
                </a:solidFill>
                <a:latin typeface="Arial" pitchFamily="34" charset="0"/>
                <a:ea typeface="Arial" pitchFamily="34" charset="-122"/>
                <a:cs typeface="Arial" pitchFamily="34" charset="-120"/>
              </a:rPr>
              <a:t>1952-1970s</a:t>
            </a:r>
            <a:endParaRPr lang="en-US" sz="900" dirty="0"/>
          </a:p>
        </p:txBody>
      </p:sp>
      <p:sp>
        <p:nvSpPr>
          <p:cNvPr id="26" name="Text 19"/>
          <p:cNvSpPr/>
          <p:nvPr/>
        </p:nvSpPr>
        <p:spPr>
          <a:xfrm>
            <a:off x="5114925" y="2928938"/>
            <a:ext cx="3729038" cy="160734"/>
          </a:xfrm>
          <a:prstGeom prst="rect">
            <a:avLst/>
          </a:prstGeom>
          <a:noFill/>
          <a:ln/>
        </p:spPr>
        <p:txBody>
          <a:bodyPr wrap="square" lIns="0" tIns="0" rIns="0" bIns="0" rtlCol="0" anchor="ctr">
            <a:spAutoFit/>
          </a:bodyPr>
          <a:lstStyle/>
          <a:p>
            <a:pPr algn="l" indent="0" marL="0">
              <a:buNone/>
            </a:pPr>
            <a:r>
              <a:rPr lang="en-US" sz="844" dirty="0">
                <a:solidFill>
                  <a:srgbClr val="333333"/>
                </a:solidFill>
                <a:latin typeface="Arial" pitchFamily="34" charset="0"/>
                <a:ea typeface="Arial" pitchFamily="34" charset="-122"/>
                <a:cs typeface="Arial" pitchFamily="34" charset="-120"/>
              </a:rPr>
              <a:t>Focus on infrastructure and import substitution industrialization</a:t>
            </a:r>
            <a:endParaRPr lang="en-US" sz="844" dirty="0"/>
          </a:p>
        </p:txBody>
      </p:sp>
      <p:sp>
        <p:nvSpPr>
          <p:cNvPr id="27" name="Text 20"/>
          <p:cNvSpPr/>
          <p:nvPr/>
        </p:nvSpPr>
        <p:spPr>
          <a:xfrm>
            <a:off x="5114925" y="3161109"/>
            <a:ext cx="3729038" cy="171450"/>
          </a:xfrm>
          <a:prstGeom prst="rect">
            <a:avLst/>
          </a:prstGeom>
          <a:noFill/>
          <a:ln/>
        </p:spPr>
        <p:txBody>
          <a:bodyPr wrap="square" lIns="0" tIns="0" rIns="0" bIns="0" rtlCol="0" anchor="ctr">
            <a:spAutoFit/>
          </a:bodyPr>
          <a:lstStyle/>
          <a:p>
            <a:pPr algn="l" indent="0" marL="0">
              <a:buNone/>
            </a:pPr>
            <a:r>
              <a:rPr lang="en-US" sz="900" b="1" dirty="0">
                <a:solidFill>
                  <a:srgbClr val="2E5984"/>
                </a:solidFill>
                <a:latin typeface="Arial" pitchFamily="34" charset="0"/>
                <a:ea typeface="Arial" pitchFamily="34" charset="-122"/>
                <a:cs typeface="Arial" pitchFamily="34" charset="-120"/>
              </a:rPr>
              <a:t>1980s</a:t>
            </a:r>
            <a:endParaRPr lang="en-US" sz="900" dirty="0"/>
          </a:p>
        </p:txBody>
      </p:sp>
      <p:sp>
        <p:nvSpPr>
          <p:cNvPr id="28" name="Text 21"/>
          <p:cNvSpPr/>
          <p:nvPr/>
        </p:nvSpPr>
        <p:spPr>
          <a:xfrm>
            <a:off x="5114925" y="3332559"/>
            <a:ext cx="3729038" cy="160734"/>
          </a:xfrm>
          <a:prstGeom prst="rect">
            <a:avLst/>
          </a:prstGeom>
          <a:noFill/>
          <a:ln/>
        </p:spPr>
        <p:txBody>
          <a:bodyPr wrap="square" lIns="0" tIns="0" rIns="0" bIns="0" rtlCol="0" anchor="ctr">
            <a:spAutoFit/>
          </a:bodyPr>
          <a:lstStyle/>
          <a:p>
            <a:pPr algn="l" indent="0" marL="0">
              <a:buNone/>
            </a:pPr>
            <a:r>
              <a:rPr lang="en-US" sz="844" dirty="0">
                <a:solidFill>
                  <a:srgbClr val="333333"/>
                </a:solidFill>
                <a:latin typeface="Arial" pitchFamily="34" charset="0"/>
                <a:ea typeface="Arial" pitchFamily="34" charset="-122"/>
                <a:cs typeface="Arial" pitchFamily="34" charset="-120"/>
              </a:rPr>
              <a:t>Crisis management and support for export-oriented industries</a:t>
            </a:r>
            <a:endParaRPr lang="en-US" sz="844" dirty="0"/>
          </a:p>
        </p:txBody>
      </p:sp>
      <p:sp>
        <p:nvSpPr>
          <p:cNvPr id="29" name="Text 22"/>
          <p:cNvSpPr/>
          <p:nvPr/>
        </p:nvSpPr>
        <p:spPr>
          <a:xfrm>
            <a:off x="5114925" y="3564731"/>
            <a:ext cx="3729038" cy="171450"/>
          </a:xfrm>
          <a:prstGeom prst="rect">
            <a:avLst/>
          </a:prstGeom>
          <a:noFill/>
          <a:ln/>
        </p:spPr>
        <p:txBody>
          <a:bodyPr wrap="square" lIns="0" tIns="0" rIns="0" bIns="0" rtlCol="0" anchor="ctr">
            <a:spAutoFit/>
          </a:bodyPr>
          <a:lstStyle/>
          <a:p>
            <a:pPr algn="l" indent="0" marL="0">
              <a:buNone/>
            </a:pPr>
            <a:r>
              <a:rPr lang="en-US" sz="900" b="1" dirty="0">
                <a:solidFill>
                  <a:srgbClr val="2E5984"/>
                </a:solidFill>
                <a:latin typeface="Arial" pitchFamily="34" charset="0"/>
                <a:ea typeface="Arial" pitchFamily="34" charset="-122"/>
                <a:cs typeface="Arial" pitchFamily="34" charset="-120"/>
              </a:rPr>
              <a:t>1990s</a:t>
            </a:r>
            <a:endParaRPr lang="en-US" sz="900" dirty="0"/>
          </a:p>
        </p:txBody>
      </p:sp>
      <p:sp>
        <p:nvSpPr>
          <p:cNvPr id="30" name="Text 23"/>
          <p:cNvSpPr/>
          <p:nvPr/>
        </p:nvSpPr>
        <p:spPr>
          <a:xfrm>
            <a:off x="5114925" y="3736181"/>
            <a:ext cx="3729038" cy="160734"/>
          </a:xfrm>
          <a:prstGeom prst="rect">
            <a:avLst/>
          </a:prstGeom>
          <a:noFill/>
          <a:ln/>
        </p:spPr>
        <p:txBody>
          <a:bodyPr wrap="square" lIns="0" tIns="0" rIns="0" bIns="0" rtlCol="0" anchor="ctr">
            <a:spAutoFit/>
          </a:bodyPr>
          <a:lstStyle/>
          <a:p>
            <a:pPr algn="l" indent="0" marL="0">
              <a:buNone/>
            </a:pPr>
            <a:r>
              <a:rPr lang="en-US" sz="844" dirty="0">
                <a:solidFill>
                  <a:srgbClr val="333333"/>
                </a:solidFill>
                <a:latin typeface="Arial" pitchFamily="34" charset="0"/>
                <a:ea typeface="Arial" pitchFamily="34" charset="-122"/>
                <a:cs typeface="Arial" pitchFamily="34" charset="-120"/>
              </a:rPr>
              <a:t>Privatization agent and market-oriented reforms</a:t>
            </a:r>
            <a:endParaRPr lang="en-US" sz="844" dirty="0"/>
          </a:p>
        </p:txBody>
      </p:sp>
      <p:sp>
        <p:nvSpPr>
          <p:cNvPr id="31" name="Text 24"/>
          <p:cNvSpPr/>
          <p:nvPr/>
        </p:nvSpPr>
        <p:spPr>
          <a:xfrm>
            <a:off x="5114925" y="3968353"/>
            <a:ext cx="3729038" cy="171450"/>
          </a:xfrm>
          <a:prstGeom prst="rect">
            <a:avLst/>
          </a:prstGeom>
          <a:noFill/>
          <a:ln/>
        </p:spPr>
        <p:txBody>
          <a:bodyPr wrap="square" lIns="0" tIns="0" rIns="0" bIns="0" rtlCol="0" anchor="ctr">
            <a:spAutoFit/>
          </a:bodyPr>
          <a:lstStyle/>
          <a:p>
            <a:pPr algn="l" indent="0" marL="0">
              <a:buNone/>
            </a:pPr>
            <a:r>
              <a:rPr lang="en-US" sz="900" b="1" dirty="0">
                <a:solidFill>
                  <a:srgbClr val="2E5984"/>
                </a:solidFill>
                <a:latin typeface="Arial" pitchFamily="34" charset="0"/>
                <a:ea typeface="Arial" pitchFamily="34" charset="-122"/>
                <a:cs typeface="Arial" pitchFamily="34" charset="-120"/>
              </a:rPr>
              <a:t>2000s</a:t>
            </a:r>
            <a:endParaRPr lang="en-US" sz="900" dirty="0"/>
          </a:p>
        </p:txBody>
      </p:sp>
      <p:sp>
        <p:nvSpPr>
          <p:cNvPr id="32" name="Text 25"/>
          <p:cNvSpPr/>
          <p:nvPr/>
        </p:nvSpPr>
        <p:spPr>
          <a:xfrm>
            <a:off x="5114925" y="4139803"/>
            <a:ext cx="3729038" cy="160734"/>
          </a:xfrm>
          <a:prstGeom prst="rect">
            <a:avLst/>
          </a:prstGeom>
          <a:noFill/>
          <a:ln/>
        </p:spPr>
        <p:txBody>
          <a:bodyPr wrap="square" lIns="0" tIns="0" rIns="0" bIns="0" rtlCol="0" anchor="ctr">
            <a:spAutoFit/>
          </a:bodyPr>
          <a:lstStyle/>
          <a:p>
            <a:pPr algn="l" indent="0" marL="0">
              <a:buNone/>
            </a:pPr>
            <a:r>
              <a:rPr lang="en-US" sz="844" dirty="0">
                <a:solidFill>
                  <a:srgbClr val="333333"/>
                </a:solidFill>
                <a:latin typeface="Arial" pitchFamily="34" charset="0"/>
                <a:ea typeface="Arial" pitchFamily="34" charset="-122"/>
                <a:cs typeface="Arial" pitchFamily="34" charset="-120"/>
              </a:rPr>
              <a:t>Renewed industrial policy focus and international expansion</a:t>
            </a:r>
            <a:endParaRPr lang="en-US" sz="844" dirty="0"/>
          </a:p>
        </p:txBody>
      </p:sp>
      <p:sp>
        <p:nvSpPr>
          <p:cNvPr id="33" name="Text 26"/>
          <p:cNvSpPr/>
          <p:nvPr/>
        </p:nvSpPr>
        <p:spPr>
          <a:xfrm>
            <a:off x="5114925" y="4371975"/>
            <a:ext cx="3729038" cy="171450"/>
          </a:xfrm>
          <a:prstGeom prst="rect">
            <a:avLst/>
          </a:prstGeom>
          <a:noFill/>
          <a:ln/>
        </p:spPr>
        <p:txBody>
          <a:bodyPr wrap="square" lIns="0" tIns="0" rIns="0" bIns="0" rtlCol="0" anchor="ctr">
            <a:spAutoFit/>
          </a:bodyPr>
          <a:lstStyle/>
          <a:p>
            <a:pPr algn="l" indent="0" marL="0">
              <a:buNone/>
            </a:pPr>
            <a:r>
              <a:rPr lang="en-US" sz="900" b="1" dirty="0">
                <a:solidFill>
                  <a:srgbClr val="2E5984"/>
                </a:solidFill>
                <a:latin typeface="Arial" pitchFamily="34" charset="0"/>
                <a:ea typeface="Arial" pitchFamily="34" charset="-122"/>
                <a:cs typeface="Arial" pitchFamily="34" charset="-120"/>
              </a:rPr>
              <a:t>2010s</a:t>
            </a:r>
            <a:endParaRPr lang="en-US" sz="900" dirty="0"/>
          </a:p>
        </p:txBody>
      </p:sp>
      <p:sp>
        <p:nvSpPr>
          <p:cNvPr id="34" name="Text 27"/>
          <p:cNvSpPr/>
          <p:nvPr/>
        </p:nvSpPr>
        <p:spPr>
          <a:xfrm>
            <a:off x="5114925" y="4543425"/>
            <a:ext cx="3729038" cy="160734"/>
          </a:xfrm>
          <a:prstGeom prst="rect">
            <a:avLst/>
          </a:prstGeom>
          <a:noFill/>
          <a:ln/>
        </p:spPr>
        <p:txBody>
          <a:bodyPr wrap="square" lIns="0" tIns="0" rIns="0" bIns="0" rtlCol="0" anchor="ctr">
            <a:spAutoFit/>
          </a:bodyPr>
          <a:lstStyle/>
          <a:p>
            <a:pPr algn="l" indent="0" marL="0">
              <a:buNone/>
            </a:pPr>
            <a:r>
              <a:rPr lang="en-US" sz="844" dirty="0">
                <a:solidFill>
                  <a:srgbClr val="333333"/>
                </a:solidFill>
                <a:latin typeface="Arial" pitchFamily="34" charset="0"/>
                <a:ea typeface="Arial" pitchFamily="34" charset="-122"/>
                <a:cs typeface="Arial" pitchFamily="34" charset="-120"/>
              </a:rPr>
              <a:t>Counter-cyclical role during crisis, then scaling back</a:t>
            </a:r>
            <a:endParaRPr lang="en-US" sz="844" dirty="0"/>
          </a:p>
        </p:txBody>
      </p:sp>
      <p:sp>
        <p:nvSpPr>
          <p:cNvPr id="35" name="Text 28"/>
          <p:cNvSpPr/>
          <p:nvPr/>
        </p:nvSpPr>
        <p:spPr>
          <a:xfrm>
            <a:off x="5114925" y="4775597"/>
            <a:ext cx="3729038" cy="171450"/>
          </a:xfrm>
          <a:prstGeom prst="rect">
            <a:avLst/>
          </a:prstGeom>
          <a:noFill/>
          <a:ln/>
        </p:spPr>
        <p:txBody>
          <a:bodyPr wrap="square" lIns="0" tIns="0" rIns="0" bIns="0" rtlCol="0" anchor="ctr">
            <a:spAutoFit/>
          </a:bodyPr>
          <a:lstStyle/>
          <a:p>
            <a:pPr algn="l" indent="0" marL="0">
              <a:buNone/>
            </a:pPr>
            <a:r>
              <a:rPr lang="en-US" sz="900" b="1" dirty="0">
                <a:solidFill>
                  <a:srgbClr val="2E5984"/>
                </a:solidFill>
                <a:latin typeface="Arial" pitchFamily="34" charset="0"/>
                <a:ea typeface="Arial" pitchFamily="34" charset="-122"/>
                <a:cs typeface="Arial" pitchFamily="34" charset="-120"/>
              </a:rPr>
              <a:t>2020s</a:t>
            </a:r>
            <a:endParaRPr lang="en-US" sz="900" dirty="0"/>
          </a:p>
        </p:txBody>
      </p:sp>
      <p:sp>
        <p:nvSpPr>
          <p:cNvPr id="36" name="Text 29"/>
          <p:cNvSpPr/>
          <p:nvPr/>
        </p:nvSpPr>
        <p:spPr>
          <a:xfrm>
            <a:off x="5114925" y="4947047"/>
            <a:ext cx="3729038" cy="160734"/>
          </a:xfrm>
          <a:prstGeom prst="rect">
            <a:avLst/>
          </a:prstGeom>
          <a:noFill/>
          <a:ln/>
        </p:spPr>
        <p:txBody>
          <a:bodyPr wrap="square" lIns="0" tIns="0" rIns="0" bIns="0" rtlCol="0" anchor="ctr">
            <a:spAutoFit/>
          </a:bodyPr>
          <a:lstStyle/>
          <a:p>
            <a:pPr algn="l" indent="0" marL="0">
              <a:buNone/>
            </a:pPr>
            <a:r>
              <a:rPr lang="en-US" sz="844" dirty="0">
                <a:solidFill>
                  <a:srgbClr val="333333"/>
                </a:solidFill>
                <a:latin typeface="Arial" pitchFamily="34" charset="0"/>
                <a:ea typeface="Arial" pitchFamily="34" charset="-122"/>
                <a:cs typeface="Arial" pitchFamily="34" charset="-120"/>
              </a:rPr>
              <a:t>Refocus on infrastructure, innovation, and sustainability</a:t>
            </a:r>
            <a:endParaRPr lang="en-US" sz="844" dirty="0"/>
          </a:p>
        </p:txBody>
      </p:sp>
      <p:sp>
        <p:nvSpPr>
          <p:cNvPr id="37" name="Shape 30"/>
          <p:cNvSpPr/>
          <p:nvPr/>
        </p:nvSpPr>
        <p:spPr>
          <a:xfrm>
            <a:off x="4743450" y="5336381"/>
            <a:ext cx="4114800" cy="1278731"/>
          </a:xfrm>
          <a:prstGeom prst="rect">
            <a:avLst/>
          </a:prstGeom>
          <a:solidFill>
            <a:srgbClr val="7FB3D3"/>
          </a:solidFill>
          <a:ln/>
        </p:spPr>
      </p:sp>
      <p:sp>
        <p:nvSpPr>
          <p:cNvPr id="38" name="Text 31"/>
          <p:cNvSpPr/>
          <p:nvPr/>
        </p:nvSpPr>
        <p:spPr>
          <a:xfrm>
            <a:off x="4829175" y="5422106"/>
            <a:ext cx="4014788" cy="192881"/>
          </a:xfrm>
          <a:prstGeom prst="rect">
            <a:avLst/>
          </a:prstGeom>
          <a:noFill/>
          <a:ln/>
        </p:spPr>
        <p:txBody>
          <a:bodyPr wrap="square" lIns="0" tIns="0" rIns="0" bIns="0" rtlCol="0" anchor="ctr">
            <a:spAutoFit/>
          </a:bodyPr>
          <a:lstStyle/>
          <a:p>
            <a:pPr indent="0" marL="0">
              <a:buNone/>
            </a:pPr>
            <a:r>
              <a:rPr lang="en-US" sz="1013" b="1" dirty="0">
                <a:solidFill>
                  <a:srgbClr val="FFFFFF"/>
                </a:solidFill>
                <a:latin typeface="Arial" pitchFamily="34" charset="0"/>
                <a:ea typeface="Arial" pitchFamily="34" charset="-122"/>
                <a:cs typeface="Arial" pitchFamily="34" charset="-120"/>
              </a:rPr>
              <a:t>Key Debates and Controversies</a:t>
            </a:r>
            <a:endParaRPr lang="en-US" sz="1013" dirty="0"/>
          </a:p>
        </p:txBody>
      </p:sp>
      <p:sp>
        <p:nvSpPr>
          <p:cNvPr id="39" name="Text 32"/>
          <p:cNvSpPr/>
          <p:nvPr/>
        </p:nvSpPr>
        <p:spPr>
          <a:xfrm>
            <a:off x="4829175" y="5672138"/>
            <a:ext cx="4014788" cy="171450"/>
          </a:xfrm>
          <a:prstGeom prst="rect">
            <a:avLst/>
          </a:prstGeom>
          <a:noFill/>
          <a:ln/>
        </p:spPr>
        <p:txBody>
          <a:bodyPr wrap="square" lIns="0" tIns="0" rIns="0" bIns="0" rtlCol="0" anchor="ctr">
            <a:spAutoFit/>
          </a:bodyPr>
          <a:lstStyle/>
          <a:p>
            <a:pPr algn="l" indent="0" marL="0">
              <a:buNone/>
            </a:pPr>
            <a:r>
              <a:rPr lang="en-US" sz="900" dirty="0">
                <a:solidFill>
                  <a:srgbClr val="FFFFFF"/>
                </a:solidFill>
                <a:latin typeface="Arial" pitchFamily="34" charset="0"/>
                <a:ea typeface="Arial" pitchFamily="34" charset="-122"/>
                <a:cs typeface="Arial" pitchFamily="34" charset="-120"/>
              </a:rPr>
              <a:t>Subsidized interest rates and fiscal impact</a:t>
            </a:r>
            <a:endParaRPr lang="en-US" sz="900" dirty="0"/>
          </a:p>
        </p:txBody>
      </p:sp>
      <p:sp>
        <p:nvSpPr>
          <p:cNvPr id="40" name="Text 33"/>
          <p:cNvSpPr/>
          <p:nvPr/>
        </p:nvSpPr>
        <p:spPr>
          <a:xfrm>
            <a:off x="4829175" y="5843588"/>
            <a:ext cx="4014788" cy="171450"/>
          </a:xfrm>
          <a:prstGeom prst="rect">
            <a:avLst/>
          </a:prstGeom>
          <a:noFill/>
          <a:ln/>
        </p:spPr>
        <p:txBody>
          <a:bodyPr wrap="square" lIns="0" tIns="0" rIns="0" bIns="0" rtlCol="0" anchor="ctr">
            <a:spAutoFit/>
          </a:bodyPr>
          <a:lstStyle/>
          <a:p>
            <a:pPr algn="l" indent="0" marL="0">
              <a:buNone/>
            </a:pPr>
            <a:r>
              <a:rPr lang="en-US" sz="900" dirty="0">
                <a:solidFill>
                  <a:srgbClr val="FFFFFF"/>
                </a:solidFill>
                <a:latin typeface="Arial" pitchFamily="34" charset="0"/>
                <a:ea typeface="Arial" pitchFamily="34" charset="-122"/>
                <a:cs typeface="Arial" pitchFamily="34" charset="-120"/>
              </a:rPr>
              <a:t>Support for "national champions" and market concentration</a:t>
            </a:r>
            <a:endParaRPr lang="en-US" sz="900" dirty="0"/>
          </a:p>
        </p:txBody>
      </p:sp>
      <p:sp>
        <p:nvSpPr>
          <p:cNvPr id="41" name="Text 34"/>
          <p:cNvSpPr/>
          <p:nvPr/>
        </p:nvSpPr>
        <p:spPr>
          <a:xfrm>
            <a:off x="4829175" y="6015038"/>
            <a:ext cx="4014788" cy="171450"/>
          </a:xfrm>
          <a:prstGeom prst="rect">
            <a:avLst/>
          </a:prstGeom>
          <a:noFill/>
          <a:ln/>
        </p:spPr>
        <p:txBody>
          <a:bodyPr wrap="square" lIns="0" tIns="0" rIns="0" bIns="0" rtlCol="0" anchor="ctr">
            <a:spAutoFit/>
          </a:bodyPr>
          <a:lstStyle/>
          <a:p>
            <a:pPr algn="l" indent="0" marL="0">
              <a:buNone/>
            </a:pPr>
            <a:r>
              <a:rPr lang="en-US" sz="900" dirty="0">
                <a:solidFill>
                  <a:srgbClr val="FFFFFF"/>
                </a:solidFill>
                <a:latin typeface="Arial" pitchFamily="34" charset="0"/>
                <a:ea typeface="Arial" pitchFamily="34" charset="-122"/>
                <a:cs typeface="Arial" pitchFamily="34" charset="-120"/>
              </a:rPr>
              <a:t>Crowding out vs. crowding in private investment</a:t>
            </a:r>
            <a:endParaRPr lang="en-US" sz="900" dirty="0"/>
          </a:p>
        </p:txBody>
      </p:sp>
      <p:sp>
        <p:nvSpPr>
          <p:cNvPr id="42" name="Text 35"/>
          <p:cNvSpPr/>
          <p:nvPr/>
        </p:nvSpPr>
        <p:spPr>
          <a:xfrm>
            <a:off x="4829175" y="6186488"/>
            <a:ext cx="4014788" cy="171450"/>
          </a:xfrm>
          <a:prstGeom prst="rect">
            <a:avLst/>
          </a:prstGeom>
          <a:noFill/>
          <a:ln/>
        </p:spPr>
        <p:txBody>
          <a:bodyPr wrap="square" lIns="0" tIns="0" rIns="0" bIns="0" rtlCol="0" anchor="ctr">
            <a:spAutoFit/>
          </a:bodyPr>
          <a:lstStyle/>
          <a:p>
            <a:pPr algn="l" indent="0" marL="0">
              <a:buNone/>
            </a:pPr>
            <a:r>
              <a:rPr lang="en-US" sz="900" dirty="0">
                <a:solidFill>
                  <a:srgbClr val="FFFFFF"/>
                </a:solidFill>
                <a:latin typeface="Arial" pitchFamily="34" charset="0"/>
                <a:ea typeface="Arial" pitchFamily="34" charset="-122"/>
                <a:cs typeface="Arial" pitchFamily="34" charset="-120"/>
              </a:rPr>
              <a:t>Political influence in lending decisions</a:t>
            </a:r>
            <a:endParaRPr lang="en-US" sz="900" dirty="0"/>
          </a:p>
        </p:txBody>
      </p:sp>
      <p:sp>
        <p:nvSpPr>
          <p:cNvPr id="43" name="Text 36"/>
          <p:cNvSpPr/>
          <p:nvPr/>
        </p:nvSpPr>
        <p:spPr>
          <a:xfrm>
            <a:off x="4829175" y="6357938"/>
            <a:ext cx="4014788" cy="171450"/>
          </a:xfrm>
          <a:prstGeom prst="rect">
            <a:avLst/>
          </a:prstGeom>
          <a:noFill/>
          <a:ln/>
        </p:spPr>
        <p:txBody>
          <a:bodyPr wrap="square" lIns="0" tIns="0" rIns="0" bIns="0" rtlCol="0" anchor="ctr">
            <a:spAutoFit/>
          </a:bodyPr>
          <a:lstStyle/>
          <a:p>
            <a:pPr algn="l" indent="0" marL="0">
              <a:buNone/>
            </a:pPr>
            <a:r>
              <a:rPr lang="en-US" sz="900" dirty="0">
                <a:solidFill>
                  <a:srgbClr val="FFFFFF"/>
                </a:solidFill>
                <a:latin typeface="Arial" pitchFamily="34" charset="0"/>
                <a:ea typeface="Arial" pitchFamily="34" charset="-122"/>
                <a:cs typeface="Arial" pitchFamily="34" charset="-120"/>
              </a:rPr>
              <a:t>Balance between development impact and financial returns</a:t>
            </a:r>
            <a:endParaRPr lang="en-US" sz="900"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name="Slide 3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9144000" cy="7000875"/>
          </a:xfrm>
          <a:prstGeom prst="rect">
            <a:avLst/>
          </a:prstGeom>
        </p:spPr>
      </p:pic>
      <p:sp>
        <p:nvSpPr>
          <p:cNvPr id="3" name="Text 0"/>
          <p:cNvSpPr/>
          <p:nvPr/>
        </p:nvSpPr>
        <p:spPr>
          <a:xfrm>
            <a:off x="285750" y="285750"/>
            <a:ext cx="8643938" cy="385763"/>
          </a:xfrm>
          <a:prstGeom prst="rect">
            <a:avLst/>
          </a:prstGeom>
          <a:noFill/>
          <a:ln/>
        </p:spPr>
        <p:txBody>
          <a:bodyPr wrap="square" lIns="0" tIns="0" rIns="0" bIns="0" rtlCol="0" anchor="ctr">
            <a:spAutoFit/>
          </a:bodyPr>
          <a:lstStyle/>
          <a:p>
            <a:pPr indent="0" marL="0">
              <a:buNone/>
            </a:pPr>
            <a:r>
              <a:rPr lang="en-US" sz="2025" b="1" dirty="0">
                <a:solidFill>
                  <a:srgbClr val="2E5984"/>
                </a:solidFill>
                <a:latin typeface="Arial" pitchFamily="34" charset="0"/>
                <a:ea typeface="Arial" pitchFamily="34" charset="-122"/>
                <a:cs typeface="Arial" pitchFamily="34" charset="-120"/>
              </a:rPr>
              <a:t>German Development Bank (KfW)</a:t>
            </a:r>
            <a:endParaRPr lang="en-US" sz="2025" dirty="0"/>
          </a:p>
        </p:txBody>
      </p:sp>
      <p:sp>
        <p:nvSpPr>
          <p:cNvPr id="4" name="Text 1"/>
          <p:cNvSpPr/>
          <p:nvPr/>
        </p:nvSpPr>
        <p:spPr>
          <a:xfrm>
            <a:off x="285750" y="850106"/>
            <a:ext cx="4186238" cy="257175"/>
          </a:xfrm>
          <a:prstGeom prst="rect">
            <a:avLst/>
          </a:prstGeom>
          <a:noFill/>
          <a:ln/>
        </p:spPr>
        <p:txBody>
          <a:bodyPr wrap="square" lIns="0" tIns="0" rIns="0" bIns="0" rtlCol="0" anchor="ctr">
            <a:spAutoFit/>
          </a:bodyPr>
          <a:lstStyle/>
          <a:p>
            <a:pPr indent="0" marL="0">
              <a:buNone/>
            </a:pPr>
            <a:r>
              <a:rPr lang="en-US" sz="1350" b="1" dirty="0">
                <a:solidFill>
                  <a:srgbClr val="4A90A4"/>
                </a:solidFill>
                <a:latin typeface="Arial" pitchFamily="34" charset="0"/>
                <a:ea typeface="Arial" pitchFamily="34" charset="-122"/>
                <a:cs typeface="Arial" pitchFamily="34" charset="-120"/>
              </a:rPr>
              <a:t>Reconstruction Origins</a:t>
            </a:r>
            <a:endParaRPr lang="en-US" sz="1350" dirty="0"/>
          </a:p>
        </p:txBody>
      </p:sp>
      <p:sp>
        <p:nvSpPr>
          <p:cNvPr id="5" name="Shape 2"/>
          <p:cNvSpPr/>
          <p:nvPr/>
        </p:nvSpPr>
        <p:spPr>
          <a:xfrm>
            <a:off x="285750" y="1164431"/>
            <a:ext cx="4114800" cy="1343025"/>
          </a:xfrm>
          <a:prstGeom prst="rect">
            <a:avLst/>
          </a:prstGeom>
          <a:solidFill>
            <a:srgbClr val="FFFFFF"/>
          </a:solidFill>
          <a:ln/>
        </p:spPr>
      </p:sp>
      <p:sp>
        <p:nvSpPr>
          <p:cNvPr id="6" name="Shape 3"/>
          <p:cNvSpPr/>
          <p:nvPr/>
        </p:nvSpPr>
        <p:spPr>
          <a:xfrm>
            <a:off x="371475" y="1250156"/>
            <a:ext cx="257175" cy="257175"/>
          </a:xfrm>
          <a:prstGeom prst="rect">
            <a:avLst/>
          </a:prstGeom>
          <a:solidFill>
            <a:srgbClr val="2E5984"/>
          </a:solidFill>
          <a:ln/>
        </p:spPr>
      </p:sp>
      <p:pic>
        <p:nvPicPr>
          <p:cNvPr id="7" name="Image 1" descr="preencoded.png">    </p:cNvPr>
          <p:cNvPicPr>
            <a:picLocks noChangeAspect="1"/>
          </p:cNvPicPr>
          <p:nvPr/>
        </p:nvPicPr>
        <p:blipFill>
          <a:blip r:embed="rId2"/>
          <a:stretch>
            <a:fillRect/>
          </a:stretch>
        </p:blipFill>
        <p:spPr>
          <a:xfrm>
            <a:off x="428625" y="1375172"/>
            <a:ext cx="142875" cy="7144"/>
          </a:xfrm>
          <a:prstGeom prst="rect">
            <a:avLst/>
          </a:prstGeom>
        </p:spPr>
      </p:pic>
      <p:sp>
        <p:nvSpPr>
          <p:cNvPr id="8" name="Text 4"/>
          <p:cNvSpPr/>
          <p:nvPr/>
        </p:nvSpPr>
        <p:spPr>
          <a:xfrm>
            <a:off x="714375" y="1282303"/>
            <a:ext cx="1366689" cy="192881"/>
          </a:xfrm>
          <a:prstGeom prst="rect">
            <a:avLst/>
          </a:prstGeom>
          <a:noFill/>
          <a:ln/>
        </p:spPr>
        <p:txBody>
          <a:bodyPr wrap="square" lIns="0" tIns="0" rIns="0" bIns="0" rtlCol="0" anchor="ctr">
            <a:spAutoFit/>
          </a:bodyPr>
          <a:lstStyle/>
          <a:p>
            <a:pPr indent="0" marL="0">
              <a:buNone/>
            </a:pPr>
            <a:r>
              <a:rPr lang="en-US" sz="1013" b="1" dirty="0">
                <a:solidFill>
                  <a:srgbClr val="2E5984"/>
                </a:solidFill>
                <a:latin typeface="Arial" pitchFamily="34" charset="0"/>
                <a:ea typeface="Arial" pitchFamily="34" charset="-122"/>
                <a:cs typeface="Arial" pitchFamily="34" charset="-120"/>
              </a:rPr>
              <a:t>Post-War Foundation</a:t>
            </a:r>
            <a:endParaRPr lang="en-US" sz="1013" dirty="0"/>
          </a:p>
        </p:txBody>
      </p:sp>
      <p:sp>
        <p:nvSpPr>
          <p:cNvPr id="9" name="Text 5"/>
          <p:cNvSpPr/>
          <p:nvPr/>
        </p:nvSpPr>
        <p:spPr>
          <a:xfrm>
            <a:off x="371475" y="1564481"/>
            <a:ext cx="4014788" cy="857250"/>
          </a:xfrm>
          <a:prstGeom prst="rect">
            <a:avLst/>
          </a:prstGeom>
          <a:noFill/>
          <a:ln/>
        </p:spPr>
        <p:txBody>
          <a:bodyPr wrap="square" lIns="0" tIns="0" rIns="0" bIns="0" rtlCol="0" anchor="ctr">
            <a:spAutoFit/>
          </a:bodyPr>
          <a:lstStyle/>
          <a:p>
            <a:pPr indent="0" marL="0">
              <a:buNone/>
            </a:pPr>
            <a:r>
              <a:rPr lang="en-US" sz="900" dirty="0">
                <a:solidFill>
                  <a:srgbClr val="333333"/>
                </a:solidFill>
                <a:latin typeface="Arial" pitchFamily="34" charset="0"/>
                <a:ea typeface="Arial" pitchFamily="34" charset="-122"/>
                <a:cs typeface="Arial" pitchFamily="34" charset="-120"/>
              </a:rPr>
              <a:t>Founded in 1948 as Kreditanstalt für Wiederaufbau (Reconstruction Credit Institute) to administer Marshall Plan funds for Germany's post-war reconstruction. KfW evolved from this specific purpose to become a comprehensive development bank supporting Germany's economic transformation and international development.</a:t>
            </a:r>
            <a:endParaRPr lang="en-US" sz="900" dirty="0"/>
          </a:p>
        </p:txBody>
      </p:sp>
      <p:sp>
        <p:nvSpPr>
          <p:cNvPr id="10" name="Text 6"/>
          <p:cNvSpPr/>
          <p:nvPr/>
        </p:nvSpPr>
        <p:spPr>
          <a:xfrm>
            <a:off x="285750" y="2593181"/>
            <a:ext cx="4186238" cy="257175"/>
          </a:xfrm>
          <a:prstGeom prst="rect">
            <a:avLst/>
          </a:prstGeom>
          <a:noFill/>
          <a:ln/>
        </p:spPr>
        <p:txBody>
          <a:bodyPr wrap="square" lIns="0" tIns="0" rIns="0" bIns="0" rtlCol="0" anchor="ctr">
            <a:spAutoFit/>
          </a:bodyPr>
          <a:lstStyle/>
          <a:p>
            <a:pPr indent="0" marL="0">
              <a:buNone/>
            </a:pPr>
            <a:r>
              <a:rPr lang="en-US" sz="1350" b="1" dirty="0">
                <a:solidFill>
                  <a:srgbClr val="4A90A4"/>
                </a:solidFill>
                <a:latin typeface="Arial" pitchFamily="34" charset="0"/>
                <a:ea typeface="Arial" pitchFamily="34" charset="-122"/>
                <a:cs typeface="Arial" pitchFamily="34" charset="-120"/>
              </a:rPr>
              <a:t>Domestic and International Operations</a:t>
            </a:r>
            <a:endParaRPr lang="en-US" sz="1350" dirty="0"/>
          </a:p>
        </p:txBody>
      </p:sp>
      <p:sp>
        <p:nvSpPr>
          <p:cNvPr id="11" name="Shape 7"/>
          <p:cNvSpPr/>
          <p:nvPr/>
        </p:nvSpPr>
        <p:spPr>
          <a:xfrm>
            <a:off x="285750" y="2907506"/>
            <a:ext cx="4114800" cy="1343025"/>
          </a:xfrm>
          <a:prstGeom prst="rect">
            <a:avLst/>
          </a:prstGeom>
          <a:solidFill>
            <a:srgbClr val="FFFFFF"/>
          </a:solidFill>
          <a:ln/>
        </p:spPr>
      </p:sp>
      <p:sp>
        <p:nvSpPr>
          <p:cNvPr id="12" name="Shape 8"/>
          <p:cNvSpPr/>
          <p:nvPr/>
        </p:nvSpPr>
        <p:spPr>
          <a:xfrm>
            <a:off x="371475" y="2993231"/>
            <a:ext cx="257175" cy="257175"/>
          </a:xfrm>
          <a:prstGeom prst="rect">
            <a:avLst/>
          </a:prstGeom>
          <a:solidFill>
            <a:srgbClr val="4A90A4"/>
          </a:solidFill>
          <a:ln/>
        </p:spPr>
      </p:sp>
      <p:pic>
        <p:nvPicPr>
          <p:cNvPr id="13" name="Image 2" descr="preencoded.png">    </p:cNvPr>
          <p:cNvPicPr>
            <a:picLocks noChangeAspect="1"/>
          </p:cNvPicPr>
          <p:nvPr/>
        </p:nvPicPr>
        <p:blipFill>
          <a:blip r:embed="rId3"/>
          <a:stretch>
            <a:fillRect/>
          </a:stretch>
        </p:blipFill>
        <p:spPr>
          <a:xfrm>
            <a:off x="428625" y="3118247"/>
            <a:ext cx="142875" cy="7144"/>
          </a:xfrm>
          <a:prstGeom prst="rect">
            <a:avLst/>
          </a:prstGeom>
        </p:spPr>
      </p:pic>
      <p:sp>
        <p:nvSpPr>
          <p:cNvPr id="14" name="Text 9"/>
          <p:cNvSpPr/>
          <p:nvPr/>
        </p:nvSpPr>
        <p:spPr>
          <a:xfrm>
            <a:off x="714375" y="3025378"/>
            <a:ext cx="907396" cy="192881"/>
          </a:xfrm>
          <a:prstGeom prst="rect">
            <a:avLst/>
          </a:prstGeom>
          <a:noFill/>
          <a:ln/>
        </p:spPr>
        <p:txBody>
          <a:bodyPr wrap="none" lIns="0" tIns="0" rIns="0" bIns="0" rtlCol="0" anchor="ctr">
            <a:spAutoFit/>
          </a:bodyPr>
          <a:lstStyle/>
          <a:p>
            <a:pPr indent="0" marL="0">
              <a:buNone/>
            </a:pPr>
            <a:r>
              <a:rPr lang="en-US" sz="1013" b="1" dirty="0">
                <a:solidFill>
                  <a:srgbClr val="2E5984"/>
                </a:solidFill>
                <a:latin typeface="Arial" pitchFamily="34" charset="0"/>
                <a:ea typeface="Arial" pitchFamily="34" charset="-122"/>
                <a:cs typeface="Arial" pitchFamily="34" charset="-120"/>
              </a:rPr>
              <a:t>Dual Mandate</a:t>
            </a:r>
            <a:endParaRPr lang="en-US" sz="1013" dirty="0"/>
          </a:p>
        </p:txBody>
      </p:sp>
      <p:sp>
        <p:nvSpPr>
          <p:cNvPr id="15" name="Text 10"/>
          <p:cNvSpPr/>
          <p:nvPr/>
        </p:nvSpPr>
        <p:spPr>
          <a:xfrm>
            <a:off x="371475" y="3307556"/>
            <a:ext cx="4014788" cy="857250"/>
          </a:xfrm>
          <a:prstGeom prst="rect">
            <a:avLst/>
          </a:prstGeom>
          <a:noFill/>
          <a:ln/>
        </p:spPr>
        <p:txBody>
          <a:bodyPr wrap="square" lIns="0" tIns="0" rIns="0" bIns="0" rtlCol="0" anchor="ctr">
            <a:spAutoFit/>
          </a:bodyPr>
          <a:lstStyle/>
          <a:p>
            <a:pPr indent="0" marL="0">
              <a:buNone/>
            </a:pPr>
            <a:r>
              <a:rPr lang="en-US" sz="900" dirty="0">
                <a:solidFill>
                  <a:srgbClr val="333333"/>
                </a:solidFill>
                <a:latin typeface="Arial" pitchFamily="34" charset="0"/>
                <a:ea typeface="Arial" pitchFamily="34" charset="-122"/>
                <a:cs typeface="Arial" pitchFamily="34" charset="-120"/>
              </a:rPr>
              <a:t>KfW operates both domestically and internationally through specialized subsidiaries. Domestic focus includes SME finance, housing, infrastructure, and energy efficiency. International activities encompass development finance in emerging economies and export/project finance for German businesses abroad.</a:t>
            </a:r>
            <a:endParaRPr lang="en-US" sz="900" dirty="0"/>
          </a:p>
        </p:txBody>
      </p:sp>
      <p:pic>
        <p:nvPicPr>
          <p:cNvPr id="16" name="Image 3" descr="preencoded.png">    </p:cNvPr>
          <p:cNvPicPr>
            <a:picLocks noChangeAspect="1"/>
          </p:cNvPicPr>
          <p:nvPr/>
        </p:nvPicPr>
        <p:blipFill>
          <a:blip r:embed="rId4"/>
          <a:stretch>
            <a:fillRect/>
          </a:stretch>
        </p:blipFill>
        <p:spPr>
          <a:xfrm>
            <a:off x="285750" y="4336256"/>
            <a:ext cx="4114800" cy="1571625"/>
          </a:xfrm>
          <a:prstGeom prst="rect">
            <a:avLst/>
          </a:prstGeom>
        </p:spPr>
      </p:pic>
      <p:sp>
        <p:nvSpPr>
          <p:cNvPr id="17" name="Text 11"/>
          <p:cNvSpPr/>
          <p:nvPr/>
        </p:nvSpPr>
        <p:spPr>
          <a:xfrm>
            <a:off x="4743450" y="850106"/>
            <a:ext cx="4186238" cy="257175"/>
          </a:xfrm>
          <a:prstGeom prst="rect">
            <a:avLst/>
          </a:prstGeom>
          <a:noFill/>
          <a:ln/>
        </p:spPr>
        <p:txBody>
          <a:bodyPr wrap="square" lIns="0" tIns="0" rIns="0" bIns="0" rtlCol="0" anchor="ctr">
            <a:spAutoFit/>
          </a:bodyPr>
          <a:lstStyle/>
          <a:p>
            <a:pPr indent="0" marL="0">
              <a:buNone/>
            </a:pPr>
            <a:r>
              <a:rPr lang="en-US" sz="1350" b="1" dirty="0">
                <a:solidFill>
                  <a:srgbClr val="4A90A4"/>
                </a:solidFill>
                <a:latin typeface="Arial" pitchFamily="34" charset="0"/>
                <a:ea typeface="Arial" pitchFamily="34" charset="-122"/>
                <a:cs typeface="Arial" pitchFamily="34" charset="-120"/>
              </a:rPr>
              <a:t>Environmental and Climate Focus</a:t>
            </a:r>
            <a:endParaRPr lang="en-US" sz="1350" dirty="0"/>
          </a:p>
        </p:txBody>
      </p:sp>
      <p:sp>
        <p:nvSpPr>
          <p:cNvPr id="18" name="Shape 12"/>
          <p:cNvSpPr/>
          <p:nvPr/>
        </p:nvSpPr>
        <p:spPr>
          <a:xfrm>
            <a:off x="4743450" y="1164431"/>
            <a:ext cx="4114800" cy="1343025"/>
          </a:xfrm>
          <a:prstGeom prst="rect">
            <a:avLst/>
          </a:prstGeom>
          <a:solidFill>
            <a:srgbClr val="FFFFFF"/>
          </a:solidFill>
          <a:ln/>
        </p:spPr>
      </p:sp>
      <p:sp>
        <p:nvSpPr>
          <p:cNvPr id="19" name="Shape 13"/>
          <p:cNvSpPr/>
          <p:nvPr/>
        </p:nvSpPr>
        <p:spPr>
          <a:xfrm>
            <a:off x="4829175" y="1250156"/>
            <a:ext cx="257175" cy="257175"/>
          </a:xfrm>
          <a:prstGeom prst="rect">
            <a:avLst/>
          </a:prstGeom>
          <a:solidFill>
            <a:srgbClr val="7FB3D3"/>
          </a:solidFill>
          <a:ln/>
        </p:spPr>
      </p:sp>
      <p:pic>
        <p:nvPicPr>
          <p:cNvPr id="20" name="Image 4" descr="preencoded.png">    </p:cNvPr>
          <p:cNvPicPr>
            <a:picLocks noChangeAspect="1"/>
          </p:cNvPicPr>
          <p:nvPr/>
        </p:nvPicPr>
        <p:blipFill>
          <a:blip r:embed="rId5"/>
          <a:stretch>
            <a:fillRect/>
          </a:stretch>
        </p:blipFill>
        <p:spPr>
          <a:xfrm>
            <a:off x="4886325" y="1375172"/>
            <a:ext cx="142875" cy="7144"/>
          </a:xfrm>
          <a:prstGeom prst="rect">
            <a:avLst/>
          </a:prstGeom>
        </p:spPr>
      </p:pic>
      <p:sp>
        <p:nvSpPr>
          <p:cNvPr id="21" name="Text 14"/>
          <p:cNvSpPr/>
          <p:nvPr/>
        </p:nvSpPr>
        <p:spPr>
          <a:xfrm>
            <a:off x="5172075" y="1282303"/>
            <a:ext cx="1472087" cy="192881"/>
          </a:xfrm>
          <a:prstGeom prst="rect">
            <a:avLst/>
          </a:prstGeom>
          <a:noFill/>
          <a:ln/>
        </p:spPr>
        <p:txBody>
          <a:bodyPr wrap="square" lIns="0" tIns="0" rIns="0" bIns="0" rtlCol="0" anchor="ctr">
            <a:spAutoFit/>
          </a:bodyPr>
          <a:lstStyle/>
          <a:p>
            <a:pPr indent="0" marL="0">
              <a:buNone/>
            </a:pPr>
            <a:r>
              <a:rPr lang="en-US" sz="1013" b="1" dirty="0">
                <a:solidFill>
                  <a:srgbClr val="2E5984"/>
                </a:solidFill>
                <a:latin typeface="Arial" pitchFamily="34" charset="0"/>
                <a:ea typeface="Arial" pitchFamily="34" charset="-122"/>
                <a:cs typeface="Arial" pitchFamily="34" charset="-120"/>
              </a:rPr>
              <a:t>Green Finance Pioneer</a:t>
            </a:r>
            <a:endParaRPr lang="en-US" sz="1013" dirty="0"/>
          </a:p>
        </p:txBody>
      </p:sp>
      <p:sp>
        <p:nvSpPr>
          <p:cNvPr id="22" name="Text 15"/>
          <p:cNvSpPr/>
          <p:nvPr/>
        </p:nvSpPr>
        <p:spPr>
          <a:xfrm>
            <a:off x="4829175" y="1564481"/>
            <a:ext cx="4014788" cy="857250"/>
          </a:xfrm>
          <a:prstGeom prst="rect">
            <a:avLst/>
          </a:prstGeom>
          <a:noFill/>
          <a:ln/>
        </p:spPr>
        <p:txBody>
          <a:bodyPr wrap="square" lIns="0" tIns="0" rIns="0" bIns="0" rtlCol="0" anchor="ctr">
            <a:spAutoFit/>
          </a:bodyPr>
          <a:lstStyle/>
          <a:p>
            <a:pPr indent="0" marL="0">
              <a:buNone/>
            </a:pPr>
            <a:r>
              <a:rPr lang="en-US" sz="900" dirty="0">
                <a:solidFill>
                  <a:srgbClr val="333333"/>
                </a:solidFill>
                <a:latin typeface="Arial" pitchFamily="34" charset="0"/>
                <a:ea typeface="Arial" pitchFamily="34" charset="-122"/>
                <a:cs typeface="Arial" pitchFamily="34" charset="-120"/>
              </a:rPr>
              <a:t>KfW has become a global leader in climate and environmental finance, with approximately 40% of new commitments supporting climate action and sustainability. Notable programs include energy-efficient construction, renewable energy financing, and green bonds issuance, making KfW one of the world's largest green bond issuers.</a:t>
            </a:r>
            <a:endParaRPr lang="en-US" sz="900" dirty="0"/>
          </a:p>
        </p:txBody>
      </p:sp>
      <p:sp>
        <p:nvSpPr>
          <p:cNvPr id="23" name="Shape 16"/>
          <p:cNvSpPr/>
          <p:nvPr/>
        </p:nvSpPr>
        <p:spPr>
          <a:xfrm>
            <a:off x="4743450" y="2593181"/>
            <a:ext cx="4114800" cy="2743200"/>
          </a:xfrm>
          <a:prstGeom prst="rect">
            <a:avLst/>
          </a:prstGeom>
          <a:solidFill>
            <a:srgbClr val="FFFFFF"/>
          </a:solidFill>
          <a:ln/>
        </p:spPr>
      </p:sp>
      <p:sp>
        <p:nvSpPr>
          <p:cNvPr id="24" name="Text 17"/>
          <p:cNvSpPr/>
          <p:nvPr/>
        </p:nvSpPr>
        <p:spPr>
          <a:xfrm>
            <a:off x="4829175" y="2678906"/>
            <a:ext cx="4014788" cy="192881"/>
          </a:xfrm>
          <a:prstGeom prst="rect">
            <a:avLst/>
          </a:prstGeom>
          <a:noFill/>
          <a:ln/>
        </p:spPr>
        <p:txBody>
          <a:bodyPr wrap="square" lIns="0" tIns="0" rIns="0" bIns="0" rtlCol="0" anchor="ctr">
            <a:spAutoFit/>
          </a:bodyPr>
          <a:lstStyle/>
          <a:p>
            <a:pPr indent="0" marL="0">
              <a:buNone/>
            </a:pPr>
            <a:r>
              <a:rPr lang="en-US" sz="1013" b="1" dirty="0">
                <a:solidFill>
                  <a:srgbClr val="2E5984"/>
                </a:solidFill>
                <a:latin typeface="Arial" pitchFamily="34" charset="0"/>
                <a:ea typeface="Arial" pitchFamily="34" charset="-122"/>
                <a:cs typeface="Arial" pitchFamily="34" charset="-120"/>
              </a:rPr>
              <a:t>KfW Group Structure</a:t>
            </a:r>
            <a:endParaRPr lang="en-US" sz="1013" dirty="0"/>
          </a:p>
        </p:txBody>
      </p:sp>
      <p:sp>
        <p:nvSpPr>
          <p:cNvPr id="25" name="Text 18"/>
          <p:cNvSpPr/>
          <p:nvPr/>
        </p:nvSpPr>
        <p:spPr>
          <a:xfrm>
            <a:off x="4829175" y="2928938"/>
            <a:ext cx="1964224" cy="171450"/>
          </a:xfrm>
          <a:prstGeom prst="rect">
            <a:avLst/>
          </a:prstGeom>
          <a:noFill/>
          <a:ln/>
        </p:spPr>
        <p:txBody>
          <a:bodyPr wrap="square" lIns="0" tIns="0" rIns="0" bIns="0" rtlCol="0" anchor="ctr">
            <a:spAutoFit/>
          </a:bodyPr>
          <a:lstStyle/>
          <a:p>
            <a:pPr indent="0" marL="0">
              <a:buNone/>
            </a:pPr>
            <a:r>
              <a:rPr lang="en-US" sz="900" b="1" dirty="0">
                <a:solidFill>
                  <a:srgbClr val="4A90A4"/>
                </a:solidFill>
                <a:latin typeface="Arial" pitchFamily="34" charset="0"/>
                <a:ea typeface="Arial" pitchFamily="34" charset="-122"/>
                <a:cs typeface="Arial" pitchFamily="34" charset="-120"/>
              </a:rPr>
              <a:t>Domestic Business</a:t>
            </a:r>
            <a:endParaRPr lang="en-US" sz="900" dirty="0"/>
          </a:p>
        </p:txBody>
      </p:sp>
      <p:sp>
        <p:nvSpPr>
          <p:cNvPr id="26" name="Text 19"/>
          <p:cNvSpPr/>
          <p:nvPr/>
        </p:nvSpPr>
        <p:spPr>
          <a:xfrm>
            <a:off x="4829175" y="3128963"/>
            <a:ext cx="1964224" cy="160734"/>
          </a:xfrm>
          <a:prstGeom prst="rect">
            <a:avLst/>
          </a:prstGeom>
          <a:noFill/>
          <a:ln/>
        </p:spPr>
        <p:txBody>
          <a:bodyPr wrap="square" lIns="136017" tIns="0" rIns="0" bIns="0" rtlCol="0" anchor="ctr">
            <a:spAutoFit/>
          </a:bodyPr>
          <a:lstStyle/>
          <a:p>
            <a:pPr algn="l" indent="0" marL="0">
              <a:buNone/>
            </a:pPr>
            <a:r>
              <a:rPr lang="en-US" sz="844" dirty="0">
                <a:solidFill>
                  <a:srgbClr val="333333"/>
                </a:solidFill>
                <a:latin typeface="Arial" pitchFamily="34" charset="0"/>
                <a:ea typeface="Arial" pitchFamily="34" charset="-122"/>
                <a:cs typeface="Arial" pitchFamily="34" charset="-120"/>
              </a:rPr>
              <a:t>KfW Mittelstandsbank (SME Bank)</a:t>
            </a:r>
            <a:endParaRPr lang="en-US" sz="844" dirty="0"/>
          </a:p>
        </p:txBody>
      </p:sp>
      <p:sp>
        <p:nvSpPr>
          <p:cNvPr id="27" name="Text 20"/>
          <p:cNvSpPr/>
          <p:nvPr/>
        </p:nvSpPr>
        <p:spPr>
          <a:xfrm>
            <a:off x="4829175" y="3318272"/>
            <a:ext cx="1964224" cy="321469"/>
          </a:xfrm>
          <a:prstGeom prst="rect">
            <a:avLst/>
          </a:prstGeom>
          <a:noFill/>
          <a:ln/>
        </p:spPr>
        <p:txBody>
          <a:bodyPr wrap="square" lIns="136017" tIns="0" rIns="0" bIns="0" rtlCol="0" anchor="ctr">
            <a:spAutoFit/>
          </a:bodyPr>
          <a:lstStyle/>
          <a:p>
            <a:pPr algn="l" indent="0" marL="0">
              <a:buNone/>
            </a:pPr>
            <a:r>
              <a:rPr lang="en-US" sz="844" dirty="0">
                <a:solidFill>
                  <a:srgbClr val="333333"/>
                </a:solidFill>
                <a:latin typeface="Arial" pitchFamily="34" charset="0"/>
                <a:ea typeface="Arial" pitchFamily="34" charset="-122"/>
                <a:cs typeface="Arial" pitchFamily="34" charset="-120"/>
              </a:rPr>
              <a:t>KfW Privatkundenbank (Private Client Bank)</a:t>
            </a:r>
            <a:endParaRPr lang="en-US" sz="844" dirty="0"/>
          </a:p>
        </p:txBody>
      </p:sp>
      <p:sp>
        <p:nvSpPr>
          <p:cNvPr id="28" name="Text 21"/>
          <p:cNvSpPr/>
          <p:nvPr/>
        </p:nvSpPr>
        <p:spPr>
          <a:xfrm>
            <a:off x="4829175" y="3668316"/>
            <a:ext cx="1964224" cy="321469"/>
          </a:xfrm>
          <a:prstGeom prst="rect">
            <a:avLst/>
          </a:prstGeom>
          <a:noFill/>
          <a:ln/>
        </p:spPr>
        <p:txBody>
          <a:bodyPr wrap="square" lIns="136017" tIns="0" rIns="0" bIns="0" rtlCol="0" anchor="ctr">
            <a:spAutoFit/>
          </a:bodyPr>
          <a:lstStyle/>
          <a:p>
            <a:pPr algn="l" indent="0" marL="0">
              <a:buNone/>
            </a:pPr>
            <a:r>
              <a:rPr lang="en-US" sz="844" dirty="0">
                <a:solidFill>
                  <a:srgbClr val="333333"/>
                </a:solidFill>
                <a:latin typeface="Arial" pitchFamily="34" charset="0"/>
                <a:ea typeface="Arial" pitchFamily="34" charset="-122"/>
                <a:cs typeface="Arial" pitchFamily="34" charset="-120"/>
              </a:rPr>
              <a:t>KfW Kommunalbank (Municipal Bank)</a:t>
            </a:r>
            <a:endParaRPr lang="en-US" sz="844" dirty="0"/>
          </a:p>
        </p:txBody>
      </p:sp>
      <p:sp>
        <p:nvSpPr>
          <p:cNvPr id="29" name="Text 22"/>
          <p:cNvSpPr/>
          <p:nvPr/>
        </p:nvSpPr>
        <p:spPr>
          <a:xfrm>
            <a:off x="4829175" y="4018359"/>
            <a:ext cx="1964224" cy="160734"/>
          </a:xfrm>
          <a:prstGeom prst="rect">
            <a:avLst/>
          </a:prstGeom>
          <a:noFill/>
          <a:ln/>
        </p:spPr>
        <p:txBody>
          <a:bodyPr wrap="square" lIns="136017" tIns="0" rIns="0" bIns="0" rtlCol="0" anchor="ctr">
            <a:spAutoFit/>
          </a:bodyPr>
          <a:lstStyle/>
          <a:p>
            <a:pPr algn="l" indent="0" marL="0">
              <a:buNone/>
            </a:pPr>
            <a:r>
              <a:rPr lang="en-US" sz="844" dirty="0">
                <a:solidFill>
                  <a:srgbClr val="333333"/>
                </a:solidFill>
                <a:latin typeface="Arial" pitchFamily="34" charset="0"/>
                <a:ea typeface="Arial" pitchFamily="34" charset="-122"/>
                <a:cs typeface="Arial" pitchFamily="34" charset="-120"/>
              </a:rPr>
              <a:t>KfW Capital (Venture Capital)</a:t>
            </a:r>
            <a:endParaRPr lang="en-US" sz="844" dirty="0"/>
          </a:p>
        </p:txBody>
      </p:sp>
      <p:sp>
        <p:nvSpPr>
          <p:cNvPr id="30" name="Text 23"/>
          <p:cNvSpPr/>
          <p:nvPr/>
        </p:nvSpPr>
        <p:spPr>
          <a:xfrm>
            <a:off x="4829175" y="4250531"/>
            <a:ext cx="1964224" cy="171450"/>
          </a:xfrm>
          <a:prstGeom prst="rect">
            <a:avLst/>
          </a:prstGeom>
          <a:noFill/>
          <a:ln/>
        </p:spPr>
        <p:txBody>
          <a:bodyPr wrap="square" lIns="0" tIns="0" rIns="0" bIns="0" rtlCol="0" anchor="ctr">
            <a:spAutoFit/>
          </a:bodyPr>
          <a:lstStyle/>
          <a:p>
            <a:pPr indent="0" marL="0">
              <a:buNone/>
            </a:pPr>
            <a:r>
              <a:rPr lang="en-US" sz="900" b="1" dirty="0">
                <a:solidFill>
                  <a:srgbClr val="4A90A4"/>
                </a:solidFill>
                <a:latin typeface="Arial" pitchFamily="34" charset="0"/>
                <a:ea typeface="Arial" pitchFamily="34" charset="-122"/>
                <a:cs typeface="Arial" pitchFamily="34" charset="-120"/>
              </a:rPr>
              <a:t>Key Domestic Programs</a:t>
            </a:r>
            <a:endParaRPr lang="en-US" sz="900" dirty="0"/>
          </a:p>
        </p:txBody>
      </p:sp>
      <p:sp>
        <p:nvSpPr>
          <p:cNvPr id="31" name="Text 24"/>
          <p:cNvSpPr/>
          <p:nvPr/>
        </p:nvSpPr>
        <p:spPr>
          <a:xfrm>
            <a:off x="4829175" y="4450556"/>
            <a:ext cx="1964224" cy="160734"/>
          </a:xfrm>
          <a:prstGeom prst="rect">
            <a:avLst/>
          </a:prstGeom>
          <a:noFill/>
          <a:ln/>
        </p:spPr>
        <p:txBody>
          <a:bodyPr wrap="square" lIns="136017" tIns="0" rIns="0" bIns="0" rtlCol="0" anchor="ctr">
            <a:spAutoFit/>
          </a:bodyPr>
          <a:lstStyle/>
          <a:p>
            <a:pPr algn="l" indent="0" marL="0">
              <a:buNone/>
            </a:pPr>
            <a:r>
              <a:rPr lang="en-US" sz="844" dirty="0">
                <a:solidFill>
                  <a:srgbClr val="333333"/>
                </a:solidFill>
                <a:latin typeface="Arial" pitchFamily="34" charset="0"/>
                <a:ea typeface="Arial" pitchFamily="34" charset="-122"/>
                <a:cs typeface="Arial" pitchFamily="34" charset="-120"/>
              </a:rPr>
              <a:t>Energy-efficient construction</a:t>
            </a:r>
            <a:endParaRPr lang="en-US" sz="844" dirty="0"/>
          </a:p>
        </p:txBody>
      </p:sp>
      <p:sp>
        <p:nvSpPr>
          <p:cNvPr id="32" name="Text 25"/>
          <p:cNvSpPr/>
          <p:nvPr/>
        </p:nvSpPr>
        <p:spPr>
          <a:xfrm>
            <a:off x="4829175" y="4639866"/>
            <a:ext cx="1964224" cy="160734"/>
          </a:xfrm>
          <a:prstGeom prst="rect">
            <a:avLst/>
          </a:prstGeom>
          <a:noFill/>
          <a:ln/>
        </p:spPr>
        <p:txBody>
          <a:bodyPr wrap="square" lIns="136017" tIns="0" rIns="0" bIns="0" rtlCol="0" anchor="ctr">
            <a:spAutoFit/>
          </a:bodyPr>
          <a:lstStyle/>
          <a:p>
            <a:pPr algn="l" indent="0" marL="0">
              <a:buNone/>
            </a:pPr>
            <a:r>
              <a:rPr lang="en-US" sz="844" dirty="0">
                <a:solidFill>
                  <a:srgbClr val="333333"/>
                </a:solidFill>
                <a:latin typeface="Arial" pitchFamily="34" charset="0"/>
                <a:ea typeface="Arial" pitchFamily="34" charset="-122"/>
                <a:cs typeface="Arial" pitchFamily="34" charset="-120"/>
              </a:rPr>
              <a:t>SME innovation financing</a:t>
            </a:r>
            <a:endParaRPr lang="en-US" sz="844" dirty="0"/>
          </a:p>
        </p:txBody>
      </p:sp>
      <p:sp>
        <p:nvSpPr>
          <p:cNvPr id="33" name="Text 26"/>
          <p:cNvSpPr/>
          <p:nvPr/>
        </p:nvSpPr>
        <p:spPr>
          <a:xfrm>
            <a:off x="4829175" y="4829175"/>
            <a:ext cx="1964224" cy="160734"/>
          </a:xfrm>
          <a:prstGeom prst="rect">
            <a:avLst/>
          </a:prstGeom>
          <a:noFill/>
          <a:ln/>
        </p:spPr>
        <p:txBody>
          <a:bodyPr wrap="square" lIns="136017" tIns="0" rIns="0" bIns="0" rtlCol="0" anchor="ctr">
            <a:spAutoFit/>
          </a:bodyPr>
          <a:lstStyle/>
          <a:p>
            <a:pPr algn="l" indent="0" marL="0">
              <a:buNone/>
            </a:pPr>
            <a:r>
              <a:rPr lang="en-US" sz="844" dirty="0">
                <a:solidFill>
                  <a:srgbClr val="333333"/>
                </a:solidFill>
                <a:latin typeface="Arial" pitchFamily="34" charset="0"/>
                <a:ea typeface="Arial" pitchFamily="34" charset="-122"/>
                <a:cs typeface="Arial" pitchFamily="34" charset="-120"/>
              </a:rPr>
              <a:t>Municipal infrastructure</a:t>
            </a:r>
            <a:endParaRPr lang="en-US" sz="844" dirty="0"/>
          </a:p>
        </p:txBody>
      </p:sp>
      <p:sp>
        <p:nvSpPr>
          <p:cNvPr id="34" name="Text 27"/>
          <p:cNvSpPr/>
          <p:nvPr/>
        </p:nvSpPr>
        <p:spPr>
          <a:xfrm>
            <a:off x="4829175" y="5018484"/>
            <a:ext cx="1964224" cy="160734"/>
          </a:xfrm>
          <a:prstGeom prst="rect">
            <a:avLst/>
          </a:prstGeom>
          <a:noFill/>
          <a:ln/>
        </p:spPr>
        <p:txBody>
          <a:bodyPr wrap="square" lIns="136017" tIns="0" rIns="0" bIns="0" rtlCol="0" anchor="ctr">
            <a:spAutoFit/>
          </a:bodyPr>
          <a:lstStyle/>
          <a:p>
            <a:pPr algn="l" indent="0" marL="0">
              <a:buNone/>
            </a:pPr>
            <a:r>
              <a:rPr lang="en-US" sz="844" dirty="0">
                <a:solidFill>
                  <a:srgbClr val="333333"/>
                </a:solidFill>
                <a:latin typeface="Arial" pitchFamily="34" charset="0"/>
                <a:ea typeface="Arial" pitchFamily="34" charset="-122"/>
                <a:cs typeface="Arial" pitchFamily="34" charset="-120"/>
              </a:rPr>
              <a:t>Start-up and venture capital</a:t>
            </a:r>
            <a:endParaRPr lang="en-US" sz="844" dirty="0"/>
          </a:p>
        </p:txBody>
      </p:sp>
      <p:sp>
        <p:nvSpPr>
          <p:cNvPr id="35" name="Text 28"/>
          <p:cNvSpPr/>
          <p:nvPr/>
        </p:nvSpPr>
        <p:spPr>
          <a:xfrm>
            <a:off x="6879738" y="2928938"/>
            <a:ext cx="1964224" cy="171450"/>
          </a:xfrm>
          <a:prstGeom prst="rect">
            <a:avLst/>
          </a:prstGeom>
          <a:noFill/>
          <a:ln/>
        </p:spPr>
        <p:txBody>
          <a:bodyPr wrap="square" lIns="0" tIns="0" rIns="0" bIns="0" rtlCol="0" anchor="ctr">
            <a:spAutoFit/>
          </a:bodyPr>
          <a:lstStyle/>
          <a:p>
            <a:pPr indent="0" marL="0">
              <a:buNone/>
            </a:pPr>
            <a:r>
              <a:rPr lang="en-US" sz="900" b="1" dirty="0">
                <a:solidFill>
                  <a:srgbClr val="4A90A4"/>
                </a:solidFill>
                <a:latin typeface="Arial" pitchFamily="34" charset="0"/>
                <a:ea typeface="Arial" pitchFamily="34" charset="-122"/>
                <a:cs typeface="Arial" pitchFamily="34" charset="-120"/>
              </a:rPr>
              <a:t>International Business</a:t>
            </a:r>
            <a:endParaRPr lang="en-US" sz="900" dirty="0"/>
          </a:p>
        </p:txBody>
      </p:sp>
      <p:sp>
        <p:nvSpPr>
          <p:cNvPr id="36" name="Text 29"/>
          <p:cNvSpPr/>
          <p:nvPr/>
        </p:nvSpPr>
        <p:spPr>
          <a:xfrm>
            <a:off x="6879738" y="3128963"/>
            <a:ext cx="1964224" cy="160734"/>
          </a:xfrm>
          <a:prstGeom prst="rect">
            <a:avLst/>
          </a:prstGeom>
          <a:noFill/>
          <a:ln/>
        </p:spPr>
        <p:txBody>
          <a:bodyPr wrap="square" lIns="136017" tIns="0" rIns="0" bIns="0" rtlCol="0" anchor="ctr">
            <a:spAutoFit/>
          </a:bodyPr>
          <a:lstStyle/>
          <a:p>
            <a:pPr algn="l" indent="0" marL="0">
              <a:buNone/>
            </a:pPr>
            <a:r>
              <a:rPr lang="en-US" sz="844" dirty="0">
                <a:solidFill>
                  <a:srgbClr val="333333"/>
                </a:solidFill>
                <a:latin typeface="Arial" pitchFamily="34" charset="0"/>
                <a:ea typeface="Arial" pitchFamily="34" charset="-122"/>
                <a:cs typeface="Arial" pitchFamily="34" charset="-120"/>
              </a:rPr>
              <a:t>KfW Development Bank</a:t>
            </a:r>
            <a:endParaRPr lang="en-US" sz="844" dirty="0"/>
          </a:p>
        </p:txBody>
      </p:sp>
      <p:sp>
        <p:nvSpPr>
          <p:cNvPr id="37" name="Text 30"/>
          <p:cNvSpPr/>
          <p:nvPr/>
        </p:nvSpPr>
        <p:spPr>
          <a:xfrm>
            <a:off x="6879738" y="3318272"/>
            <a:ext cx="1964224" cy="160734"/>
          </a:xfrm>
          <a:prstGeom prst="rect">
            <a:avLst/>
          </a:prstGeom>
          <a:noFill/>
          <a:ln/>
        </p:spPr>
        <p:txBody>
          <a:bodyPr wrap="square" lIns="136017" tIns="0" rIns="0" bIns="0" rtlCol="0" anchor="ctr">
            <a:spAutoFit/>
          </a:bodyPr>
          <a:lstStyle/>
          <a:p>
            <a:pPr algn="l" indent="0" marL="0">
              <a:buNone/>
            </a:pPr>
            <a:r>
              <a:rPr lang="en-US" sz="844" dirty="0">
                <a:solidFill>
                  <a:srgbClr val="333333"/>
                </a:solidFill>
                <a:latin typeface="Arial" pitchFamily="34" charset="0"/>
                <a:ea typeface="Arial" pitchFamily="34" charset="-122"/>
                <a:cs typeface="Arial" pitchFamily="34" charset="-120"/>
              </a:rPr>
              <a:t>DEG (Private Sector Development)</a:t>
            </a:r>
            <a:endParaRPr lang="en-US" sz="844" dirty="0"/>
          </a:p>
        </p:txBody>
      </p:sp>
      <p:sp>
        <p:nvSpPr>
          <p:cNvPr id="38" name="Text 31"/>
          <p:cNvSpPr/>
          <p:nvPr/>
        </p:nvSpPr>
        <p:spPr>
          <a:xfrm>
            <a:off x="6879738" y="3507581"/>
            <a:ext cx="1964224" cy="321469"/>
          </a:xfrm>
          <a:prstGeom prst="rect">
            <a:avLst/>
          </a:prstGeom>
          <a:noFill/>
          <a:ln/>
        </p:spPr>
        <p:txBody>
          <a:bodyPr wrap="square" lIns="136017" tIns="0" rIns="0" bIns="0" rtlCol="0" anchor="ctr">
            <a:spAutoFit/>
          </a:bodyPr>
          <a:lstStyle/>
          <a:p>
            <a:pPr algn="l" indent="0" marL="0">
              <a:buNone/>
            </a:pPr>
            <a:r>
              <a:rPr lang="en-US" sz="844" dirty="0">
                <a:solidFill>
                  <a:srgbClr val="333333"/>
                </a:solidFill>
                <a:latin typeface="Arial" pitchFamily="34" charset="0"/>
                <a:ea typeface="Arial" pitchFamily="34" charset="-122"/>
                <a:cs typeface="Arial" pitchFamily="34" charset="-120"/>
              </a:rPr>
              <a:t>KfW IPEX-Bank (Export and Project Finance)</a:t>
            </a:r>
            <a:endParaRPr lang="en-US" sz="844" dirty="0"/>
          </a:p>
        </p:txBody>
      </p:sp>
      <p:sp>
        <p:nvSpPr>
          <p:cNvPr id="39" name="Text 32"/>
          <p:cNvSpPr/>
          <p:nvPr/>
        </p:nvSpPr>
        <p:spPr>
          <a:xfrm>
            <a:off x="6879738" y="3900488"/>
            <a:ext cx="1964224" cy="171450"/>
          </a:xfrm>
          <a:prstGeom prst="rect">
            <a:avLst/>
          </a:prstGeom>
          <a:noFill/>
          <a:ln/>
        </p:spPr>
        <p:txBody>
          <a:bodyPr wrap="square" lIns="0" tIns="0" rIns="0" bIns="0" rtlCol="0" anchor="ctr">
            <a:spAutoFit/>
          </a:bodyPr>
          <a:lstStyle/>
          <a:p>
            <a:pPr indent="0" marL="0">
              <a:buNone/>
            </a:pPr>
            <a:r>
              <a:rPr lang="en-US" sz="900" b="1" dirty="0">
                <a:solidFill>
                  <a:srgbClr val="4A90A4"/>
                </a:solidFill>
                <a:latin typeface="Arial" pitchFamily="34" charset="0"/>
                <a:ea typeface="Arial" pitchFamily="34" charset="-122"/>
                <a:cs typeface="Arial" pitchFamily="34" charset="-120"/>
              </a:rPr>
              <a:t>Key International Programs</a:t>
            </a:r>
            <a:endParaRPr lang="en-US" sz="900" dirty="0"/>
          </a:p>
        </p:txBody>
      </p:sp>
      <p:sp>
        <p:nvSpPr>
          <p:cNvPr id="40" name="Text 33"/>
          <p:cNvSpPr/>
          <p:nvPr/>
        </p:nvSpPr>
        <p:spPr>
          <a:xfrm>
            <a:off x="6879738" y="4100513"/>
            <a:ext cx="1964224" cy="160734"/>
          </a:xfrm>
          <a:prstGeom prst="rect">
            <a:avLst/>
          </a:prstGeom>
          <a:noFill/>
          <a:ln/>
        </p:spPr>
        <p:txBody>
          <a:bodyPr wrap="square" lIns="136017" tIns="0" rIns="0" bIns="0" rtlCol="0" anchor="ctr">
            <a:spAutoFit/>
          </a:bodyPr>
          <a:lstStyle/>
          <a:p>
            <a:pPr algn="l" indent="0" marL="0">
              <a:buNone/>
            </a:pPr>
            <a:r>
              <a:rPr lang="en-US" sz="844" dirty="0">
                <a:solidFill>
                  <a:srgbClr val="333333"/>
                </a:solidFill>
                <a:latin typeface="Arial" pitchFamily="34" charset="0"/>
                <a:ea typeface="Arial" pitchFamily="34" charset="-122"/>
                <a:cs typeface="Arial" pitchFamily="34" charset="-120"/>
              </a:rPr>
              <a:t>Climate and environmental protection</a:t>
            </a:r>
            <a:endParaRPr lang="en-US" sz="844" dirty="0"/>
          </a:p>
        </p:txBody>
      </p:sp>
      <p:sp>
        <p:nvSpPr>
          <p:cNvPr id="41" name="Text 34"/>
          <p:cNvSpPr/>
          <p:nvPr/>
        </p:nvSpPr>
        <p:spPr>
          <a:xfrm>
            <a:off x="6879738" y="4289822"/>
            <a:ext cx="1964224" cy="160734"/>
          </a:xfrm>
          <a:prstGeom prst="rect">
            <a:avLst/>
          </a:prstGeom>
          <a:noFill/>
          <a:ln/>
        </p:spPr>
        <p:txBody>
          <a:bodyPr wrap="square" lIns="136017" tIns="0" rIns="0" bIns="0" rtlCol="0" anchor="ctr">
            <a:spAutoFit/>
          </a:bodyPr>
          <a:lstStyle/>
          <a:p>
            <a:pPr algn="l" indent="0" marL="0">
              <a:buNone/>
            </a:pPr>
            <a:r>
              <a:rPr lang="en-US" sz="844" dirty="0">
                <a:solidFill>
                  <a:srgbClr val="333333"/>
                </a:solidFill>
                <a:latin typeface="Arial" pitchFamily="34" charset="0"/>
                <a:ea typeface="Arial" pitchFamily="34" charset="-122"/>
                <a:cs typeface="Arial" pitchFamily="34" charset="-120"/>
              </a:rPr>
              <a:t>Renewable energy projects</a:t>
            </a:r>
            <a:endParaRPr lang="en-US" sz="844" dirty="0"/>
          </a:p>
        </p:txBody>
      </p:sp>
      <p:sp>
        <p:nvSpPr>
          <p:cNvPr id="42" name="Text 35"/>
          <p:cNvSpPr/>
          <p:nvPr/>
        </p:nvSpPr>
        <p:spPr>
          <a:xfrm>
            <a:off x="6879738" y="4479131"/>
            <a:ext cx="1964224" cy="160734"/>
          </a:xfrm>
          <a:prstGeom prst="rect">
            <a:avLst/>
          </a:prstGeom>
          <a:noFill/>
          <a:ln/>
        </p:spPr>
        <p:txBody>
          <a:bodyPr wrap="square" lIns="136017" tIns="0" rIns="0" bIns="0" rtlCol="0" anchor="ctr">
            <a:spAutoFit/>
          </a:bodyPr>
          <a:lstStyle/>
          <a:p>
            <a:pPr algn="l" indent="0" marL="0">
              <a:buNone/>
            </a:pPr>
            <a:r>
              <a:rPr lang="en-US" sz="844" dirty="0">
                <a:solidFill>
                  <a:srgbClr val="333333"/>
                </a:solidFill>
                <a:latin typeface="Arial" pitchFamily="34" charset="0"/>
                <a:ea typeface="Arial" pitchFamily="34" charset="-122"/>
                <a:cs typeface="Arial" pitchFamily="34" charset="-120"/>
              </a:rPr>
              <a:t>Financial sector development</a:t>
            </a:r>
            <a:endParaRPr lang="en-US" sz="844" dirty="0"/>
          </a:p>
        </p:txBody>
      </p:sp>
      <p:sp>
        <p:nvSpPr>
          <p:cNvPr id="43" name="Text 36"/>
          <p:cNvSpPr/>
          <p:nvPr/>
        </p:nvSpPr>
        <p:spPr>
          <a:xfrm>
            <a:off x="6879738" y="4668441"/>
            <a:ext cx="1964224" cy="160734"/>
          </a:xfrm>
          <a:prstGeom prst="rect">
            <a:avLst/>
          </a:prstGeom>
          <a:noFill/>
          <a:ln/>
        </p:spPr>
        <p:txBody>
          <a:bodyPr wrap="square" lIns="136017" tIns="0" rIns="0" bIns="0" rtlCol="0" anchor="ctr">
            <a:spAutoFit/>
          </a:bodyPr>
          <a:lstStyle/>
          <a:p>
            <a:pPr algn="l" indent="0" marL="0">
              <a:buNone/>
            </a:pPr>
            <a:r>
              <a:rPr lang="en-US" sz="844" dirty="0">
                <a:solidFill>
                  <a:srgbClr val="333333"/>
                </a:solidFill>
                <a:latin typeface="Arial" pitchFamily="34" charset="0"/>
                <a:ea typeface="Arial" pitchFamily="34" charset="-122"/>
                <a:cs typeface="Arial" pitchFamily="34" charset="-120"/>
              </a:rPr>
              <a:t>Infrastructure in developing countries</a:t>
            </a:r>
            <a:endParaRPr lang="en-US" sz="844" dirty="0"/>
          </a:p>
        </p:txBody>
      </p:sp>
      <p:sp>
        <p:nvSpPr>
          <p:cNvPr id="44" name="Shape 37"/>
          <p:cNvSpPr/>
          <p:nvPr/>
        </p:nvSpPr>
        <p:spPr>
          <a:xfrm>
            <a:off x="4743450" y="5407819"/>
            <a:ext cx="4114800" cy="1278731"/>
          </a:xfrm>
          <a:prstGeom prst="rect">
            <a:avLst/>
          </a:prstGeom>
          <a:solidFill>
            <a:srgbClr val="7FB3D3"/>
          </a:solidFill>
          <a:ln/>
        </p:spPr>
      </p:sp>
      <p:sp>
        <p:nvSpPr>
          <p:cNvPr id="45" name="Text 38"/>
          <p:cNvSpPr/>
          <p:nvPr/>
        </p:nvSpPr>
        <p:spPr>
          <a:xfrm>
            <a:off x="4829175" y="5493544"/>
            <a:ext cx="4014788" cy="192881"/>
          </a:xfrm>
          <a:prstGeom prst="rect">
            <a:avLst/>
          </a:prstGeom>
          <a:noFill/>
          <a:ln/>
        </p:spPr>
        <p:txBody>
          <a:bodyPr wrap="square" lIns="0" tIns="0" rIns="0" bIns="0" rtlCol="0" anchor="ctr">
            <a:spAutoFit/>
          </a:bodyPr>
          <a:lstStyle/>
          <a:p>
            <a:pPr indent="0" marL="0">
              <a:buNone/>
            </a:pPr>
            <a:r>
              <a:rPr lang="en-US" sz="1013" b="1" dirty="0">
                <a:solidFill>
                  <a:srgbClr val="FFFFFF"/>
                </a:solidFill>
                <a:latin typeface="Arial" pitchFamily="34" charset="0"/>
                <a:ea typeface="Arial" pitchFamily="34" charset="-122"/>
                <a:cs typeface="Arial" pitchFamily="34" charset="-120"/>
              </a:rPr>
              <a:t>Success Factors</a:t>
            </a:r>
            <a:endParaRPr lang="en-US" sz="1013" dirty="0"/>
          </a:p>
        </p:txBody>
      </p:sp>
      <p:sp>
        <p:nvSpPr>
          <p:cNvPr id="46" name="Text 39"/>
          <p:cNvSpPr/>
          <p:nvPr/>
        </p:nvSpPr>
        <p:spPr>
          <a:xfrm>
            <a:off x="4829175" y="5743575"/>
            <a:ext cx="4014788" cy="171450"/>
          </a:xfrm>
          <a:prstGeom prst="rect">
            <a:avLst/>
          </a:prstGeom>
          <a:noFill/>
          <a:ln/>
        </p:spPr>
        <p:txBody>
          <a:bodyPr wrap="square" lIns="0" tIns="0" rIns="0" bIns="0" rtlCol="0" anchor="ctr">
            <a:spAutoFit/>
          </a:bodyPr>
          <a:lstStyle/>
          <a:p>
            <a:pPr algn="l" indent="0" marL="0">
              <a:buNone/>
            </a:pPr>
            <a:r>
              <a:rPr lang="en-US" sz="900" dirty="0">
                <a:solidFill>
                  <a:srgbClr val="FFFFFF"/>
                </a:solidFill>
                <a:latin typeface="Arial" pitchFamily="34" charset="0"/>
                <a:ea typeface="Arial" pitchFamily="34" charset="-122"/>
                <a:cs typeface="Arial" pitchFamily="34" charset="-120"/>
              </a:rPr>
              <a:t>Clear mandate with political consensus</a:t>
            </a:r>
            <a:endParaRPr lang="en-US" sz="900" dirty="0"/>
          </a:p>
        </p:txBody>
      </p:sp>
      <p:sp>
        <p:nvSpPr>
          <p:cNvPr id="47" name="Text 40"/>
          <p:cNvSpPr/>
          <p:nvPr/>
        </p:nvSpPr>
        <p:spPr>
          <a:xfrm>
            <a:off x="4829175" y="5915025"/>
            <a:ext cx="4014788" cy="171450"/>
          </a:xfrm>
          <a:prstGeom prst="rect">
            <a:avLst/>
          </a:prstGeom>
          <a:noFill/>
          <a:ln/>
        </p:spPr>
        <p:txBody>
          <a:bodyPr wrap="square" lIns="0" tIns="0" rIns="0" bIns="0" rtlCol="0" anchor="ctr">
            <a:spAutoFit/>
          </a:bodyPr>
          <a:lstStyle/>
          <a:p>
            <a:pPr algn="l" indent="0" marL="0">
              <a:buNone/>
            </a:pPr>
            <a:r>
              <a:rPr lang="en-US" sz="900" dirty="0">
                <a:solidFill>
                  <a:srgbClr val="FFFFFF"/>
                </a:solidFill>
                <a:latin typeface="Arial" pitchFamily="34" charset="0"/>
                <a:ea typeface="Arial" pitchFamily="34" charset="-122"/>
                <a:cs typeface="Arial" pitchFamily="34" charset="-120"/>
              </a:rPr>
              <a:t>Professional management with operational independence</a:t>
            </a:r>
            <a:endParaRPr lang="en-US" sz="900" dirty="0"/>
          </a:p>
        </p:txBody>
      </p:sp>
      <p:sp>
        <p:nvSpPr>
          <p:cNvPr id="48" name="Text 41"/>
          <p:cNvSpPr/>
          <p:nvPr/>
        </p:nvSpPr>
        <p:spPr>
          <a:xfrm>
            <a:off x="4829175" y="6086475"/>
            <a:ext cx="4014788" cy="171450"/>
          </a:xfrm>
          <a:prstGeom prst="rect">
            <a:avLst/>
          </a:prstGeom>
          <a:noFill/>
          <a:ln/>
        </p:spPr>
        <p:txBody>
          <a:bodyPr wrap="square" lIns="0" tIns="0" rIns="0" bIns="0" rtlCol="0" anchor="ctr">
            <a:spAutoFit/>
          </a:bodyPr>
          <a:lstStyle/>
          <a:p>
            <a:pPr algn="l" indent="0" marL="0">
              <a:buNone/>
            </a:pPr>
            <a:r>
              <a:rPr lang="en-US" sz="900" dirty="0">
                <a:solidFill>
                  <a:srgbClr val="FFFFFF"/>
                </a:solidFill>
                <a:latin typeface="Arial" pitchFamily="34" charset="0"/>
                <a:ea typeface="Arial" pitchFamily="34" charset="-122"/>
                <a:cs typeface="Arial" pitchFamily="34" charset="-120"/>
              </a:rPr>
              <a:t>Strong governance and risk management</a:t>
            </a:r>
            <a:endParaRPr lang="en-US" sz="900" dirty="0"/>
          </a:p>
        </p:txBody>
      </p:sp>
      <p:sp>
        <p:nvSpPr>
          <p:cNvPr id="49" name="Text 42"/>
          <p:cNvSpPr/>
          <p:nvPr/>
        </p:nvSpPr>
        <p:spPr>
          <a:xfrm>
            <a:off x="4829175" y="6257925"/>
            <a:ext cx="4014788" cy="171450"/>
          </a:xfrm>
          <a:prstGeom prst="rect">
            <a:avLst/>
          </a:prstGeom>
          <a:noFill/>
          <a:ln/>
        </p:spPr>
        <p:txBody>
          <a:bodyPr wrap="square" lIns="0" tIns="0" rIns="0" bIns="0" rtlCol="0" anchor="ctr">
            <a:spAutoFit/>
          </a:bodyPr>
          <a:lstStyle/>
          <a:p>
            <a:pPr algn="l" indent="0" marL="0">
              <a:buNone/>
            </a:pPr>
            <a:r>
              <a:rPr lang="en-US" sz="900" dirty="0">
                <a:solidFill>
                  <a:srgbClr val="FFFFFF"/>
                </a:solidFill>
                <a:latin typeface="Arial" pitchFamily="34" charset="0"/>
                <a:ea typeface="Arial" pitchFamily="34" charset="-122"/>
                <a:cs typeface="Arial" pitchFamily="34" charset="-120"/>
              </a:rPr>
              <a:t>Complementary relationship with private banks</a:t>
            </a:r>
            <a:endParaRPr lang="en-US" sz="900" dirty="0"/>
          </a:p>
        </p:txBody>
      </p:sp>
      <p:sp>
        <p:nvSpPr>
          <p:cNvPr id="50" name="Text 43"/>
          <p:cNvSpPr/>
          <p:nvPr/>
        </p:nvSpPr>
        <p:spPr>
          <a:xfrm>
            <a:off x="4829175" y="6429375"/>
            <a:ext cx="4014788" cy="171450"/>
          </a:xfrm>
          <a:prstGeom prst="rect">
            <a:avLst/>
          </a:prstGeom>
          <a:noFill/>
          <a:ln/>
        </p:spPr>
        <p:txBody>
          <a:bodyPr wrap="square" lIns="0" tIns="0" rIns="0" bIns="0" rtlCol="0" anchor="ctr">
            <a:spAutoFit/>
          </a:bodyPr>
          <a:lstStyle/>
          <a:p>
            <a:pPr algn="l" indent="0" marL="0">
              <a:buNone/>
            </a:pPr>
            <a:r>
              <a:rPr lang="en-US" sz="900" dirty="0">
                <a:solidFill>
                  <a:srgbClr val="FFFFFF"/>
                </a:solidFill>
                <a:latin typeface="Arial" pitchFamily="34" charset="0"/>
                <a:ea typeface="Arial" pitchFamily="34" charset="-122"/>
                <a:cs typeface="Arial" pitchFamily="34" charset="-120"/>
              </a:rPr>
              <a:t>Continuous adaptation to changing priorities</a:t>
            </a:r>
            <a:endParaRPr lang="en-US" sz="900"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name="Slide 3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9144000" cy="6883003"/>
          </a:xfrm>
          <a:prstGeom prst="rect">
            <a:avLst/>
          </a:prstGeom>
        </p:spPr>
      </p:pic>
      <p:sp>
        <p:nvSpPr>
          <p:cNvPr id="3" name="Text 0"/>
          <p:cNvSpPr/>
          <p:nvPr/>
        </p:nvSpPr>
        <p:spPr>
          <a:xfrm>
            <a:off x="285750" y="285750"/>
            <a:ext cx="8643938" cy="385763"/>
          </a:xfrm>
          <a:prstGeom prst="rect">
            <a:avLst/>
          </a:prstGeom>
          <a:noFill/>
          <a:ln/>
        </p:spPr>
        <p:txBody>
          <a:bodyPr wrap="square" lIns="0" tIns="0" rIns="0" bIns="0" rtlCol="0" anchor="ctr">
            <a:spAutoFit/>
          </a:bodyPr>
          <a:lstStyle/>
          <a:p>
            <a:pPr indent="0" marL="0">
              <a:buNone/>
            </a:pPr>
            <a:r>
              <a:rPr lang="en-US" sz="2025" b="1" dirty="0">
                <a:solidFill>
                  <a:srgbClr val="2E5984"/>
                </a:solidFill>
                <a:latin typeface="Arial" pitchFamily="34" charset="0"/>
                <a:ea typeface="Arial" pitchFamily="34" charset="-122"/>
                <a:cs typeface="Arial" pitchFamily="34" charset="-120"/>
              </a:rPr>
              <a:t>China Development Bank (CDB)</a:t>
            </a:r>
            <a:endParaRPr lang="en-US" sz="2025" dirty="0"/>
          </a:p>
        </p:txBody>
      </p:sp>
      <p:sp>
        <p:nvSpPr>
          <p:cNvPr id="4" name="Text 1"/>
          <p:cNvSpPr/>
          <p:nvPr/>
        </p:nvSpPr>
        <p:spPr>
          <a:xfrm>
            <a:off x="285750" y="850106"/>
            <a:ext cx="4186238" cy="257175"/>
          </a:xfrm>
          <a:prstGeom prst="rect">
            <a:avLst/>
          </a:prstGeom>
          <a:noFill/>
          <a:ln/>
        </p:spPr>
        <p:txBody>
          <a:bodyPr wrap="square" lIns="0" tIns="0" rIns="0" bIns="0" rtlCol="0" anchor="ctr">
            <a:spAutoFit/>
          </a:bodyPr>
          <a:lstStyle/>
          <a:p>
            <a:pPr indent="0" marL="0">
              <a:buNone/>
            </a:pPr>
            <a:r>
              <a:rPr lang="en-US" sz="1350" b="1" dirty="0">
                <a:solidFill>
                  <a:srgbClr val="4A90A4"/>
                </a:solidFill>
                <a:latin typeface="Arial" pitchFamily="34" charset="0"/>
                <a:ea typeface="Arial" pitchFamily="34" charset="-122"/>
                <a:cs typeface="Arial" pitchFamily="34" charset="-120"/>
              </a:rPr>
              <a:t>Policy Bank Model</a:t>
            </a:r>
            <a:endParaRPr lang="en-US" sz="1350" dirty="0"/>
          </a:p>
        </p:txBody>
      </p:sp>
      <p:sp>
        <p:nvSpPr>
          <p:cNvPr id="5" name="Shape 2"/>
          <p:cNvSpPr/>
          <p:nvPr/>
        </p:nvSpPr>
        <p:spPr>
          <a:xfrm>
            <a:off x="285750" y="1164431"/>
            <a:ext cx="4114800" cy="1343025"/>
          </a:xfrm>
          <a:prstGeom prst="rect">
            <a:avLst/>
          </a:prstGeom>
          <a:solidFill>
            <a:srgbClr val="FFFFFF"/>
          </a:solidFill>
          <a:ln/>
        </p:spPr>
      </p:sp>
      <p:sp>
        <p:nvSpPr>
          <p:cNvPr id="6" name="Shape 3"/>
          <p:cNvSpPr/>
          <p:nvPr/>
        </p:nvSpPr>
        <p:spPr>
          <a:xfrm>
            <a:off x="371475" y="1250156"/>
            <a:ext cx="257175" cy="257175"/>
          </a:xfrm>
          <a:prstGeom prst="rect">
            <a:avLst/>
          </a:prstGeom>
          <a:solidFill>
            <a:srgbClr val="2E5984"/>
          </a:solidFill>
          <a:ln/>
        </p:spPr>
      </p:sp>
      <p:pic>
        <p:nvPicPr>
          <p:cNvPr id="7" name="Image 1" descr="preencoded.png">    </p:cNvPr>
          <p:cNvPicPr>
            <a:picLocks noChangeAspect="1"/>
          </p:cNvPicPr>
          <p:nvPr/>
        </p:nvPicPr>
        <p:blipFill>
          <a:blip r:embed="rId2"/>
          <a:stretch>
            <a:fillRect/>
          </a:stretch>
        </p:blipFill>
        <p:spPr>
          <a:xfrm>
            <a:off x="428625" y="1375172"/>
            <a:ext cx="142875" cy="7144"/>
          </a:xfrm>
          <a:prstGeom prst="rect">
            <a:avLst/>
          </a:prstGeom>
        </p:spPr>
      </p:pic>
      <p:sp>
        <p:nvSpPr>
          <p:cNvPr id="8" name="Text 4"/>
          <p:cNvSpPr/>
          <p:nvPr/>
        </p:nvSpPr>
        <p:spPr>
          <a:xfrm>
            <a:off x="714375" y="1282303"/>
            <a:ext cx="936082" cy="192881"/>
          </a:xfrm>
          <a:prstGeom prst="rect">
            <a:avLst/>
          </a:prstGeom>
          <a:noFill/>
          <a:ln/>
        </p:spPr>
        <p:txBody>
          <a:bodyPr wrap="none" lIns="0" tIns="0" rIns="0" bIns="0" rtlCol="0" anchor="ctr">
            <a:spAutoFit/>
          </a:bodyPr>
          <a:lstStyle/>
          <a:p>
            <a:pPr indent="0" marL="0">
              <a:buNone/>
            </a:pPr>
            <a:r>
              <a:rPr lang="en-US" sz="1013" b="1" dirty="0">
                <a:solidFill>
                  <a:srgbClr val="2E5984"/>
                </a:solidFill>
                <a:latin typeface="Arial" pitchFamily="34" charset="0"/>
                <a:ea typeface="Arial" pitchFamily="34" charset="-122"/>
                <a:cs typeface="Arial" pitchFamily="34" charset="-120"/>
              </a:rPr>
              <a:t>Strategic Role</a:t>
            </a:r>
            <a:endParaRPr lang="en-US" sz="1013" dirty="0"/>
          </a:p>
        </p:txBody>
      </p:sp>
      <p:sp>
        <p:nvSpPr>
          <p:cNvPr id="9" name="Text 5"/>
          <p:cNvSpPr/>
          <p:nvPr/>
        </p:nvSpPr>
        <p:spPr>
          <a:xfrm>
            <a:off x="371475" y="1564481"/>
            <a:ext cx="4014788" cy="857250"/>
          </a:xfrm>
          <a:prstGeom prst="rect">
            <a:avLst/>
          </a:prstGeom>
          <a:noFill/>
          <a:ln/>
        </p:spPr>
        <p:txBody>
          <a:bodyPr wrap="square" lIns="0" tIns="0" rIns="0" bIns="0" rtlCol="0" anchor="ctr">
            <a:spAutoFit/>
          </a:bodyPr>
          <a:lstStyle/>
          <a:p>
            <a:pPr indent="0" marL="0">
              <a:buNone/>
            </a:pPr>
            <a:r>
              <a:rPr lang="en-US" sz="900" dirty="0">
                <a:solidFill>
                  <a:srgbClr val="333333"/>
                </a:solidFill>
                <a:latin typeface="Arial" pitchFamily="34" charset="0"/>
                <a:ea typeface="Arial" pitchFamily="34" charset="-122"/>
                <a:cs typeface="Arial" pitchFamily="34" charset="-120"/>
              </a:rPr>
              <a:t>Established in 1994 as one of China's three "policy banks" to separate policy lending from commercial banking. CDB has evolved into the world's largest development finance institution by assets ($2.4 trillion), implementing government priorities while operating on commercial principles with minimal explicit subsidies.</a:t>
            </a:r>
            <a:endParaRPr lang="en-US" sz="900" dirty="0"/>
          </a:p>
        </p:txBody>
      </p:sp>
      <p:sp>
        <p:nvSpPr>
          <p:cNvPr id="10" name="Text 6"/>
          <p:cNvSpPr/>
          <p:nvPr/>
        </p:nvSpPr>
        <p:spPr>
          <a:xfrm>
            <a:off x="285750" y="2593181"/>
            <a:ext cx="4186238" cy="257175"/>
          </a:xfrm>
          <a:prstGeom prst="rect">
            <a:avLst/>
          </a:prstGeom>
          <a:noFill/>
          <a:ln/>
        </p:spPr>
        <p:txBody>
          <a:bodyPr wrap="square" lIns="0" tIns="0" rIns="0" bIns="0" rtlCol="0" anchor="ctr">
            <a:spAutoFit/>
          </a:bodyPr>
          <a:lstStyle/>
          <a:p>
            <a:pPr indent="0" marL="0">
              <a:buNone/>
            </a:pPr>
            <a:r>
              <a:rPr lang="en-US" sz="1350" b="1" dirty="0">
                <a:solidFill>
                  <a:srgbClr val="4A90A4"/>
                </a:solidFill>
                <a:latin typeface="Arial" pitchFamily="34" charset="0"/>
                <a:ea typeface="Arial" pitchFamily="34" charset="-122"/>
                <a:cs typeface="Arial" pitchFamily="34" charset="-120"/>
              </a:rPr>
              <a:t>Infrastructure and Urbanization Financing</a:t>
            </a:r>
            <a:endParaRPr lang="en-US" sz="1350" dirty="0"/>
          </a:p>
        </p:txBody>
      </p:sp>
      <p:sp>
        <p:nvSpPr>
          <p:cNvPr id="11" name="Shape 7"/>
          <p:cNvSpPr/>
          <p:nvPr/>
        </p:nvSpPr>
        <p:spPr>
          <a:xfrm>
            <a:off x="285750" y="2907506"/>
            <a:ext cx="4114800" cy="1343025"/>
          </a:xfrm>
          <a:prstGeom prst="rect">
            <a:avLst/>
          </a:prstGeom>
          <a:solidFill>
            <a:srgbClr val="FFFFFF"/>
          </a:solidFill>
          <a:ln/>
        </p:spPr>
      </p:sp>
      <p:sp>
        <p:nvSpPr>
          <p:cNvPr id="12" name="Shape 8"/>
          <p:cNvSpPr/>
          <p:nvPr/>
        </p:nvSpPr>
        <p:spPr>
          <a:xfrm>
            <a:off x="371475" y="2993231"/>
            <a:ext cx="257175" cy="257175"/>
          </a:xfrm>
          <a:prstGeom prst="rect">
            <a:avLst/>
          </a:prstGeom>
          <a:solidFill>
            <a:srgbClr val="4A90A4"/>
          </a:solidFill>
          <a:ln/>
        </p:spPr>
      </p:sp>
      <p:pic>
        <p:nvPicPr>
          <p:cNvPr id="13" name="Image 2" descr="preencoded.png">    </p:cNvPr>
          <p:cNvPicPr>
            <a:picLocks noChangeAspect="1"/>
          </p:cNvPicPr>
          <p:nvPr/>
        </p:nvPicPr>
        <p:blipFill>
          <a:blip r:embed="rId3"/>
          <a:stretch>
            <a:fillRect/>
          </a:stretch>
        </p:blipFill>
        <p:spPr>
          <a:xfrm>
            <a:off x="410766" y="3118247"/>
            <a:ext cx="178594" cy="7144"/>
          </a:xfrm>
          <a:prstGeom prst="rect">
            <a:avLst/>
          </a:prstGeom>
        </p:spPr>
      </p:pic>
      <p:sp>
        <p:nvSpPr>
          <p:cNvPr id="14" name="Text 9"/>
          <p:cNvSpPr/>
          <p:nvPr/>
        </p:nvSpPr>
        <p:spPr>
          <a:xfrm>
            <a:off x="714375" y="3025378"/>
            <a:ext cx="1493434" cy="192881"/>
          </a:xfrm>
          <a:prstGeom prst="rect">
            <a:avLst/>
          </a:prstGeom>
          <a:noFill/>
          <a:ln/>
        </p:spPr>
        <p:txBody>
          <a:bodyPr wrap="square" lIns="0" tIns="0" rIns="0" bIns="0" rtlCol="0" anchor="ctr">
            <a:spAutoFit/>
          </a:bodyPr>
          <a:lstStyle/>
          <a:p>
            <a:pPr indent="0" marL="0">
              <a:buNone/>
            </a:pPr>
            <a:r>
              <a:rPr lang="en-US" sz="1013" b="1" dirty="0">
                <a:solidFill>
                  <a:srgbClr val="2E5984"/>
                </a:solidFill>
                <a:latin typeface="Arial" pitchFamily="34" charset="0"/>
                <a:ea typeface="Arial" pitchFamily="34" charset="-122"/>
                <a:cs typeface="Arial" pitchFamily="34" charset="-120"/>
              </a:rPr>
              <a:t>Domestic Development</a:t>
            </a:r>
            <a:endParaRPr lang="en-US" sz="1013" dirty="0"/>
          </a:p>
        </p:txBody>
      </p:sp>
      <p:sp>
        <p:nvSpPr>
          <p:cNvPr id="15" name="Text 10"/>
          <p:cNvSpPr/>
          <p:nvPr/>
        </p:nvSpPr>
        <p:spPr>
          <a:xfrm>
            <a:off x="371475" y="3307556"/>
            <a:ext cx="4014788" cy="857250"/>
          </a:xfrm>
          <a:prstGeom prst="rect">
            <a:avLst/>
          </a:prstGeom>
          <a:noFill/>
          <a:ln/>
        </p:spPr>
        <p:txBody>
          <a:bodyPr wrap="square" lIns="0" tIns="0" rIns="0" bIns="0" rtlCol="0" anchor="ctr">
            <a:spAutoFit/>
          </a:bodyPr>
          <a:lstStyle/>
          <a:p>
            <a:pPr indent="0" marL="0">
              <a:buNone/>
            </a:pPr>
            <a:r>
              <a:rPr lang="en-US" sz="900" dirty="0">
                <a:solidFill>
                  <a:srgbClr val="333333"/>
                </a:solidFill>
                <a:latin typeface="Arial" pitchFamily="34" charset="0"/>
                <a:ea typeface="Arial" pitchFamily="34" charset="-122"/>
                <a:cs typeface="Arial" pitchFamily="34" charset="-120"/>
              </a:rPr>
              <a:t>CDB pioneered the "development finance model" using local government financing vehicles (LGFVs) to fund massive urbanization and infrastructure development. This approach enabled rapid infrastructure expansion through land-backed financing, supporting China's economic transformation despite fiscal constraints.</a:t>
            </a:r>
            <a:endParaRPr lang="en-US" sz="900" dirty="0"/>
          </a:p>
        </p:txBody>
      </p:sp>
      <p:pic>
        <p:nvPicPr>
          <p:cNvPr id="16" name="Image 3" descr="preencoded.png">    </p:cNvPr>
          <p:cNvPicPr>
            <a:picLocks noChangeAspect="1"/>
          </p:cNvPicPr>
          <p:nvPr/>
        </p:nvPicPr>
        <p:blipFill>
          <a:blip r:embed="rId4"/>
          <a:stretch>
            <a:fillRect/>
          </a:stretch>
        </p:blipFill>
        <p:spPr>
          <a:xfrm>
            <a:off x="285750" y="4336256"/>
            <a:ext cx="4114800" cy="1571625"/>
          </a:xfrm>
          <a:prstGeom prst="rect">
            <a:avLst/>
          </a:prstGeom>
        </p:spPr>
      </p:pic>
      <p:sp>
        <p:nvSpPr>
          <p:cNvPr id="17" name="Text 11"/>
          <p:cNvSpPr/>
          <p:nvPr/>
        </p:nvSpPr>
        <p:spPr>
          <a:xfrm>
            <a:off x="4743450" y="850106"/>
            <a:ext cx="4186238" cy="257175"/>
          </a:xfrm>
          <a:prstGeom prst="rect">
            <a:avLst/>
          </a:prstGeom>
          <a:noFill/>
          <a:ln/>
        </p:spPr>
        <p:txBody>
          <a:bodyPr wrap="square" lIns="0" tIns="0" rIns="0" bIns="0" rtlCol="0" anchor="ctr">
            <a:spAutoFit/>
          </a:bodyPr>
          <a:lstStyle/>
          <a:p>
            <a:pPr indent="0" marL="0">
              <a:buNone/>
            </a:pPr>
            <a:r>
              <a:rPr lang="en-US" sz="1350" b="1" dirty="0">
                <a:solidFill>
                  <a:srgbClr val="4A90A4"/>
                </a:solidFill>
                <a:latin typeface="Arial" pitchFamily="34" charset="0"/>
                <a:ea typeface="Arial" pitchFamily="34" charset="-122"/>
                <a:cs typeface="Arial" pitchFamily="34" charset="-120"/>
              </a:rPr>
              <a:t>Belt and Road Initiative Role</a:t>
            </a:r>
            <a:endParaRPr lang="en-US" sz="1350" dirty="0"/>
          </a:p>
        </p:txBody>
      </p:sp>
      <p:sp>
        <p:nvSpPr>
          <p:cNvPr id="18" name="Shape 12"/>
          <p:cNvSpPr/>
          <p:nvPr/>
        </p:nvSpPr>
        <p:spPr>
          <a:xfrm>
            <a:off x="4743450" y="1164431"/>
            <a:ext cx="4114800" cy="1171575"/>
          </a:xfrm>
          <a:prstGeom prst="rect">
            <a:avLst/>
          </a:prstGeom>
          <a:solidFill>
            <a:srgbClr val="FFFFFF"/>
          </a:solidFill>
          <a:ln/>
        </p:spPr>
      </p:sp>
      <p:sp>
        <p:nvSpPr>
          <p:cNvPr id="19" name="Shape 13"/>
          <p:cNvSpPr/>
          <p:nvPr/>
        </p:nvSpPr>
        <p:spPr>
          <a:xfrm>
            <a:off x="4829175" y="1250156"/>
            <a:ext cx="257175" cy="257175"/>
          </a:xfrm>
          <a:prstGeom prst="rect">
            <a:avLst/>
          </a:prstGeom>
          <a:solidFill>
            <a:srgbClr val="7FB3D3"/>
          </a:solidFill>
          <a:ln/>
        </p:spPr>
      </p:sp>
      <p:pic>
        <p:nvPicPr>
          <p:cNvPr id="20" name="Image 4" descr="preencoded.png">    </p:cNvPr>
          <p:cNvPicPr>
            <a:picLocks noChangeAspect="1"/>
          </p:cNvPicPr>
          <p:nvPr/>
        </p:nvPicPr>
        <p:blipFill>
          <a:blip r:embed="rId5"/>
          <a:stretch>
            <a:fillRect/>
          </a:stretch>
        </p:blipFill>
        <p:spPr>
          <a:xfrm>
            <a:off x="4886325" y="1375172"/>
            <a:ext cx="142875" cy="7144"/>
          </a:xfrm>
          <a:prstGeom prst="rect">
            <a:avLst/>
          </a:prstGeom>
        </p:spPr>
      </p:pic>
      <p:sp>
        <p:nvSpPr>
          <p:cNvPr id="21" name="Text 14"/>
          <p:cNvSpPr/>
          <p:nvPr/>
        </p:nvSpPr>
        <p:spPr>
          <a:xfrm>
            <a:off x="5172075" y="1282303"/>
            <a:ext cx="1157483" cy="192881"/>
          </a:xfrm>
          <a:prstGeom prst="rect">
            <a:avLst/>
          </a:prstGeom>
          <a:noFill/>
          <a:ln/>
        </p:spPr>
        <p:txBody>
          <a:bodyPr wrap="none" lIns="0" tIns="0" rIns="0" bIns="0" rtlCol="0" anchor="ctr">
            <a:spAutoFit/>
          </a:bodyPr>
          <a:lstStyle/>
          <a:p>
            <a:pPr indent="0" marL="0">
              <a:buNone/>
            </a:pPr>
            <a:r>
              <a:rPr lang="en-US" sz="1013" b="1" dirty="0">
                <a:solidFill>
                  <a:srgbClr val="2E5984"/>
                </a:solidFill>
                <a:latin typeface="Arial" pitchFamily="34" charset="0"/>
                <a:ea typeface="Arial" pitchFamily="34" charset="-122"/>
                <a:cs typeface="Arial" pitchFamily="34" charset="-120"/>
              </a:rPr>
              <a:t>Global Expansion</a:t>
            </a:r>
            <a:endParaRPr lang="en-US" sz="1013" dirty="0"/>
          </a:p>
        </p:txBody>
      </p:sp>
      <p:sp>
        <p:nvSpPr>
          <p:cNvPr id="22" name="Text 15"/>
          <p:cNvSpPr/>
          <p:nvPr/>
        </p:nvSpPr>
        <p:spPr>
          <a:xfrm>
            <a:off x="4829175" y="1564481"/>
            <a:ext cx="4014788" cy="685800"/>
          </a:xfrm>
          <a:prstGeom prst="rect">
            <a:avLst/>
          </a:prstGeom>
          <a:noFill/>
          <a:ln/>
        </p:spPr>
        <p:txBody>
          <a:bodyPr wrap="square" lIns="0" tIns="0" rIns="0" bIns="0" rtlCol="0" anchor="ctr">
            <a:spAutoFit/>
          </a:bodyPr>
          <a:lstStyle/>
          <a:p>
            <a:pPr indent="0" marL="0">
              <a:buNone/>
            </a:pPr>
            <a:r>
              <a:rPr lang="en-US" sz="900" dirty="0">
                <a:solidFill>
                  <a:srgbClr val="333333"/>
                </a:solidFill>
                <a:latin typeface="Arial" pitchFamily="34" charset="0"/>
                <a:ea typeface="Arial" pitchFamily="34" charset="-122"/>
                <a:cs typeface="Arial" pitchFamily="34" charset="-120"/>
              </a:rPr>
              <a:t>CDB serves as a key financing institution for China's Belt and Road Initiative (BRI), providing over $190 billion in loans for international projects. Its international portfolio focuses on energy, transportation, and industrial parks, often linked to Chinese contractors and equipment suppliers.</a:t>
            </a:r>
            <a:endParaRPr lang="en-US" sz="900" dirty="0"/>
          </a:p>
        </p:txBody>
      </p:sp>
      <p:sp>
        <p:nvSpPr>
          <p:cNvPr id="23" name="Shape 16"/>
          <p:cNvSpPr/>
          <p:nvPr/>
        </p:nvSpPr>
        <p:spPr>
          <a:xfrm>
            <a:off x="4743450" y="2421731"/>
            <a:ext cx="4114800" cy="2582466"/>
          </a:xfrm>
          <a:prstGeom prst="rect">
            <a:avLst/>
          </a:prstGeom>
          <a:solidFill>
            <a:srgbClr val="FFFFFF"/>
          </a:solidFill>
          <a:ln/>
        </p:spPr>
      </p:sp>
      <p:sp>
        <p:nvSpPr>
          <p:cNvPr id="24" name="Text 17"/>
          <p:cNvSpPr/>
          <p:nvPr/>
        </p:nvSpPr>
        <p:spPr>
          <a:xfrm>
            <a:off x="4829175" y="2507456"/>
            <a:ext cx="4014788" cy="192881"/>
          </a:xfrm>
          <a:prstGeom prst="rect">
            <a:avLst/>
          </a:prstGeom>
          <a:noFill/>
          <a:ln/>
        </p:spPr>
        <p:txBody>
          <a:bodyPr wrap="square" lIns="0" tIns="0" rIns="0" bIns="0" rtlCol="0" anchor="ctr">
            <a:spAutoFit/>
          </a:bodyPr>
          <a:lstStyle/>
          <a:p>
            <a:pPr indent="0" marL="0">
              <a:buNone/>
            </a:pPr>
            <a:r>
              <a:rPr lang="en-US" sz="1013" b="1" dirty="0">
                <a:solidFill>
                  <a:srgbClr val="2E5984"/>
                </a:solidFill>
                <a:latin typeface="Arial" pitchFamily="34" charset="0"/>
                <a:ea typeface="Arial" pitchFamily="34" charset="-122"/>
                <a:cs typeface="Arial" pitchFamily="34" charset="-120"/>
              </a:rPr>
              <a:t>Key Features of CDB Model</a:t>
            </a:r>
            <a:endParaRPr lang="en-US" sz="1013" dirty="0"/>
          </a:p>
        </p:txBody>
      </p:sp>
      <p:sp>
        <p:nvSpPr>
          <p:cNvPr id="25" name="Text 18"/>
          <p:cNvSpPr/>
          <p:nvPr/>
        </p:nvSpPr>
        <p:spPr>
          <a:xfrm>
            <a:off x="4829175" y="2757488"/>
            <a:ext cx="1964224" cy="171450"/>
          </a:xfrm>
          <a:prstGeom prst="rect">
            <a:avLst/>
          </a:prstGeom>
          <a:noFill/>
          <a:ln/>
        </p:spPr>
        <p:txBody>
          <a:bodyPr wrap="square" lIns="0" tIns="0" rIns="0" bIns="0" rtlCol="0" anchor="ctr">
            <a:spAutoFit/>
          </a:bodyPr>
          <a:lstStyle/>
          <a:p>
            <a:pPr indent="0" marL="0">
              <a:buNone/>
            </a:pPr>
            <a:r>
              <a:rPr lang="en-US" sz="900" b="1" dirty="0">
                <a:solidFill>
                  <a:srgbClr val="4A90A4"/>
                </a:solidFill>
                <a:latin typeface="Arial" pitchFamily="34" charset="0"/>
                <a:ea typeface="Arial" pitchFamily="34" charset="-122"/>
                <a:cs typeface="Arial" pitchFamily="34" charset="-120"/>
              </a:rPr>
              <a:t>Funding Sources</a:t>
            </a:r>
            <a:endParaRPr lang="en-US" sz="900" dirty="0"/>
          </a:p>
        </p:txBody>
      </p:sp>
      <p:sp>
        <p:nvSpPr>
          <p:cNvPr id="26" name="Text 19"/>
          <p:cNvSpPr/>
          <p:nvPr/>
        </p:nvSpPr>
        <p:spPr>
          <a:xfrm>
            <a:off x="4829175" y="2957513"/>
            <a:ext cx="1964224" cy="160734"/>
          </a:xfrm>
          <a:prstGeom prst="rect">
            <a:avLst/>
          </a:prstGeom>
          <a:noFill/>
          <a:ln/>
        </p:spPr>
        <p:txBody>
          <a:bodyPr wrap="square" lIns="136017" tIns="0" rIns="0" bIns="0" rtlCol="0" anchor="ctr">
            <a:spAutoFit/>
          </a:bodyPr>
          <a:lstStyle/>
          <a:p>
            <a:pPr algn="l" indent="0" marL="0">
              <a:buNone/>
            </a:pPr>
            <a:r>
              <a:rPr lang="en-US" sz="844" dirty="0">
                <a:solidFill>
                  <a:srgbClr val="333333"/>
                </a:solidFill>
                <a:latin typeface="Arial" pitchFamily="34" charset="0"/>
                <a:ea typeface="Arial" pitchFamily="34" charset="-122"/>
                <a:cs typeface="Arial" pitchFamily="34" charset="-120"/>
              </a:rPr>
              <a:t>Bond issuance (primary source)</a:t>
            </a:r>
            <a:endParaRPr lang="en-US" sz="844" dirty="0"/>
          </a:p>
        </p:txBody>
      </p:sp>
      <p:sp>
        <p:nvSpPr>
          <p:cNvPr id="27" name="Text 20"/>
          <p:cNvSpPr/>
          <p:nvPr/>
        </p:nvSpPr>
        <p:spPr>
          <a:xfrm>
            <a:off x="4829175" y="3146822"/>
            <a:ext cx="1964224" cy="160734"/>
          </a:xfrm>
          <a:prstGeom prst="rect">
            <a:avLst/>
          </a:prstGeom>
          <a:noFill/>
          <a:ln/>
        </p:spPr>
        <p:txBody>
          <a:bodyPr wrap="square" lIns="136017" tIns="0" rIns="0" bIns="0" rtlCol="0" anchor="ctr">
            <a:spAutoFit/>
          </a:bodyPr>
          <a:lstStyle/>
          <a:p>
            <a:pPr algn="l" indent="0" marL="0">
              <a:buNone/>
            </a:pPr>
            <a:r>
              <a:rPr lang="en-US" sz="844" dirty="0">
                <a:solidFill>
                  <a:srgbClr val="333333"/>
                </a:solidFill>
                <a:latin typeface="Arial" pitchFamily="34" charset="0"/>
                <a:ea typeface="Arial" pitchFamily="34" charset="-122"/>
                <a:cs typeface="Arial" pitchFamily="34" charset="-120"/>
              </a:rPr>
              <a:t>Quasi-sovereign credit rating</a:t>
            </a:r>
            <a:endParaRPr lang="en-US" sz="844" dirty="0"/>
          </a:p>
        </p:txBody>
      </p:sp>
      <p:sp>
        <p:nvSpPr>
          <p:cNvPr id="28" name="Text 21"/>
          <p:cNvSpPr/>
          <p:nvPr/>
        </p:nvSpPr>
        <p:spPr>
          <a:xfrm>
            <a:off x="4829175" y="3336131"/>
            <a:ext cx="1964224" cy="160734"/>
          </a:xfrm>
          <a:prstGeom prst="rect">
            <a:avLst/>
          </a:prstGeom>
          <a:noFill/>
          <a:ln/>
        </p:spPr>
        <p:txBody>
          <a:bodyPr wrap="square" lIns="136017" tIns="0" rIns="0" bIns="0" rtlCol="0" anchor="ctr">
            <a:spAutoFit/>
          </a:bodyPr>
          <a:lstStyle/>
          <a:p>
            <a:pPr algn="l" indent="0" marL="0">
              <a:buNone/>
            </a:pPr>
            <a:r>
              <a:rPr lang="en-US" sz="844" dirty="0">
                <a:solidFill>
                  <a:srgbClr val="333333"/>
                </a:solidFill>
                <a:latin typeface="Arial" pitchFamily="34" charset="0"/>
                <a:ea typeface="Arial" pitchFamily="34" charset="-122"/>
                <a:cs typeface="Arial" pitchFamily="34" charset="-120"/>
              </a:rPr>
              <a:t>Access to low-cost funding</a:t>
            </a:r>
            <a:endParaRPr lang="en-US" sz="844" dirty="0"/>
          </a:p>
        </p:txBody>
      </p:sp>
      <p:sp>
        <p:nvSpPr>
          <p:cNvPr id="29" name="Text 22"/>
          <p:cNvSpPr/>
          <p:nvPr/>
        </p:nvSpPr>
        <p:spPr>
          <a:xfrm>
            <a:off x="4829175" y="3525441"/>
            <a:ext cx="1964224" cy="160734"/>
          </a:xfrm>
          <a:prstGeom prst="rect">
            <a:avLst/>
          </a:prstGeom>
          <a:noFill/>
          <a:ln/>
        </p:spPr>
        <p:txBody>
          <a:bodyPr wrap="square" lIns="136017" tIns="0" rIns="0" bIns="0" rtlCol="0" anchor="ctr">
            <a:spAutoFit/>
          </a:bodyPr>
          <a:lstStyle/>
          <a:p>
            <a:pPr algn="l" indent="0" marL="0">
              <a:buNone/>
            </a:pPr>
            <a:r>
              <a:rPr lang="en-US" sz="844" dirty="0">
                <a:solidFill>
                  <a:srgbClr val="333333"/>
                </a:solidFill>
                <a:latin typeface="Arial" pitchFamily="34" charset="0"/>
                <a:ea typeface="Arial" pitchFamily="34" charset="-122"/>
                <a:cs typeface="Arial" pitchFamily="34" charset="-120"/>
              </a:rPr>
              <a:t>Limited direct budget support</a:t>
            </a:r>
            <a:endParaRPr lang="en-US" sz="844" dirty="0"/>
          </a:p>
        </p:txBody>
      </p:sp>
      <p:sp>
        <p:nvSpPr>
          <p:cNvPr id="30" name="Text 23"/>
          <p:cNvSpPr/>
          <p:nvPr/>
        </p:nvSpPr>
        <p:spPr>
          <a:xfrm>
            <a:off x="4829175" y="3757613"/>
            <a:ext cx="1964224" cy="171450"/>
          </a:xfrm>
          <a:prstGeom prst="rect">
            <a:avLst/>
          </a:prstGeom>
          <a:noFill/>
          <a:ln/>
        </p:spPr>
        <p:txBody>
          <a:bodyPr wrap="square" lIns="0" tIns="0" rIns="0" bIns="0" rtlCol="0" anchor="ctr">
            <a:spAutoFit/>
          </a:bodyPr>
          <a:lstStyle/>
          <a:p>
            <a:pPr indent="0" marL="0">
              <a:buNone/>
            </a:pPr>
            <a:r>
              <a:rPr lang="en-US" sz="900" b="1" dirty="0">
                <a:solidFill>
                  <a:srgbClr val="4A90A4"/>
                </a:solidFill>
                <a:latin typeface="Arial" pitchFamily="34" charset="0"/>
                <a:ea typeface="Arial" pitchFamily="34" charset="-122"/>
                <a:cs typeface="Arial" pitchFamily="34" charset="-120"/>
              </a:rPr>
              <a:t>Governance</a:t>
            </a:r>
            <a:endParaRPr lang="en-US" sz="900" dirty="0"/>
          </a:p>
        </p:txBody>
      </p:sp>
      <p:sp>
        <p:nvSpPr>
          <p:cNvPr id="31" name="Text 24"/>
          <p:cNvSpPr/>
          <p:nvPr/>
        </p:nvSpPr>
        <p:spPr>
          <a:xfrm>
            <a:off x="4829175" y="3957638"/>
            <a:ext cx="1964224" cy="160734"/>
          </a:xfrm>
          <a:prstGeom prst="rect">
            <a:avLst/>
          </a:prstGeom>
          <a:noFill/>
          <a:ln/>
        </p:spPr>
        <p:txBody>
          <a:bodyPr wrap="square" lIns="136017" tIns="0" rIns="0" bIns="0" rtlCol="0" anchor="ctr">
            <a:spAutoFit/>
          </a:bodyPr>
          <a:lstStyle/>
          <a:p>
            <a:pPr algn="l" indent="0" marL="0">
              <a:buNone/>
            </a:pPr>
            <a:r>
              <a:rPr lang="en-US" sz="844" dirty="0">
                <a:solidFill>
                  <a:srgbClr val="333333"/>
                </a:solidFill>
                <a:latin typeface="Arial" pitchFamily="34" charset="0"/>
                <a:ea typeface="Arial" pitchFamily="34" charset="-122"/>
                <a:cs typeface="Arial" pitchFamily="34" charset="-120"/>
              </a:rPr>
              <a:t>Direct State Council oversight</a:t>
            </a:r>
            <a:endParaRPr lang="en-US" sz="844" dirty="0"/>
          </a:p>
        </p:txBody>
      </p:sp>
      <p:sp>
        <p:nvSpPr>
          <p:cNvPr id="32" name="Text 25"/>
          <p:cNvSpPr/>
          <p:nvPr/>
        </p:nvSpPr>
        <p:spPr>
          <a:xfrm>
            <a:off x="4829175" y="4146947"/>
            <a:ext cx="1964224" cy="160734"/>
          </a:xfrm>
          <a:prstGeom prst="rect">
            <a:avLst/>
          </a:prstGeom>
          <a:noFill/>
          <a:ln/>
        </p:spPr>
        <p:txBody>
          <a:bodyPr wrap="square" lIns="136017" tIns="0" rIns="0" bIns="0" rtlCol="0" anchor="ctr">
            <a:spAutoFit/>
          </a:bodyPr>
          <a:lstStyle/>
          <a:p>
            <a:pPr algn="l" indent="0" marL="0">
              <a:buNone/>
            </a:pPr>
            <a:r>
              <a:rPr lang="en-US" sz="844" dirty="0">
                <a:solidFill>
                  <a:srgbClr val="333333"/>
                </a:solidFill>
                <a:latin typeface="Arial" pitchFamily="34" charset="0"/>
                <a:ea typeface="Arial" pitchFamily="34" charset="-122"/>
                <a:cs typeface="Arial" pitchFamily="34" charset="-120"/>
              </a:rPr>
              <a:t>Strong political backing</a:t>
            </a:r>
            <a:endParaRPr lang="en-US" sz="844" dirty="0"/>
          </a:p>
        </p:txBody>
      </p:sp>
      <p:sp>
        <p:nvSpPr>
          <p:cNvPr id="33" name="Text 26"/>
          <p:cNvSpPr/>
          <p:nvPr/>
        </p:nvSpPr>
        <p:spPr>
          <a:xfrm>
            <a:off x="4829175" y="4336256"/>
            <a:ext cx="1964224" cy="160734"/>
          </a:xfrm>
          <a:prstGeom prst="rect">
            <a:avLst/>
          </a:prstGeom>
          <a:noFill/>
          <a:ln/>
        </p:spPr>
        <p:txBody>
          <a:bodyPr wrap="square" lIns="136017" tIns="0" rIns="0" bIns="0" rtlCol="0" anchor="ctr">
            <a:spAutoFit/>
          </a:bodyPr>
          <a:lstStyle/>
          <a:p>
            <a:pPr algn="l" indent="0" marL="0">
              <a:buNone/>
            </a:pPr>
            <a:r>
              <a:rPr lang="en-US" sz="844" dirty="0">
                <a:solidFill>
                  <a:srgbClr val="333333"/>
                </a:solidFill>
                <a:latin typeface="Arial" pitchFamily="34" charset="0"/>
                <a:ea typeface="Arial" pitchFamily="34" charset="-122"/>
                <a:cs typeface="Arial" pitchFamily="34" charset="-120"/>
              </a:rPr>
              <a:t>Professional management</a:t>
            </a:r>
            <a:endParaRPr lang="en-US" sz="844" dirty="0"/>
          </a:p>
        </p:txBody>
      </p:sp>
      <p:sp>
        <p:nvSpPr>
          <p:cNvPr id="34" name="Text 27"/>
          <p:cNvSpPr/>
          <p:nvPr/>
        </p:nvSpPr>
        <p:spPr>
          <a:xfrm>
            <a:off x="4829175" y="4525566"/>
            <a:ext cx="1964224" cy="160734"/>
          </a:xfrm>
          <a:prstGeom prst="rect">
            <a:avLst/>
          </a:prstGeom>
          <a:noFill/>
          <a:ln/>
        </p:spPr>
        <p:txBody>
          <a:bodyPr wrap="square" lIns="136017" tIns="0" rIns="0" bIns="0" rtlCol="0" anchor="ctr">
            <a:spAutoFit/>
          </a:bodyPr>
          <a:lstStyle/>
          <a:p>
            <a:pPr algn="l" indent="0" marL="0">
              <a:buNone/>
            </a:pPr>
            <a:r>
              <a:rPr lang="en-US" sz="844" dirty="0">
                <a:solidFill>
                  <a:srgbClr val="333333"/>
                </a:solidFill>
                <a:latin typeface="Arial" pitchFamily="34" charset="0"/>
                <a:ea typeface="Arial" pitchFamily="34" charset="-122"/>
                <a:cs typeface="Arial" pitchFamily="34" charset="-120"/>
              </a:rPr>
              <a:t>Policy-commercial hybrid model</a:t>
            </a:r>
            <a:endParaRPr lang="en-US" sz="844" dirty="0"/>
          </a:p>
        </p:txBody>
      </p:sp>
      <p:sp>
        <p:nvSpPr>
          <p:cNvPr id="35" name="Text 28"/>
          <p:cNvSpPr/>
          <p:nvPr/>
        </p:nvSpPr>
        <p:spPr>
          <a:xfrm>
            <a:off x="6879738" y="2757488"/>
            <a:ext cx="1964224" cy="171450"/>
          </a:xfrm>
          <a:prstGeom prst="rect">
            <a:avLst/>
          </a:prstGeom>
          <a:noFill/>
          <a:ln/>
        </p:spPr>
        <p:txBody>
          <a:bodyPr wrap="square" lIns="0" tIns="0" rIns="0" bIns="0" rtlCol="0" anchor="ctr">
            <a:spAutoFit/>
          </a:bodyPr>
          <a:lstStyle/>
          <a:p>
            <a:pPr indent="0" marL="0">
              <a:buNone/>
            </a:pPr>
            <a:r>
              <a:rPr lang="en-US" sz="900" b="1" dirty="0">
                <a:solidFill>
                  <a:srgbClr val="4A90A4"/>
                </a:solidFill>
                <a:latin typeface="Arial" pitchFamily="34" charset="0"/>
                <a:ea typeface="Arial" pitchFamily="34" charset="-122"/>
                <a:cs typeface="Arial" pitchFamily="34" charset="-120"/>
              </a:rPr>
              <a:t>Lending Approach</a:t>
            </a:r>
            <a:endParaRPr lang="en-US" sz="900" dirty="0"/>
          </a:p>
        </p:txBody>
      </p:sp>
      <p:sp>
        <p:nvSpPr>
          <p:cNvPr id="36" name="Text 29"/>
          <p:cNvSpPr/>
          <p:nvPr/>
        </p:nvSpPr>
        <p:spPr>
          <a:xfrm>
            <a:off x="6879738" y="2957513"/>
            <a:ext cx="1964224" cy="160734"/>
          </a:xfrm>
          <a:prstGeom prst="rect">
            <a:avLst/>
          </a:prstGeom>
          <a:noFill/>
          <a:ln/>
        </p:spPr>
        <p:txBody>
          <a:bodyPr wrap="square" lIns="136017" tIns="0" rIns="0" bIns="0" rtlCol="0" anchor="ctr">
            <a:spAutoFit/>
          </a:bodyPr>
          <a:lstStyle/>
          <a:p>
            <a:pPr algn="l" indent="0" marL="0">
              <a:buNone/>
            </a:pPr>
            <a:r>
              <a:rPr lang="en-US" sz="844" dirty="0">
                <a:solidFill>
                  <a:srgbClr val="333333"/>
                </a:solidFill>
                <a:latin typeface="Arial" pitchFamily="34" charset="0"/>
                <a:ea typeface="Arial" pitchFamily="34" charset="-122"/>
                <a:cs typeface="Arial" pitchFamily="34" charset="-120"/>
              </a:rPr>
              <a:t>Long-term patient capital</a:t>
            </a:r>
            <a:endParaRPr lang="en-US" sz="844" dirty="0"/>
          </a:p>
        </p:txBody>
      </p:sp>
      <p:sp>
        <p:nvSpPr>
          <p:cNvPr id="37" name="Text 30"/>
          <p:cNvSpPr/>
          <p:nvPr/>
        </p:nvSpPr>
        <p:spPr>
          <a:xfrm>
            <a:off x="6879738" y="3146822"/>
            <a:ext cx="1964224" cy="160734"/>
          </a:xfrm>
          <a:prstGeom prst="rect">
            <a:avLst/>
          </a:prstGeom>
          <a:noFill/>
          <a:ln/>
        </p:spPr>
        <p:txBody>
          <a:bodyPr wrap="square" lIns="136017" tIns="0" rIns="0" bIns="0" rtlCol="0" anchor="ctr">
            <a:spAutoFit/>
          </a:bodyPr>
          <a:lstStyle/>
          <a:p>
            <a:pPr algn="l" indent="0" marL="0">
              <a:buNone/>
            </a:pPr>
            <a:r>
              <a:rPr lang="en-US" sz="844" dirty="0">
                <a:solidFill>
                  <a:srgbClr val="333333"/>
                </a:solidFill>
                <a:latin typeface="Arial" pitchFamily="34" charset="0"/>
                <a:ea typeface="Arial" pitchFamily="34" charset="-122"/>
                <a:cs typeface="Arial" pitchFamily="34" charset="-120"/>
              </a:rPr>
              <a:t>Catalytic role with local governments</a:t>
            </a:r>
            <a:endParaRPr lang="en-US" sz="844" dirty="0"/>
          </a:p>
        </p:txBody>
      </p:sp>
      <p:sp>
        <p:nvSpPr>
          <p:cNvPr id="38" name="Text 31"/>
          <p:cNvSpPr/>
          <p:nvPr/>
        </p:nvSpPr>
        <p:spPr>
          <a:xfrm>
            <a:off x="6879738" y="3336131"/>
            <a:ext cx="1964224" cy="160734"/>
          </a:xfrm>
          <a:prstGeom prst="rect">
            <a:avLst/>
          </a:prstGeom>
          <a:noFill/>
          <a:ln/>
        </p:spPr>
        <p:txBody>
          <a:bodyPr wrap="square" lIns="136017" tIns="0" rIns="0" bIns="0" rtlCol="0" anchor="ctr">
            <a:spAutoFit/>
          </a:bodyPr>
          <a:lstStyle/>
          <a:p>
            <a:pPr algn="l" indent="0" marL="0">
              <a:buNone/>
            </a:pPr>
            <a:r>
              <a:rPr lang="en-US" sz="844" dirty="0">
                <a:solidFill>
                  <a:srgbClr val="333333"/>
                </a:solidFill>
                <a:latin typeface="Arial" pitchFamily="34" charset="0"/>
                <a:ea typeface="Arial" pitchFamily="34" charset="-122"/>
                <a:cs typeface="Arial" pitchFamily="34" charset="-120"/>
              </a:rPr>
              <a:t>Package deals with policy support</a:t>
            </a:r>
            <a:endParaRPr lang="en-US" sz="844" dirty="0"/>
          </a:p>
        </p:txBody>
      </p:sp>
      <p:sp>
        <p:nvSpPr>
          <p:cNvPr id="39" name="Text 32"/>
          <p:cNvSpPr/>
          <p:nvPr/>
        </p:nvSpPr>
        <p:spPr>
          <a:xfrm>
            <a:off x="6879738" y="3525441"/>
            <a:ext cx="1964224" cy="160734"/>
          </a:xfrm>
          <a:prstGeom prst="rect">
            <a:avLst/>
          </a:prstGeom>
          <a:noFill/>
          <a:ln/>
        </p:spPr>
        <p:txBody>
          <a:bodyPr wrap="square" lIns="136017" tIns="0" rIns="0" bIns="0" rtlCol="0" anchor="ctr">
            <a:spAutoFit/>
          </a:bodyPr>
          <a:lstStyle/>
          <a:p>
            <a:pPr algn="l" indent="0" marL="0">
              <a:buNone/>
            </a:pPr>
            <a:r>
              <a:rPr lang="en-US" sz="844" dirty="0">
                <a:solidFill>
                  <a:srgbClr val="333333"/>
                </a:solidFill>
                <a:latin typeface="Arial" pitchFamily="34" charset="0"/>
                <a:ea typeface="Arial" pitchFamily="34" charset="-122"/>
                <a:cs typeface="Arial" pitchFamily="34" charset="-120"/>
              </a:rPr>
              <a:t>Whole-of-government coordination</a:t>
            </a:r>
            <a:endParaRPr lang="en-US" sz="844" dirty="0"/>
          </a:p>
        </p:txBody>
      </p:sp>
      <p:sp>
        <p:nvSpPr>
          <p:cNvPr id="40" name="Text 33"/>
          <p:cNvSpPr/>
          <p:nvPr/>
        </p:nvSpPr>
        <p:spPr>
          <a:xfrm>
            <a:off x="6879738" y="3757613"/>
            <a:ext cx="1964224" cy="171450"/>
          </a:xfrm>
          <a:prstGeom prst="rect">
            <a:avLst/>
          </a:prstGeom>
          <a:noFill/>
          <a:ln/>
        </p:spPr>
        <p:txBody>
          <a:bodyPr wrap="square" lIns="0" tIns="0" rIns="0" bIns="0" rtlCol="0" anchor="ctr">
            <a:spAutoFit/>
          </a:bodyPr>
          <a:lstStyle/>
          <a:p>
            <a:pPr indent="0" marL="0">
              <a:buNone/>
            </a:pPr>
            <a:r>
              <a:rPr lang="en-US" sz="900" b="1" dirty="0">
                <a:solidFill>
                  <a:srgbClr val="4A90A4"/>
                </a:solidFill>
                <a:latin typeface="Arial" pitchFamily="34" charset="0"/>
                <a:ea typeface="Arial" pitchFamily="34" charset="-122"/>
                <a:cs typeface="Arial" pitchFamily="34" charset="-120"/>
              </a:rPr>
              <a:t>Risk Management</a:t>
            </a:r>
            <a:endParaRPr lang="en-US" sz="900" dirty="0"/>
          </a:p>
        </p:txBody>
      </p:sp>
      <p:sp>
        <p:nvSpPr>
          <p:cNvPr id="41" name="Text 34"/>
          <p:cNvSpPr/>
          <p:nvPr/>
        </p:nvSpPr>
        <p:spPr>
          <a:xfrm>
            <a:off x="6879738" y="3957638"/>
            <a:ext cx="1964224" cy="160734"/>
          </a:xfrm>
          <a:prstGeom prst="rect">
            <a:avLst/>
          </a:prstGeom>
          <a:noFill/>
          <a:ln/>
        </p:spPr>
        <p:txBody>
          <a:bodyPr wrap="square" lIns="136017" tIns="0" rIns="0" bIns="0" rtlCol="0" anchor="ctr">
            <a:spAutoFit/>
          </a:bodyPr>
          <a:lstStyle/>
          <a:p>
            <a:pPr algn="l" indent="0" marL="0">
              <a:buNone/>
            </a:pPr>
            <a:r>
              <a:rPr lang="en-US" sz="844" dirty="0">
                <a:solidFill>
                  <a:srgbClr val="333333"/>
                </a:solidFill>
                <a:latin typeface="Arial" pitchFamily="34" charset="0"/>
                <a:ea typeface="Arial" pitchFamily="34" charset="-122"/>
                <a:cs typeface="Arial" pitchFamily="34" charset="-120"/>
              </a:rPr>
              <a:t>Land-based collateral domestically</a:t>
            </a:r>
            <a:endParaRPr lang="en-US" sz="844" dirty="0"/>
          </a:p>
        </p:txBody>
      </p:sp>
      <p:sp>
        <p:nvSpPr>
          <p:cNvPr id="42" name="Text 35"/>
          <p:cNvSpPr/>
          <p:nvPr/>
        </p:nvSpPr>
        <p:spPr>
          <a:xfrm>
            <a:off x="6879738" y="4146947"/>
            <a:ext cx="1964224" cy="321469"/>
          </a:xfrm>
          <a:prstGeom prst="rect">
            <a:avLst/>
          </a:prstGeom>
          <a:noFill/>
          <a:ln/>
        </p:spPr>
        <p:txBody>
          <a:bodyPr wrap="square" lIns="136017" tIns="0" rIns="0" bIns="0" rtlCol="0" anchor="ctr">
            <a:spAutoFit/>
          </a:bodyPr>
          <a:lstStyle/>
          <a:p>
            <a:pPr algn="l" indent="0" marL="0">
              <a:buNone/>
            </a:pPr>
            <a:r>
              <a:rPr lang="en-US" sz="844" dirty="0">
                <a:solidFill>
                  <a:srgbClr val="333333"/>
                </a:solidFill>
                <a:latin typeface="Arial" pitchFamily="34" charset="0"/>
                <a:ea typeface="Arial" pitchFamily="34" charset="-122"/>
                <a:cs typeface="Arial" pitchFamily="34" charset="-120"/>
              </a:rPr>
              <a:t>Resource-backed loans internationally</a:t>
            </a:r>
            <a:endParaRPr lang="en-US" sz="844" dirty="0"/>
          </a:p>
        </p:txBody>
      </p:sp>
      <p:sp>
        <p:nvSpPr>
          <p:cNvPr id="43" name="Text 36"/>
          <p:cNvSpPr/>
          <p:nvPr/>
        </p:nvSpPr>
        <p:spPr>
          <a:xfrm>
            <a:off x="6879738" y="4496991"/>
            <a:ext cx="1964224" cy="160734"/>
          </a:xfrm>
          <a:prstGeom prst="rect">
            <a:avLst/>
          </a:prstGeom>
          <a:noFill/>
          <a:ln/>
        </p:spPr>
        <p:txBody>
          <a:bodyPr wrap="square" lIns="136017" tIns="0" rIns="0" bIns="0" rtlCol="0" anchor="ctr">
            <a:spAutoFit/>
          </a:bodyPr>
          <a:lstStyle/>
          <a:p>
            <a:pPr algn="l" indent="0" marL="0">
              <a:buNone/>
            </a:pPr>
            <a:r>
              <a:rPr lang="en-US" sz="844" dirty="0">
                <a:solidFill>
                  <a:srgbClr val="333333"/>
                </a:solidFill>
                <a:latin typeface="Arial" pitchFamily="34" charset="0"/>
                <a:ea typeface="Arial" pitchFamily="34" charset="-122"/>
                <a:cs typeface="Arial" pitchFamily="34" charset="-120"/>
              </a:rPr>
              <a:t>Strong recovery mechanisms</a:t>
            </a:r>
            <a:endParaRPr lang="en-US" sz="844" dirty="0"/>
          </a:p>
        </p:txBody>
      </p:sp>
      <p:sp>
        <p:nvSpPr>
          <p:cNvPr id="44" name="Text 37"/>
          <p:cNvSpPr/>
          <p:nvPr/>
        </p:nvSpPr>
        <p:spPr>
          <a:xfrm>
            <a:off x="6879738" y="4686300"/>
            <a:ext cx="1964224" cy="160734"/>
          </a:xfrm>
          <a:prstGeom prst="rect">
            <a:avLst/>
          </a:prstGeom>
          <a:noFill/>
          <a:ln/>
        </p:spPr>
        <p:txBody>
          <a:bodyPr wrap="square" lIns="136017" tIns="0" rIns="0" bIns="0" rtlCol="0" anchor="ctr">
            <a:spAutoFit/>
          </a:bodyPr>
          <a:lstStyle/>
          <a:p>
            <a:pPr algn="l" indent="0" marL="0">
              <a:buNone/>
            </a:pPr>
            <a:r>
              <a:rPr lang="en-US" sz="844" dirty="0">
                <a:solidFill>
                  <a:srgbClr val="333333"/>
                </a:solidFill>
                <a:latin typeface="Arial" pitchFamily="34" charset="0"/>
                <a:ea typeface="Arial" pitchFamily="34" charset="-122"/>
                <a:cs typeface="Arial" pitchFamily="34" charset="-120"/>
              </a:rPr>
              <a:t>Low non-performing loan ratio</a:t>
            </a:r>
            <a:endParaRPr lang="en-US" sz="844" dirty="0"/>
          </a:p>
        </p:txBody>
      </p:sp>
      <p:sp>
        <p:nvSpPr>
          <p:cNvPr id="45" name="Shape 38"/>
          <p:cNvSpPr/>
          <p:nvPr/>
        </p:nvSpPr>
        <p:spPr>
          <a:xfrm>
            <a:off x="4743450" y="5075634"/>
            <a:ext cx="4114800" cy="1493044"/>
          </a:xfrm>
          <a:prstGeom prst="rect">
            <a:avLst/>
          </a:prstGeom>
          <a:solidFill>
            <a:srgbClr val="7FB3D3"/>
          </a:solidFill>
          <a:ln/>
        </p:spPr>
      </p:sp>
      <p:sp>
        <p:nvSpPr>
          <p:cNvPr id="46" name="Text 39"/>
          <p:cNvSpPr/>
          <p:nvPr/>
        </p:nvSpPr>
        <p:spPr>
          <a:xfrm>
            <a:off x="4829175" y="5161359"/>
            <a:ext cx="4014788" cy="192881"/>
          </a:xfrm>
          <a:prstGeom prst="rect">
            <a:avLst/>
          </a:prstGeom>
          <a:noFill/>
          <a:ln/>
        </p:spPr>
        <p:txBody>
          <a:bodyPr wrap="square" lIns="0" tIns="0" rIns="0" bIns="0" rtlCol="0" anchor="ctr">
            <a:spAutoFit/>
          </a:bodyPr>
          <a:lstStyle/>
          <a:p>
            <a:pPr indent="0" marL="0">
              <a:buNone/>
            </a:pPr>
            <a:r>
              <a:rPr lang="en-US" sz="1013" b="1" dirty="0">
                <a:solidFill>
                  <a:srgbClr val="FFFFFF"/>
                </a:solidFill>
                <a:latin typeface="Arial" pitchFamily="34" charset="0"/>
                <a:ea typeface="Arial" pitchFamily="34" charset="-122"/>
                <a:cs typeface="Arial" pitchFamily="34" charset="-120"/>
              </a:rPr>
              <a:t>The "Development Finance" Model</a:t>
            </a:r>
            <a:endParaRPr lang="en-US" sz="1013" dirty="0"/>
          </a:p>
        </p:txBody>
      </p:sp>
      <p:sp>
        <p:nvSpPr>
          <p:cNvPr id="47" name="Text 40"/>
          <p:cNvSpPr/>
          <p:nvPr/>
        </p:nvSpPr>
        <p:spPr>
          <a:xfrm>
            <a:off x="4829175" y="5397103"/>
            <a:ext cx="4014788" cy="171450"/>
          </a:xfrm>
          <a:prstGeom prst="rect">
            <a:avLst/>
          </a:prstGeom>
          <a:noFill/>
          <a:ln/>
        </p:spPr>
        <p:txBody>
          <a:bodyPr wrap="square" lIns="0" tIns="0" rIns="0" bIns="0" rtlCol="0" anchor="ctr">
            <a:spAutoFit/>
          </a:bodyPr>
          <a:lstStyle/>
          <a:p>
            <a:pPr indent="0" marL="0">
              <a:buNone/>
            </a:pPr>
            <a:r>
              <a:rPr lang="en-US" sz="900" dirty="0">
                <a:solidFill>
                  <a:srgbClr val="FFFFFF"/>
                </a:solidFill>
                <a:latin typeface="Arial" pitchFamily="34" charset="0"/>
                <a:ea typeface="Arial" pitchFamily="34" charset="-122"/>
                <a:cs typeface="Arial" pitchFamily="34" charset="-120"/>
              </a:rPr>
              <a:t>CDB's distinctive approach combines:</a:t>
            </a:r>
            <a:endParaRPr lang="en-US" sz="900" dirty="0"/>
          </a:p>
        </p:txBody>
      </p:sp>
      <p:sp>
        <p:nvSpPr>
          <p:cNvPr id="48" name="Text 41"/>
          <p:cNvSpPr/>
          <p:nvPr/>
        </p:nvSpPr>
        <p:spPr>
          <a:xfrm>
            <a:off x="4829175" y="5625703"/>
            <a:ext cx="4014788" cy="171450"/>
          </a:xfrm>
          <a:prstGeom prst="rect">
            <a:avLst/>
          </a:prstGeom>
          <a:noFill/>
          <a:ln/>
        </p:spPr>
        <p:txBody>
          <a:bodyPr wrap="square" lIns="0" tIns="0" rIns="0" bIns="0" rtlCol="0" anchor="ctr">
            <a:spAutoFit/>
          </a:bodyPr>
          <a:lstStyle/>
          <a:p>
            <a:pPr algn="l" indent="0" marL="0">
              <a:buNone/>
            </a:pPr>
            <a:r>
              <a:rPr lang="en-US" sz="900" dirty="0">
                <a:solidFill>
                  <a:srgbClr val="FFFFFF"/>
                </a:solidFill>
                <a:latin typeface="Arial" pitchFamily="34" charset="0"/>
                <a:ea typeface="Arial" pitchFamily="34" charset="-122"/>
                <a:cs typeface="Arial" pitchFamily="34" charset="-120"/>
              </a:rPr>
              <a:t>Market-based funding with policy objectives</a:t>
            </a:r>
            <a:endParaRPr lang="en-US" sz="900" dirty="0"/>
          </a:p>
        </p:txBody>
      </p:sp>
      <p:sp>
        <p:nvSpPr>
          <p:cNvPr id="49" name="Text 42"/>
          <p:cNvSpPr/>
          <p:nvPr/>
        </p:nvSpPr>
        <p:spPr>
          <a:xfrm>
            <a:off x="4829175" y="5797153"/>
            <a:ext cx="4014788" cy="171450"/>
          </a:xfrm>
          <a:prstGeom prst="rect">
            <a:avLst/>
          </a:prstGeom>
          <a:noFill/>
          <a:ln/>
        </p:spPr>
        <p:txBody>
          <a:bodyPr wrap="square" lIns="0" tIns="0" rIns="0" bIns="0" rtlCol="0" anchor="ctr">
            <a:spAutoFit/>
          </a:bodyPr>
          <a:lstStyle/>
          <a:p>
            <a:pPr algn="l" indent="0" marL="0">
              <a:buNone/>
            </a:pPr>
            <a:r>
              <a:rPr lang="en-US" sz="900" dirty="0">
                <a:solidFill>
                  <a:srgbClr val="FFFFFF"/>
                </a:solidFill>
                <a:latin typeface="Arial" pitchFamily="34" charset="0"/>
                <a:ea typeface="Arial" pitchFamily="34" charset="-122"/>
                <a:cs typeface="Arial" pitchFamily="34" charset="-120"/>
              </a:rPr>
              <a:t>Long-term planning with commercial discipline</a:t>
            </a:r>
            <a:endParaRPr lang="en-US" sz="900" dirty="0"/>
          </a:p>
        </p:txBody>
      </p:sp>
      <p:sp>
        <p:nvSpPr>
          <p:cNvPr id="50" name="Text 43"/>
          <p:cNvSpPr/>
          <p:nvPr/>
        </p:nvSpPr>
        <p:spPr>
          <a:xfrm>
            <a:off x="4829175" y="5968603"/>
            <a:ext cx="4014788" cy="171450"/>
          </a:xfrm>
          <a:prstGeom prst="rect">
            <a:avLst/>
          </a:prstGeom>
          <a:noFill/>
          <a:ln/>
        </p:spPr>
        <p:txBody>
          <a:bodyPr wrap="square" lIns="0" tIns="0" rIns="0" bIns="0" rtlCol="0" anchor="ctr">
            <a:spAutoFit/>
          </a:bodyPr>
          <a:lstStyle/>
          <a:p>
            <a:pPr algn="l" indent="0" marL="0">
              <a:buNone/>
            </a:pPr>
            <a:r>
              <a:rPr lang="en-US" sz="900" dirty="0">
                <a:solidFill>
                  <a:srgbClr val="FFFFFF"/>
                </a:solidFill>
                <a:latin typeface="Arial" pitchFamily="34" charset="0"/>
                <a:ea typeface="Arial" pitchFamily="34" charset="-122"/>
                <a:cs typeface="Arial" pitchFamily="34" charset="-120"/>
              </a:rPr>
              <a:t>Catalytic role in mobilizing resources</a:t>
            </a:r>
            <a:endParaRPr lang="en-US" sz="900" dirty="0"/>
          </a:p>
        </p:txBody>
      </p:sp>
      <p:sp>
        <p:nvSpPr>
          <p:cNvPr id="51" name="Text 44"/>
          <p:cNvSpPr/>
          <p:nvPr/>
        </p:nvSpPr>
        <p:spPr>
          <a:xfrm>
            <a:off x="4829175" y="6140053"/>
            <a:ext cx="4014788" cy="171450"/>
          </a:xfrm>
          <a:prstGeom prst="rect">
            <a:avLst/>
          </a:prstGeom>
          <a:noFill/>
          <a:ln/>
        </p:spPr>
        <p:txBody>
          <a:bodyPr wrap="square" lIns="0" tIns="0" rIns="0" bIns="0" rtlCol="0" anchor="ctr">
            <a:spAutoFit/>
          </a:bodyPr>
          <a:lstStyle/>
          <a:p>
            <a:pPr algn="l" indent="0" marL="0">
              <a:buNone/>
            </a:pPr>
            <a:r>
              <a:rPr lang="en-US" sz="900" dirty="0">
                <a:solidFill>
                  <a:srgbClr val="FFFFFF"/>
                </a:solidFill>
                <a:latin typeface="Arial" pitchFamily="34" charset="0"/>
                <a:ea typeface="Arial" pitchFamily="34" charset="-122"/>
                <a:cs typeface="Arial" pitchFamily="34" charset="-120"/>
              </a:rPr>
              <a:t>Integration with government development strategies</a:t>
            </a:r>
            <a:endParaRPr lang="en-US" sz="900" dirty="0"/>
          </a:p>
        </p:txBody>
      </p:sp>
      <p:sp>
        <p:nvSpPr>
          <p:cNvPr id="52" name="Text 45"/>
          <p:cNvSpPr/>
          <p:nvPr/>
        </p:nvSpPr>
        <p:spPr>
          <a:xfrm>
            <a:off x="4829175" y="6311503"/>
            <a:ext cx="4014788" cy="171450"/>
          </a:xfrm>
          <a:prstGeom prst="rect">
            <a:avLst/>
          </a:prstGeom>
          <a:noFill/>
          <a:ln/>
        </p:spPr>
        <p:txBody>
          <a:bodyPr wrap="square" lIns="0" tIns="0" rIns="0" bIns="0" rtlCol="0" anchor="ctr">
            <a:spAutoFit/>
          </a:bodyPr>
          <a:lstStyle/>
          <a:p>
            <a:pPr algn="l" indent="0" marL="0">
              <a:buNone/>
            </a:pPr>
            <a:r>
              <a:rPr lang="en-US" sz="900" dirty="0">
                <a:solidFill>
                  <a:srgbClr val="FFFFFF"/>
                </a:solidFill>
                <a:latin typeface="Arial" pitchFamily="34" charset="0"/>
                <a:ea typeface="Arial" pitchFamily="34" charset="-122"/>
                <a:cs typeface="Arial" pitchFamily="34" charset="-120"/>
              </a:rPr>
              <a:t>Comprehensive financial services beyond lending</a:t>
            </a:r>
            <a:endParaRPr lang="en-US" sz="900"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name="Slide 3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9144000" cy="6929438"/>
          </a:xfrm>
          <a:prstGeom prst="rect">
            <a:avLst/>
          </a:prstGeom>
        </p:spPr>
      </p:pic>
      <p:sp>
        <p:nvSpPr>
          <p:cNvPr id="3" name="Text 0"/>
          <p:cNvSpPr/>
          <p:nvPr/>
        </p:nvSpPr>
        <p:spPr>
          <a:xfrm>
            <a:off x="285750" y="285750"/>
            <a:ext cx="8643938" cy="385763"/>
          </a:xfrm>
          <a:prstGeom prst="rect">
            <a:avLst/>
          </a:prstGeom>
          <a:noFill/>
          <a:ln/>
        </p:spPr>
        <p:txBody>
          <a:bodyPr wrap="square" lIns="0" tIns="0" rIns="0" bIns="0" rtlCol="0" anchor="ctr">
            <a:spAutoFit/>
          </a:bodyPr>
          <a:lstStyle/>
          <a:p>
            <a:pPr indent="0" marL="0">
              <a:buNone/>
            </a:pPr>
            <a:r>
              <a:rPr lang="en-US" sz="2025" b="1" dirty="0">
                <a:solidFill>
                  <a:srgbClr val="2E5984"/>
                </a:solidFill>
                <a:latin typeface="Arial" pitchFamily="34" charset="0"/>
                <a:ea typeface="Arial" pitchFamily="34" charset="-122"/>
                <a:cs typeface="Arial" pitchFamily="34" charset="-120"/>
              </a:rPr>
              <a:t>Korean Development Bank (KDB)</a:t>
            </a:r>
            <a:endParaRPr lang="en-US" sz="2025" dirty="0"/>
          </a:p>
        </p:txBody>
      </p:sp>
      <p:sp>
        <p:nvSpPr>
          <p:cNvPr id="4" name="Text 1"/>
          <p:cNvSpPr/>
          <p:nvPr/>
        </p:nvSpPr>
        <p:spPr>
          <a:xfrm>
            <a:off x="285750" y="850106"/>
            <a:ext cx="4186238" cy="257175"/>
          </a:xfrm>
          <a:prstGeom prst="rect">
            <a:avLst/>
          </a:prstGeom>
          <a:noFill/>
          <a:ln/>
        </p:spPr>
        <p:txBody>
          <a:bodyPr wrap="square" lIns="0" tIns="0" rIns="0" bIns="0" rtlCol="0" anchor="ctr">
            <a:spAutoFit/>
          </a:bodyPr>
          <a:lstStyle/>
          <a:p>
            <a:pPr indent="0" marL="0">
              <a:buNone/>
            </a:pPr>
            <a:r>
              <a:rPr lang="en-US" sz="1350" b="1" dirty="0">
                <a:solidFill>
                  <a:srgbClr val="4A90A4"/>
                </a:solidFill>
                <a:latin typeface="Arial" pitchFamily="34" charset="0"/>
                <a:ea typeface="Arial" pitchFamily="34" charset="-122"/>
                <a:cs typeface="Arial" pitchFamily="34" charset="-120"/>
              </a:rPr>
              <a:t>Industrial Development Focus</a:t>
            </a:r>
            <a:endParaRPr lang="en-US" sz="1350" dirty="0"/>
          </a:p>
        </p:txBody>
      </p:sp>
      <p:sp>
        <p:nvSpPr>
          <p:cNvPr id="5" name="Shape 2"/>
          <p:cNvSpPr/>
          <p:nvPr/>
        </p:nvSpPr>
        <p:spPr>
          <a:xfrm>
            <a:off x="285750" y="1164431"/>
            <a:ext cx="4114800" cy="1171575"/>
          </a:xfrm>
          <a:prstGeom prst="rect">
            <a:avLst/>
          </a:prstGeom>
          <a:solidFill>
            <a:srgbClr val="FFFFFF"/>
          </a:solidFill>
          <a:ln/>
        </p:spPr>
      </p:sp>
      <p:sp>
        <p:nvSpPr>
          <p:cNvPr id="6" name="Shape 3"/>
          <p:cNvSpPr/>
          <p:nvPr/>
        </p:nvSpPr>
        <p:spPr>
          <a:xfrm>
            <a:off x="371475" y="1250156"/>
            <a:ext cx="257175" cy="257175"/>
          </a:xfrm>
          <a:prstGeom prst="rect">
            <a:avLst/>
          </a:prstGeom>
          <a:solidFill>
            <a:srgbClr val="2E5984"/>
          </a:solidFill>
          <a:ln/>
        </p:spPr>
      </p:sp>
      <p:pic>
        <p:nvPicPr>
          <p:cNvPr id="7" name="Image 1" descr="preencoded.png">    </p:cNvPr>
          <p:cNvPicPr>
            <a:picLocks noChangeAspect="1"/>
          </p:cNvPicPr>
          <p:nvPr/>
        </p:nvPicPr>
        <p:blipFill>
          <a:blip r:embed="rId2"/>
          <a:stretch>
            <a:fillRect/>
          </a:stretch>
        </p:blipFill>
        <p:spPr>
          <a:xfrm>
            <a:off x="419695" y="1375172"/>
            <a:ext cx="160734" cy="7144"/>
          </a:xfrm>
          <a:prstGeom prst="rect">
            <a:avLst/>
          </a:prstGeom>
        </p:spPr>
      </p:pic>
      <p:sp>
        <p:nvSpPr>
          <p:cNvPr id="8" name="Text 4"/>
          <p:cNvSpPr/>
          <p:nvPr/>
        </p:nvSpPr>
        <p:spPr>
          <a:xfrm>
            <a:off x="714375" y="1282303"/>
            <a:ext cx="1300497" cy="192881"/>
          </a:xfrm>
          <a:prstGeom prst="rect">
            <a:avLst/>
          </a:prstGeom>
          <a:noFill/>
          <a:ln/>
        </p:spPr>
        <p:txBody>
          <a:bodyPr wrap="square" lIns="0" tIns="0" rIns="0" bIns="0" rtlCol="0" anchor="ctr">
            <a:spAutoFit/>
          </a:bodyPr>
          <a:lstStyle/>
          <a:p>
            <a:pPr indent="0" marL="0">
              <a:buNone/>
            </a:pPr>
            <a:r>
              <a:rPr lang="en-US" sz="1013" b="1" dirty="0">
                <a:solidFill>
                  <a:srgbClr val="2E5984"/>
                </a:solidFill>
                <a:latin typeface="Arial" pitchFamily="34" charset="0"/>
                <a:ea typeface="Arial" pitchFamily="34" charset="-122"/>
                <a:cs typeface="Arial" pitchFamily="34" charset="-120"/>
              </a:rPr>
              <a:t>Developmental Role</a:t>
            </a:r>
            <a:endParaRPr lang="en-US" sz="1013" dirty="0"/>
          </a:p>
        </p:txBody>
      </p:sp>
      <p:sp>
        <p:nvSpPr>
          <p:cNvPr id="9" name="Text 5"/>
          <p:cNvSpPr/>
          <p:nvPr/>
        </p:nvSpPr>
        <p:spPr>
          <a:xfrm>
            <a:off x="371475" y="1564481"/>
            <a:ext cx="4014788" cy="685800"/>
          </a:xfrm>
          <a:prstGeom prst="rect">
            <a:avLst/>
          </a:prstGeom>
          <a:noFill/>
          <a:ln/>
        </p:spPr>
        <p:txBody>
          <a:bodyPr wrap="square" lIns="0" tIns="0" rIns="0" bIns="0" rtlCol="0" anchor="ctr">
            <a:spAutoFit/>
          </a:bodyPr>
          <a:lstStyle/>
          <a:p>
            <a:pPr indent="0" marL="0">
              <a:buNone/>
            </a:pPr>
            <a:r>
              <a:rPr lang="en-US" sz="900" dirty="0">
                <a:solidFill>
                  <a:srgbClr val="333333"/>
                </a:solidFill>
                <a:latin typeface="Arial" pitchFamily="34" charset="0"/>
                <a:ea typeface="Arial" pitchFamily="34" charset="-122"/>
                <a:cs typeface="Arial" pitchFamily="34" charset="-120"/>
              </a:rPr>
              <a:t>Established in 1954 to rebuild Korea's war-torn economy, KDB became a key instrument of Korea's industrial policy. It provided long-term financing for priority sectors under government-led development plans, supporting Korea's transformation from an agricultural to an advanced industrial economy.</a:t>
            </a:r>
            <a:endParaRPr lang="en-US" sz="900" dirty="0"/>
          </a:p>
        </p:txBody>
      </p:sp>
      <p:sp>
        <p:nvSpPr>
          <p:cNvPr id="10" name="Text 6"/>
          <p:cNvSpPr/>
          <p:nvPr/>
        </p:nvSpPr>
        <p:spPr>
          <a:xfrm>
            <a:off x="285750" y="2421731"/>
            <a:ext cx="4186238" cy="257175"/>
          </a:xfrm>
          <a:prstGeom prst="rect">
            <a:avLst/>
          </a:prstGeom>
          <a:noFill/>
          <a:ln/>
        </p:spPr>
        <p:txBody>
          <a:bodyPr wrap="square" lIns="0" tIns="0" rIns="0" bIns="0" rtlCol="0" anchor="ctr">
            <a:spAutoFit/>
          </a:bodyPr>
          <a:lstStyle/>
          <a:p>
            <a:pPr indent="0" marL="0">
              <a:buNone/>
            </a:pPr>
            <a:r>
              <a:rPr lang="en-US" sz="1350" b="1" dirty="0">
                <a:solidFill>
                  <a:srgbClr val="4A90A4"/>
                </a:solidFill>
                <a:latin typeface="Arial" pitchFamily="34" charset="0"/>
                <a:ea typeface="Arial" pitchFamily="34" charset="-122"/>
                <a:cs typeface="Arial" pitchFamily="34" charset="-120"/>
              </a:rPr>
              <a:t>Corporate Restructuring Role</a:t>
            </a:r>
            <a:endParaRPr lang="en-US" sz="1350" dirty="0"/>
          </a:p>
        </p:txBody>
      </p:sp>
      <p:sp>
        <p:nvSpPr>
          <p:cNvPr id="11" name="Shape 7"/>
          <p:cNvSpPr/>
          <p:nvPr/>
        </p:nvSpPr>
        <p:spPr>
          <a:xfrm>
            <a:off x="285750" y="2736056"/>
            <a:ext cx="4114800" cy="1343025"/>
          </a:xfrm>
          <a:prstGeom prst="rect">
            <a:avLst/>
          </a:prstGeom>
          <a:solidFill>
            <a:srgbClr val="FFFFFF"/>
          </a:solidFill>
          <a:ln/>
        </p:spPr>
      </p:sp>
      <p:sp>
        <p:nvSpPr>
          <p:cNvPr id="12" name="Shape 8"/>
          <p:cNvSpPr/>
          <p:nvPr/>
        </p:nvSpPr>
        <p:spPr>
          <a:xfrm>
            <a:off x="371475" y="2821781"/>
            <a:ext cx="257175" cy="257175"/>
          </a:xfrm>
          <a:prstGeom prst="rect">
            <a:avLst/>
          </a:prstGeom>
          <a:solidFill>
            <a:srgbClr val="4A90A4"/>
          </a:solidFill>
          <a:ln/>
        </p:spPr>
      </p:sp>
      <p:pic>
        <p:nvPicPr>
          <p:cNvPr id="13" name="Image 2" descr="preencoded.png">    </p:cNvPr>
          <p:cNvPicPr>
            <a:picLocks noChangeAspect="1"/>
          </p:cNvPicPr>
          <p:nvPr/>
        </p:nvPicPr>
        <p:blipFill>
          <a:blip r:embed="rId3"/>
          <a:stretch>
            <a:fillRect/>
          </a:stretch>
        </p:blipFill>
        <p:spPr>
          <a:xfrm>
            <a:off x="428625" y="2946797"/>
            <a:ext cx="142875" cy="7144"/>
          </a:xfrm>
          <a:prstGeom prst="rect">
            <a:avLst/>
          </a:prstGeom>
        </p:spPr>
      </p:pic>
      <p:sp>
        <p:nvSpPr>
          <p:cNvPr id="14" name="Text 9"/>
          <p:cNvSpPr/>
          <p:nvPr/>
        </p:nvSpPr>
        <p:spPr>
          <a:xfrm>
            <a:off x="714375" y="2853928"/>
            <a:ext cx="1250519" cy="192881"/>
          </a:xfrm>
          <a:prstGeom prst="rect">
            <a:avLst/>
          </a:prstGeom>
          <a:noFill/>
          <a:ln/>
        </p:spPr>
        <p:txBody>
          <a:bodyPr wrap="none" lIns="0" tIns="0" rIns="0" bIns="0" rtlCol="0" anchor="ctr">
            <a:spAutoFit/>
          </a:bodyPr>
          <a:lstStyle/>
          <a:p>
            <a:pPr indent="0" marL="0">
              <a:buNone/>
            </a:pPr>
            <a:r>
              <a:rPr lang="en-US" sz="1013" b="1" dirty="0">
                <a:solidFill>
                  <a:srgbClr val="2E5984"/>
                </a:solidFill>
                <a:latin typeface="Arial" pitchFamily="34" charset="0"/>
                <a:ea typeface="Arial" pitchFamily="34" charset="-122"/>
                <a:cs typeface="Arial" pitchFamily="34" charset="-120"/>
              </a:rPr>
              <a:t>Crisis Management</a:t>
            </a:r>
            <a:endParaRPr lang="en-US" sz="1013" dirty="0"/>
          </a:p>
        </p:txBody>
      </p:sp>
      <p:sp>
        <p:nvSpPr>
          <p:cNvPr id="15" name="Text 10"/>
          <p:cNvSpPr/>
          <p:nvPr/>
        </p:nvSpPr>
        <p:spPr>
          <a:xfrm>
            <a:off x="371475" y="3136106"/>
            <a:ext cx="4014788" cy="857250"/>
          </a:xfrm>
          <a:prstGeom prst="rect">
            <a:avLst/>
          </a:prstGeom>
          <a:noFill/>
          <a:ln/>
        </p:spPr>
        <p:txBody>
          <a:bodyPr wrap="square" lIns="0" tIns="0" rIns="0" bIns="0" rtlCol="0" anchor="ctr">
            <a:spAutoFit/>
          </a:bodyPr>
          <a:lstStyle/>
          <a:p>
            <a:pPr indent="0" marL="0">
              <a:buNone/>
            </a:pPr>
            <a:r>
              <a:rPr lang="en-US" sz="900" dirty="0">
                <a:solidFill>
                  <a:srgbClr val="333333"/>
                </a:solidFill>
                <a:latin typeface="Arial" pitchFamily="34" charset="0"/>
                <a:ea typeface="Arial" pitchFamily="34" charset="-122"/>
                <a:cs typeface="Arial" pitchFamily="34" charset="-120"/>
              </a:rPr>
              <a:t>KDB has played a central role in corporate restructuring during economic crises, particularly after the 1997 Asian Financial Crisis and 2008 Global Financial Crisis. It has managed workout programs for distressed companies, provided liquidity support, and facilitated industry consolidation and reorganization.</a:t>
            </a:r>
            <a:endParaRPr lang="en-US" sz="900" dirty="0"/>
          </a:p>
        </p:txBody>
      </p:sp>
      <p:pic>
        <p:nvPicPr>
          <p:cNvPr id="16" name="Image 3" descr="preencoded.png">    </p:cNvPr>
          <p:cNvPicPr>
            <a:picLocks noChangeAspect="1"/>
          </p:cNvPicPr>
          <p:nvPr/>
        </p:nvPicPr>
        <p:blipFill>
          <a:blip r:embed="rId4"/>
          <a:stretch>
            <a:fillRect/>
          </a:stretch>
        </p:blipFill>
        <p:spPr>
          <a:xfrm>
            <a:off x="285750" y="4164806"/>
            <a:ext cx="4114800" cy="1571625"/>
          </a:xfrm>
          <a:prstGeom prst="rect">
            <a:avLst/>
          </a:prstGeom>
        </p:spPr>
      </p:pic>
      <p:sp>
        <p:nvSpPr>
          <p:cNvPr id="17" name="Text 11"/>
          <p:cNvSpPr/>
          <p:nvPr/>
        </p:nvSpPr>
        <p:spPr>
          <a:xfrm>
            <a:off x="4743450" y="850106"/>
            <a:ext cx="4186238" cy="257175"/>
          </a:xfrm>
          <a:prstGeom prst="rect">
            <a:avLst/>
          </a:prstGeom>
          <a:noFill/>
          <a:ln/>
        </p:spPr>
        <p:txBody>
          <a:bodyPr wrap="square" lIns="0" tIns="0" rIns="0" bIns="0" rtlCol="0" anchor="ctr">
            <a:spAutoFit/>
          </a:bodyPr>
          <a:lstStyle/>
          <a:p>
            <a:pPr indent="0" marL="0">
              <a:buNone/>
            </a:pPr>
            <a:r>
              <a:rPr lang="en-US" sz="1350" b="1" dirty="0">
                <a:solidFill>
                  <a:srgbClr val="4A90A4"/>
                </a:solidFill>
                <a:latin typeface="Arial" pitchFamily="34" charset="0"/>
                <a:ea typeface="Arial" pitchFamily="34" charset="-122"/>
                <a:cs typeface="Arial" pitchFamily="34" charset="-120"/>
              </a:rPr>
              <a:t>Technology and Innovation Support</a:t>
            </a:r>
            <a:endParaRPr lang="en-US" sz="1350" dirty="0"/>
          </a:p>
        </p:txBody>
      </p:sp>
      <p:sp>
        <p:nvSpPr>
          <p:cNvPr id="18" name="Shape 12"/>
          <p:cNvSpPr/>
          <p:nvPr/>
        </p:nvSpPr>
        <p:spPr>
          <a:xfrm>
            <a:off x="4743450" y="1164431"/>
            <a:ext cx="4114800" cy="1171575"/>
          </a:xfrm>
          <a:prstGeom prst="rect">
            <a:avLst/>
          </a:prstGeom>
          <a:solidFill>
            <a:srgbClr val="FFFFFF"/>
          </a:solidFill>
          <a:ln/>
        </p:spPr>
      </p:sp>
      <p:sp>
        <p:nvSpPr>
          <p:cNvPr id="19" name="Shape 13"/>
          <p:cNvSpPr/>
          <p:nvPr/>
        </p:nvSpPr>
        <p:spPr>
          <a:xfrm>
            <a:off x="4829175" y="1250156"/>
            <a:ext cx="257175" cy="257175"/>
          </a:xfrm>
          <a:prstGeom prst="rect">
            <a:avLst/>
          </a:prstGeom>
          <a:solidFill>
            <a:srgbClr val="7FB3D3"/>
          </a:solidFill>
          <a:ln/>
        </p:spPr>
      </p:sp>
      <p:pic>
        <p:nvPicPr>
          <p:cNvPr id="20" name="Image 4" descr="preencoded.png">    </p:cNvPr>
          <p:cNvPicPr>
            <a:picLocks noChangeAspect="1"/>
          </p:cNvPicPr>
          <p:nvPr/>
        </p:nvPicPr>
        <p:blipFill>
          <a:blip r:embed="rId5"/>
          <a:stretch>
            <a:fillRect/>
          </a:stretch>
        </p:blipFill>
        <p:spPr>
          <a:xfrm>
            <a:off x="4886325" y="1375172"/>
            <a:ext cx="142875" cy="7144"/>
          </a:xfrm>
          <a:prstGeom prst="rect">
            <a:avLst/>
          </a:prstGeom>
        </p:spPr>
      </p:pic>
      <p:sp>
        <p:nvSpPr>
          <p:cNvPr id="21" name="Text 14"/>
          <p:cNvSpPr/>
          <p:nvPr/>
        </p:nvSpPr>
        <p:spPr>
          <a:xfrm>
            <a:off x="5172075" y="1282303"/>
            <a:ext cx="1357452" cy="192881"/>
          </a:xfrm>
          <a:prstGeom prst="rect">
            <a:avLst/>
          </a:prstGeom>
          <a:noFill/>
          <a:ln/>
        </p:spPr>
        <p:txBody>
          <a:bodyPr wrap="square" lIns="0" tIns="0" rIns="0" bIns="0" rtlCol="0" anchor="ctr">
            <a:spAutoFit/>
          </a:bodyPr>
          <a:lstStyle/>
          <a:p>
            <a:pPr indent="0" marL="0">
              <a:buNone/>
            </a:pPr>
            <a:r>
              <a:rPr lang="en-US" sz="1013" b="1" dirty="0">
                <a:solidFill>
                  <a:srgbClr val="2E5984"/>
                </a:solidFill>
                <a:latin typeface="Arial" pitchFamily="34" charset="0"/>
                <a:ea typeface="Arial" pitchFamily="34" charset="-122"/>
                <a:cs typeface="Arial" pitchFamily="34" charset="-120"/>
              </a:rPr>
              <a:t>New Growth Engines</a:t>
            </a:r>
            <a:endParaRPr lang="en-US" sz="1013" dirty="0"/>
          </a:p>
        </p:txBody>
      </p:sp>
      <p:sp>
        <p:nvSpPr>
          <p:cNvPr id="22" name="Text 15"/>
          <p:cNvSpPr/>
          <p:nvPr/>
        </p:nvSpPr>
        <p:spPr>
          <a:xfrm>
            <a:off x="4829175" y="1564481"/>
            <a:ext cx="4014788" cy="685800"/>
          </a:xfrm>
          <a:prstGeom prst="rect">
            <a:avLst/>
          </a:prstGeom>
          <a:noFill/>
          <a:ln/>
        </p:spPr>
        <p:txBody>
          <a:bodyPr wrap="square" lIns="0" tIns="0" rIns="0" bIns="0" rtlCol="0" anchor="ctr">
            <a:spAutoFit/>
          </a:bodyPr>
          <a:lstStyle/>
          <a:p>
            <a:pPr indent="0" marL="0">
              <a:buNone/>
            </a:pPr>
            <a:r>
              <a:rPr lang="en-US" sz="900" dirty="0">
                <a:solidFill>
                  <a:srgbClr val="333333"/>
                </a:solidFill>
                <a:latin typeface="Arial" pitchFamily="34" charset="0"/>
                <a:ea typeface="Arial" pitchFamily="34" charset="-122"/>
                <a:cs typeface="Arial" pitchFamily="34" charset="-120"/>
              </a:rPr>
              <a:t>In recent decades, KDB has shifted focus toward supporting innovation and technology-intensive industries. It provides venture capital, growth financing, and advisory services for emerging sectors, while maintaining support for traditional industries undergoing technological transformation.</a:t>
            </a:r>
            <a:endParaRPr lang="en-US" sz="900" dirty="0"/>
          </a:p>
        </p:txBody>
      </p:sp>
      <p:sp>
        <p:nvSpPr>
          <p:cNvPr id="23" name="Shape 16"/>
          <p:cNvSpPr/>
          <p:nvPr/>
        </p:nvSpPr>
        <p:spPr>
          <a:xfrm>
            <a:off x="4743450" y="2421731"/>
            <a:ext cx="4114800" cy="2843213"/>
          </a:xfrm>
          <a:prstGeom prst="rect">
            <a:avLst/>
          </a:prstGeom>
          <a:solidFill>
            <a:srgbClr val="FFFFFF"/>
          </a:solidFill>
          <a:ln/>
        </p:spPr>
      </p:sp>
      <p:sp>
        <p:nvSpPr>
          <p:cNvPr id="24" name="Text 17"/>
          <p:cNvSpPr/>
          <p:nvPr/>
        </p:nvSpPr>
        <p:spPr>
          <a:xfrm>
            <a:off x="4829175" y="2507456"/>
            <a:ext cx="4014788" cy="192881"/>
          </a:xfrm>
          <a:prstGeom prst="rect">
            <a:avLst/>
          </a:prstGeom>
          <a:noFill/>
          <a:ln/>
        </p:spPr>
        <p:txBody>
          <a:bodyPr wrap="square" lIns="0" tIns="0" rIns="0" bIns="0" rtlCol="0" anchor="ctr">
            <a:spAutoFit/>
          </a:bodyPr>
          <a:lstStyle/>
          <a:p>
            <a:pPr indent="0" marL="0">
              <a:buNone/>
            </a:pPr>
            <a:r>
              <a:rPr lang="en-US" sz="1013" b="1" dirty="0">
                <a:solidFill>
                  <a:srgbClr val="2E5984"/>
                </a:solidFill>
                <a:latin typeface="Arial" pitchFamily="34" charset="0"/>
                <a:ea typeface="Arial" pitchFamily="34" charset="-122"/>
                <a:cs typeface="Arial" pitchFamily="34" charset="-120"/>
              </a:rPr>
              <a:t>KDB Evolution Timeline</a:t>
            </a:r>
            <a:endParaRPr lang="en-US" sz="1013" dirty="0"/>
          </a:p>
        </p:txBody>
      </p:sp>
      <p:sp>
        <p:nvSpPr>
          <p:cNvPr id="25" name="Text 18"/>
          <p:cNvSpPr/>
          <p:nvPr/>
        </p:nvSpPr>
        <p:spPr>
          <a:xfrm>
            <a:off x="5114925" y="2757488"/>
            <a:ext cx="3729038" cy="171450"/>
          </a:xfrm>
          <a:prstGeom prst="rect">
            <a:avLst/>
          </a:prstGeom>
          <a:noFill/>
          <a:ln/>
        </p:spPr>
        <p:txBody>
          <a:bodyPr wrap="square" lIns="0" tIns="0" rIns="0" bIns="0" rtlCol="0" anchor="ctr">
            <a:spAutoFit/>
          </a:bodyPr>
          <a:lstStyle/>
          <a:p>
            <a:pPr algn="l" indent="0" marL="0">
              <a:buNone/>
            </a:pPr>
            <a:r>
              <a:rPr lang="en-US" sz="900" b="1" dirty="0">
                <a:solidFill>
                  <a:srgbClr val="2E5984"/>
                </a:solidFill>
                <a:latin typeface="Arial" pitchFamily="34" charset="0"/>
                <a:ea typeface="Arial" pitchFamily="34" charset="-122"/>
                <a:cs typeface="Arial" pitchFamily="34" charset="-120"/>
              </a:rPr>
              <a:t>1950s-1970s</a:t>
            </a:r>
            <a:endParaRPr lang="en-US" sz="900" dirty="0"/>
          </a:p>
        </p:txBody>
      </p:sp>
      <p:sp>
        <p:nvSpPr>
          <p:cNvPr id="26" name="Text 19"/>
          <p:cNvSpPr/>
          <p:nvPr/>
        </p:nvSpPr>
        <p:spPr>
          <a:xfrm>
            <a:off x="5114925" y="2928938"/>
            <a:ext cx="3729038" cy="160734"/>
          </a:xfrm>
          <a:prstGeom prst="rect">
            <a:avLst/>
          </a:prstGeom>
          <a:noFill/>
          <a:ln/>
        </p:spPr>
        <p:txBody>
          <a:bodyPr wrap="square" lIns="0" tIns="0" rIns="0" bIns="0" rtlCol="0" anchor="ctr">
            <a:spAutoFit/>
          </a:bodyPr>
          <a:lstStyle/>
          <a:p>
            <a:pPr algn="l" indent="0" marL="0">
              <a:buNone/>
            </a:pPr>
            <a:r>
              <a:rPr lang="en-US" sz="844" dirty="0">
                <a:solidFill>
                  <a:srgbClr val="333333"/>
                </a:solidFill>
                <a:latin typeface="Arial" pitchFamily="34" charset="0"/>
                <a:ea typeface="Arial" pitchFamily="34" charset="-122"/>
                <a:cs typeface="Arial" pitchFamily="34" charset="-120"/>
              </a:rPr>
              <a:t>Basic industry and infrastructure development</a:t>
            </a:r>
            <a:endParaRPr lang="en-US" sz="844" dirty="0"/>
          </a:p>
        </p:txBody>
      </p:sp>
      <p:sp>
        <p:nvSpPr>
          <p:cNvPr id="27" name="Text 20"/>
          <p:cNvSpPr/>
          <p:nvPr/>
        </p:nvSpPr>
        <p:spPr>
          <a:xfrm>
            <a:off x="5114925" y="3161109"/>
            <a:ext cx="3729038" cy="171450"/>
          </a:xfrm>
          <a:prstGeom prst="rect">
            <a:avLst/>
          </a:prstGeom>
          <a:noFill/>
          <a:ln/>
        </p:spPr>
        <p:txBody>
          <a:bodyPr wrap="square" lIns="0" tIns="0" rIns="0" bIns="0" rtlCol="0" anchor="ctr">
            <a:spAutoFit/>
          </a:bodyPr>
          <a:lstStyle/>
          <a:p>
            <a:pPr algn="l" indent="0" marL="0">
              <a:buNone/>
            </a:pPr>
            <a:r>
              <a:rPr lang="en-US" sz="900" b="1" dirty="0">
                <a:solidFill>
                  <a:srgbClr val="2E5984"/>
                </a:solidFill>
                <a:latin typeface="Arial" pitchFamily="34" charset="0"/>
                <a:ea typeface="Arial" pitchFamily="34" charset="-122"/>
                <a:cs typeface="Arial" pitchFamily="34" charset="-120"/>
              </a:rPr>
              <a:t>1980s</a:t>
            </a:r>
            <a:endParaRPr lang="en-US" sz="900" dirty="0"/>
          </a:p>
        </p:txBody>
      </p:sp>
      <p:sp>
        <p:nvSpPr>
          <p:cNvPr id="28" name="Text 21"/>
          <p:cNvSpPr/>
          <p:nvPr/>
        </p:nvSpPr>
        <p:spPr>
          <a:xfrm>
            <a:off x="5114925" y="3332559"/>
            <a:ext cx="3729038" cy="160734"/>
          </a:xfrm>
          <a:prstGeom prst="rect">
            <a:avLst/>
          </a:prstGeom>
          <a:noFill/>
          <a:ln/>
        </p:spPr>
        <p:txBody>
          <a:bodyPr wrap="square" lIns="0" tIns="0" rIns="0" bIns="0" rtlCol="0" anchor="ctr">
            <a:spAutoFit/>
          </a:bodyPr>
          <a:lstStyle/>
          <a:p>
            <a:pPr algn="l" indent="0" marL="0">
              <a:buNone/>
            </a:pPr>
            <a:r>
              <a:rPr lang="en-US" sz="844" dirty="0">
                <a:solidFill>
                  <a:srgbClr val="333333"/>
                </a:solidFill>
                <a:latin typeface="Arial" pitchFamily="34" charset="0"/>
                <a:ea typeface="Arial" pitchFamily="34" charset="-122"/>
                <a:cs typeface="Arial" pitchFamily="34" charset="-120"/>
              </a:rPr>
              <a:t>Heavy and chemical industry promotion</a:t>
            </a:r>
            <a:endParaRPr lang="en-US" sz="844" dirty="0"/>
          </a:p>
        </p:txBody>
      </p:sp>
      <p:sp>
        <p:nvSpPr>
          <p:cNvPr id="29" name="Text 22"/>
          <p:cNvSpPr/>
          <p:nvPr/>
        </p:nvSpPr>
        <p:spPr>
          <a:xfrm>
            <a:off x="5114925" y="3564731"/>
            <a:ext cx="3729038" cy="171450"/>
          </a:xfrm>
          <a:prstGeom prst="rect">
            <a:avLst/>
          </a:prstGeom>
          <a:noFill/>
          <a:ln/>
        </p:spPr>
        <p:txBody>
          <a:bodyPr wrap="square" lIns="0" tIns="0" rIns="0" bIns="0" rtlCol="0" anchor="ctr">
            <a:spAutoFit/>
          </a:bodyPr>
          <a:lstStyle/>
          <a:p>
            <a:pPr algn="l" indent="0" marL="0">
              <a:buNone/>
            </a:pPr>
            <a:r>
              <a:rPr lang="en-US" sz="900" b="1" dirty="0">
                <a:solidFill>
                  <a:srgbClr val="2E5984"/>
                </a:solidFill>
                <a:latin typeface="Arial" pitchFamily="34" charset="0"/>
                <a:ea typeface="Arial" pitchFamily="34" charset="-122"/>
                <a:cs typeface="Arial" pitchFamily="34" charset="-120"/>
              </a:rPr>
              <a:t>1990s</a:t>
            </a:r>
            <a:endParaRPr lang="en-US" sz="900" dirty="0"/>
          </a:p>
        </p:txBody>
      </p:sp>
      <p:sp>
        <p:nvSpPr>
          <p:cNvPr id="30" name="Text 23"/>
          <p:cNvSpPr/>
          <p:nvPr/>
        </p:nvSpPr>
        <p:spPr>
          <a:xfrm>
            <a:off x="5114925" y="3736181"/>
            <a:ext cx="3729038" cy="160734"/>
          </a:xfrm>
          <a:prstGeom prst="rect">
            <a:avLst/>
          </a:prstGeom>
          <a:noFill/>
          <a:ln/>
        </p:spPr>
        <p:txBody>
          <a:bodyPr wrap="square" lIns="0" tIns="0" rIns="0" bIns="0" rtlCol="0" anchor="ctr">
            <a:spAutoFit/>
          </a:bodyPr>
          <a:lstStyle/>
          <a:p>
            <a:pPr algn="l" indent="0" marL="0">
              <a:buNone/>
            </a:pPr>
            <a:r>
              <a:rPr lang="en-US" sz="844" dirty="0">
                <a:solidFill>
                  <a:srgbClr val="333333"/>
                </a:solidFill>
                <a:latin typeface="Arial" pitchFamily="34" charset="0"/>
                <a:ea typeface="Arial" pitchFamily="34" charset="-122"/>
                <a:cs typeface="Arial" pitchFamily="34" charset="-120"/>
              </a:rPr>
              <a:t>Globalization and financial crisis response</a:t>
            </a:r>
            <a:endParaRPr lang="en-US" sz="844" dirty="0"/>
          </a:p>
        </p:txBody>
      </p:sp>
      <p:sp>
        <p:nvSpPr>
          <p:cNvPr id="31" name="Text 24"/>
          <p:cNvSpPr/>
          <p:nvPr/>
        </p:nvSpPr>
        <p:spPr>
          <a:xfrm>
            <a:off x="5114925" y="3968353"/>
            <a:ext cx="3729038" cy="171450"/>
          </a:xfrm>
          <a:prstGeom prst="rect">
            <a:avLst/>
          </a:prstGeom>
          <a:noFill/>
          <a:ln/>
        </p:spPr>
        <p:txBody>
          <a:bodyPr wrap="square" lIns="0" tIns="0" rIns="0" bIns="0" rtlCol="0" anchor="ctr">
            <a:spAutoFit/>
          </a:bodyPr>
          <a:lstStyle/>
          <a:p>
            <a:pPr algn="l" indent="0" marL="0">
              <a:buNone/>
            </a:pPr>
            <a:r>
              <a:rPr lang="en-US" sz="900" b="1" dirty="0">
                <a:solidFill>
                  <a:srgbClr val="2E5984"/>
                </a:solidFill>
                <a:latin typeface="Arial" pitchFamily="34" charset="0"/>
                <a:ea typeface="Arial" pitchFamily="34" charset="-122"/>
                <a:cs typeface="Arial" pitchFamily="34" charset="-120"/>
              </a:rPr>
              <a:t>2000s</a:t>
            </a:r>
            <a:endParaRPr lang="en-US" sz="900" dirty="0"/>
          </a:p>
        </p:txBody>
      </p:sp>
      <p:sp>
        <p:nvSpPr>
          <p:cNvPr id="32" name="Text 25"/>
          <p:cNvSpPr/>
          <p:nvPr/>
        </p:nvSpPr>
        <p:spPr>
          <a:xfrm>
            <a:off x="5114925" y="4139803"/>
            <a:ext cx="3729038" cy="160734"/>
          </a:xfrm>
          <a:prstGeom prst="rect">
            <a:avLst/>
          </a:prstGeom>
          <a:noFill/>
          <a:ln/>
        </p:spPr>
        <p:txBody>
          <a:bodyPr wrap="square" lIns="0" tIns="0" rIns="0" bIns="0" rtlCol="0" anchor="ctr">
            <a:spAutoFit/>
          </a:bodyPr>
          <a:lstStyle/>
          <a:p>
            <a:pPr algn="l" indent="0" marL="0">
              <a:buNone/>
            </a:pPr>
            <a:r>
              <a:rPr lang="en-US" sz="844" dirty="0">
                <a:solidFill>
                  <a:srgbClr val="333333"/>
                </a:solidFill>
                <a:latin typeface="Arial" pitchFamily="34" charset="0"/>
                <a:ea typeface="Arial" pitchFamily="34" charset="-122"/>
                <a:cs typeface="Arial" pitchFamily="34" charset="-120"/>
              </a:rPr>
              <a:t>Restructuring and attempted privatization</a:t>
            </a:r>
            <a:endParaRPr lang="en-US" sz="844" dirty="0"/>
          </a:p>
        </p:txBody>
      </p:sp>
      <p:sp>
        <p:nvSpPr>
          <p:cNvPr id="33" name="Text 26"/>
          <p:cNvSpPr/>
          <p:nvPr/>
        </p:nvSpPr>
        <p:spPr>
          <a:xfrm>
            <a:off x="5114925" y="4371975"/>
            <a:ext cx="3729038" cy="171450"/>
          </a:xfrm>
          <a:prstGeom prst="rect">
            <a:avLst/>
          </a:prstGeom>
          <a:noFill/>
          <a:ln/>
        </p:spPr>
        <p:txBody>
          <a:bodyPr wrap="square" lIns="0" tIns="0" rIns="0" bIns="0" rtlCol="0" anchor="ctr">
            <a:spAutoFit/>
          </a:bodyPr>
          <a:lstStyle/>
          <a:p>
            <a:pPr algn="l" indent="0" marL="0">
              <a:buNone/>
            </a:pPr>
            <a:r>
              <a:rPr lang="en-US" sz="900" b="1" dirty="0">
                <a:solidFill>
                  <a:srgbClr val="2E5984"/>
                </a:solidFill>
                <a:latin typeface="Arial" pitchFamily="34" charset="0"/>
                <a:ea typeface="Arial" pitchFamily="34" charset="-122"/>
                <a:cs typeface="Arial" pitchFamily="34" charset="-120"/>
              </a:rPr>
              <a:t>2010s</a:t>
            </a:r>
            <a:endParaRPr lang="en-US" sz="900" dirty="0"/>
          </a:p>
        </p:txBody>
      </p:sp>
      <p:sp>
        <p:nvSpPr>
          <p:cNvPr id="34" name="Text 27"/>
          <p:cNvSpPr/>
          <p:nvPr/>
        </p:nvSpPr>
        <p:spPr>
          <a:xfrm>
            <a:off x="5114925" y="4543425"/>
            <a:ext cx="3729038" cy="160734"/>
          </a:xfrm>
          <a:prstGeom prst="rect">
            <a:avLst/>
          </a:prstGeom>
          <a:noFill/>
          <a:ln/>
        </p:spPr>
        <p:txBody>
          <a:bodyPr wrap="square" lIns="0" tIns="0" rIns="0" bIns="0" rtlCol="0" anchor="ctr">
            <a:spAutoFit/>
          </a:bodyPr>
          <a:lstStyle/>
          <a:p>
            <a:pPr algn="l" indent="0" marL="0">
              <a:buNone/>
            </a:pPr>
            <a:r>
              <a:rPr lang="en-US" sz="844" dirty="0">
                <a:solidFill>
                  <a:srgbClr val="333333"/>
                </a:solidFill>
                <a:latin typeface="Arial" pitchFamily="34" charset="0"/>
                <a:ea typeface="Arial" pitchFamily="34" charset="-122"/>
                <a:cs typeface="Arial" pitchFamily="34" charset="-120"/>
              </a:rPr>
              <a:t>Innovation focus and global expansion</a:t>
            </a:r>
            <a:endParaRPr lang="en-US" sz="844" dirty="0"/>
          </a:p>
        </p:txBody>
      </p:sp>
      <p:sp>
        <p:nvSpPr>
          <p:cNvPr id="35" name="Text 28"/>
          <p:cNvSpPr/>
          <p:nvPr/>
        </p:nvSpPr>
        <p:spPr>
          <a:xfrm>
            <a:off x="5114925" y="4775597"/>
            <a:ext cx="3729038" cy="171450"/>
          </a:xfrm>
          <a:prstGeom prst="rect">
            <a:avLst/>
          </a:prstGeom>
          <a:noFill/>
          <a:ln/>
        </p:spPr>
        <p:txBody>
          <a:bodyPr wrap="square" lIns="0" tIns="0" rIns="0" bIns="0" rtlCol="0" anchor="ctr">
            <a:spAutoFit/>
          </a:bodyPr>
          <a:lstStyle/>
          <a:p>
            <a:pPr algn="l" indent="0" marL="0">
              <a:buNone/>
            </a:pPr>
            <a:r>
              <a:rPr lang="en-US" sz="900" b="1" dirty="0">
                <a:solidFill>
                  <a:srgbClr val="2E5984"/>
                </a:solidFill>
                <a:latin typeface="Arial" pitchFamily="34" charset="0"/>
                <a:ea typeface="Arial" pitchFamily="34" charset="-122"/>
                <a:cs typeface="Arial" pitchFamily="34" charset="-120"/>
              </a:rPr>
              <a:t>2020s</a:t>
            </a:r>
            <a:endParaRPr lang="en-US" sz="900" dirty="0"/>
          </a:p>
        </p:txBody>
      </p:sp>
      <p:sp>
        <p:nvSpPr>
          <p:cNvPr id="36" name="Text 29"/>
          <p:cNvSpPr/>
          <p:nvPr/>
        </p:nvSpPr>
        <p:spPr>
          <a:xfrm>
            <a:off x="5114925" y="4947047"/>
            <a:ext cx="3729038" cy="160734"/>
          </a:xfrm>
          <a:prstGeom prst="rect">
            <a:avLst/>
          </a:prstGeom>
          <a:noFill/>
          <a:ln/>
        </p:spPr>
        <p:txBody>
          <a:bodyPr wrap="square" lIns="0" tIns="0" rIns="0" bIns="0" rtlCol="0" anchor="ctr">
            <a:spAutoFit/>
          </a:bodyPr>
          <a:lstStyle/>
          <a:p>
            <a:pPr algn="l" indent="0" marL="0">
              <a:buNone/>
            </a:pPr>
            <a:r>
              <a:rPr lang="en-US" sz="844" dirty="0">
                <a:solidFill>
                  <a:srgbClr val="333333"/>
                </a:solidFill>
                <a:latin typeface="Arial" pitchFamily="34" charset="0"/>
                <a:ea typeface="Arial" pitchFamily="34" charset="-122"/>
                <a:cs typeface="Arial" pitchFamily="34" charset="-120"/>
              </a:rPr>
              <a:t>Green growth and digital transformation</a:t>
            </a:r>
            <a:endParaRPr lang="en-US" sz="844" dirty="0"/>
          </a:p>
        </p:txBody>
      </p:sp>
      <p:sp>
        <p:nvSpPr>
          <p:cNvPr id="37" name="Shape 30"/>
          <p:cNvSpPr/>
          <p:nvPr/>
        </p:nvSpPr>
        <p:spPr>
          <a:xfrm>
            <a:off x="4743450" y="5336381"/>
            <a:ext cx="4114800" cy="1278731"/>
          </a:xfrm>
          <a:prstGeom prst="rect">
            <a:avLst/>
          </a:prstGeom>
          <a:solidFill>
            <a:srgbClr val="7FB3D3"/>
          </a:solidFill>
          <a:ln/>
        </p:spPr>
      </p:sp>
      <p:sp>
        <p:nvSpPr>
          <p:cNvPr id="38" name="Text 31"/>
          <p:cNvSpPr/>
          <p:nvPr/>
        </p:nvSpPr>
        <p:spPr>
          <a:xfrm>
            <a:off x="4829175" y="5422106"/>
            <a:ext cx="4014788" cy="192881"/>
          </a:xfrm>
          <a:prstGeom prst="rect">
            <a:avLst/>
          </a:prstGeom>
          <a:noFill/>
          <a:ln/>
        </p:spPr>
        <p:txBody>
          <a:bodyPr wrap="square" lIns="0" tIns="0" rIns="0" bIns="0" rtlCol="0" anchor="ctr">
            <a:spAutoFit/>
          </a:bodyPr>
          <a:lstStyle/>
          <a:p>
            <a:pPr indent="0" marL="0">
              <a:buNone/>
            </a:pPr>
            <a:r>
              <a:rPr lang="en-US" sz="1013" b="1" dirty="0">
                <a:solidFill>
                  <a:srgbClr val="FFFFFF"/>
                </a:solidFill>
                <a:latin typeface="Arial" pitchFamily="34" charset="0"/>
                <a:ea typeface="Arial" pitchFamily="34" charset="-122"/>
                <a:cs typeface="Arial" pitchFamily="34" charset="-120"/>
              </a:rPr>
              <a:t>Key Lessons from KDB Model</a:t>
            </a:r>
            <a:endParaRPr lang="en-US" sz="1013" dirty="0"/>
          </a:p>
        </p:txBody>
      </p:sp>
      <p:sp>
        <p:nvSpPr>
          <p:cNvPr id="39" name="Text 32"/>
          <p:cNvSpPr/>
          <p:nvPr/>
        </p:nvSpPr>
        <p:spPr>
          <a:xfrm>
            <a:off x="4829175" y="5672138"/>
            <a:ext cx="4014788" cy="171450"/>
          </a:xfrm>
          <a:prstGeom prst="rect">
            <a:avLst/>
          </a:prstGeom>
          <a:noFill/>
          <a:ln/>
        </p:spPr>
        <p:txBody>
          <a:bodyPr wrap="square" lIns="0" tIns="0" rIns="0" bIns="0" rtlCol="0" anchor="ctr">
            <a:spAutoFit/>
          </a:bodyPr>
          <a:lstStyle/>
          <a:p>
            <a:pPr algn="l" indent="0" marL="0">
              <a:buNone/>
            </a:pPr>
            <a:r>
              <a:rPr lang="en-US" sz="900" dirty="0">
                <a:solidFill>
                  <a:srgbClr val="FFFFFF"/>
                </a:solidFill>
                <a:latin typeface="Arial" pitchFamily="34" charset="0"/>
                <a:ea typeface="Arial" pitchFamily="34" charset="-122"/>
                <a:cs typeface="Arial" pitchFamily="34" charset="-120"/>
              </a:rPr>
              <a:t>Effective alignment with national industrial policy</a:t>
            </a:r>
            <a:endParaRPr lang="en-US" sz="900" dirty="0"/>
          </a:p>
        </p:txBody>
      </p:sp>
      <p:sp>
        <p:nvSpPr>
          <p:cNvPr id="40" name="Text 33"/>
          <p:cNvSpPr/>
          <p:nvPr/>
        </p:nvSpPr>
        <p:spPr>
          <a:xfrm>
            <a:off x="4829175" y="5843588"/>
            <a:ext cx="4014788" cy="171450"/>
          </a:xfrm>
          <a:prstGeom prst="rect">
            <a:avLst/>
          </a:prstGeom>
          <a:noFill/>
          <a:ln/>
        </p:spPr>
        <p:txBody>
          <a:bodyPr wrap="square" lIns="0" tIns="0" rIns="0" bIns="0" rtlCol="0" anchor="ctr">
            <a:spAutoFit/>
          </a:bodyPr>
          <a:lstStyle/>
          <a:p>
            <a:pPr algn="l" indent="0" marL="0">
              <a:buNone/>
            </a:pPr>
            <a:r>
              <a:rPr lang="en-US" sz="900" dirty="0">
                <a:solidFill>
                  <a:srgbClr val="FFFFFF"/>
                </a:solidFill>
                <a:latin typeface="Arial" pitchFamily="34" charset="0"/>
                <a:ea typeface="Arial" pitchFamily="34" charset="-122"/>
                <a:cs typeface="Arial" pitchFamily="34" charset="-120"/>
              </a:rPr>
              <a:t>Flexibility to adapt to changing economic needs</a:t>
            </a:r>
            <a:endParaRPr lang="en-US" sz="900" dirty="0"/>
          </a:p>
        </p:txBody>
      </p:sp>
      <p:sp>
        <p:nvSpPr>
          <p:cNvPr id="41" name="Text 34"/>
          <p:cNvSpPr/>
          <p:nvPr/>
        </p:nvSpPr>
        <p:spPr>
          <a:xfrm>
            <a:off x="4829175" y="6015038"/>
            <a:ext cx="4014788" cy="171450"/>
          </a:xfrm>
          <a:prstGeom prst="rect">
            <a:avLst/>
          </a:prstGeom>
          <a:noFill/>
          <a:ln/>
        </p:spPr>
        <p:txBody>
          <a:bodyPr wrap="square" lIns="0" tIns="0" rIns="0" bIns="0" rtlCol="0" anchor="ctr">
            <a:spAutoFit/>
          </a:bodyPr>
          <a:lstStyle/>
          <a:p>
            <a:pPr algn="l" indent="0" marL="0">
              <a:buNone/>
            </a:pPr>
            <a:r>
              <a:rPr lang="en-US" sz="900" dirty="0">
                <a:solidFill>
                  <a:srgbClr val="FFFFFF"/>
                </a:solidFill>
                <a:latin typeface="Arial" pitchFamily="34" charset="0"/>
                <a:ea typeface="Arial" pitchFamily="34" charset="-122"/>
                <a:cs typeface="Arial" pitchFamily="34" charset="-120"/>
              </a:rPr>
              <a:t>Balance between policy mandates and financial sustainability</a:t>
            </a:r>
            <a:endParaRPr lang="en-US" sz="900" dirty="0"/>
          </a:p>
        </p:txBody>
      </p:sp>
      <p:sp>
        <p:nvSpPr>
          <p:cNvPr id="42" name="Text 35"/>
          <p:cNvSpPr/>
          <p:nvPr/>
        </p:nvSpPr>
        <p:spPr>
          <a:xfrm>
            <a:off x="4829175" y="6186488"/>
            <a:ext cx="4014788" cy="171450"/>
          </a:xfrm>
          <a:prstGeom prst="rect">
            <a:avLst/>
          </a:prstGeom>
          <a:noFill/>
          <a:ln/>
        </p:spPr>
        <p:txBody>
          <a:bodyPr wrap="square" lIns="0" tIns="0" rIns="0" bIns="0" rtlCol="0" anchor="ctr">
            <a:spAutoFit/>
          </a:bodyPr>
          <a:lstStyle/>
          <a:p>
            <a:pPr algn="l" indent="0" marL="0">
              <a:buNone/>
            </a:pPr>
            <a:r>
              <a:rPr lang="en-US" sz="900" dirty="0">
                <a:solidFill>
                  <a:srgbClr val="FFFFFF"/>
                </a:solidFill>
                <a:latin typeface="Arial" pitchFamily="34" charset="0"/>
                <a:ea typeface="Arial" pitchFamily="34" charset="-122"/>
                <a:cs typeface="Arial" pitchFamily="34" charset="-120"/>
              </a:rPr>
              <a:t>Importance of professional expertise and capacity</a:t>
            </a:r>
            <a:endParaRPr lang="en-US" sz="900" dirty="0"/>
          </a:p>
        </p:txBody>
      </p:sp>
      <p:sp>
        <p:nvSpPr>
          <p:cNvPr id="43" name="Text 36"/>
          <p:cNvSpPr/>
          <p:nvPr/>
        </p:nvSpPr>
        <p:spPr>
          <a:xfrm>
            <a:off x="4829175" y="6357938"/>
            <a:ext cx="4014788" cy="171450"/>
          </a:xfrm>
          <a:prstGeom prst="rect">
            <a:avLst/>
          </a:prstGeom>
          <a:noFill/>
          <a:ln/>
        </p:spPr>
        <p:txBody>
          <a:bodyPr wrap="square" lIns="0" tIns="0" rIns="0" bIns="0" rtlCol="0" anchor="ctr">
            <a:spAutoFit/>
          </a:bodyPr>
          <a:lstStyle/>
          <a:p>
            <a:pPr algn="l" indent="0" marL="0">
              <a:buNone/>
            </a:pPr>
            <a:r>
              <a:rPr lang="en-US" sz="900" dirty="0">
                <a:solidFill>
                  <a:srgbClr val="FFFFFF"/>
                </a:solidFill>
                <a:latin typeface="Arial" pitchFamily="34" charset="0"/>
                <a:ea typeface="Arial" pitchFamily="34" charset="-122"/>
                <a:cs typeface="Arial" pitchFamily="34" charset="-120"/>
              </a:rPr>
              <a:t>Risks of excessive corporate debt and moral hazard</a:t>
            </a:r>
            <a:endParaRPr lang="en-US" sz="900"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name="Slide 3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9144000" cy="7058025"/>
          </a:xfrm>
          <a:prstGeom prst="rect">
            <a:avLst/>
          </a:prstGeom>
        </p:spPr>
      </p:pic>
      <p:sp>
        <p:nvSpPr>
          <p:cNvPr id="3" name="Text 0"/>
          <p:cNvSpPr/>
          <p:nvPr/>
        </p:nvSpPr>
        <p:spPr>
          <a:xfrm>
            <a:off x="285750" y="285750"/>
            <a:ext cx="8643938" cy="385763"/>
          </a:xfrm>
          <a:prstGeom prst="rect">
            <a:avLst/>
          </a:prstGeom>
          <a:noFill/>
          <a:ln/>
        </p:spPr>
        <p:txBody>
          <a:bodyPr wrap="square" lIns="0" tIns="0" rIns="0" bIns="0" rtlCol="0" anchor="ctr">
            <a:spAutoFit/>
          </a:bodyPr>
          <a:lstStyle/>
          <a:p>
            <a:pPr indent="0" marL="0">
              <a:buNone/>
            </a:pPr>
            <a:r>
              <a:rPr lang="en-US" sz="2025" b="1" dirty="0">
                <a:solidFill>
                  <a:srgbClr val="2E5984"/>
                </a:solidFill>
                <a:latin typeface="Arial" pitchFamily="34" charset="0"/>
                <a:ea typeface="Arial" pitchFamily="34" charset="-122"/>
                <a:cs typeface="Arial" pitchFamily="34" charset="-120"/>
              </a:rPr>
              <a:t>Business Development Bank of Canada (BDC)</a:t>
            </a:r>
            <a:endParaRPr lang="en-US" sz="2025" dirty="0"/>
          </a:p>
        </p:txBody>
      </p:sp>
      <p:sp>
        <p:nvSpPr>
          <p:cNvPr id="4" name="Text 1"/>
          <p:cNvSpPr/>
          <p:nvPr/>
        </p:nvSpPr>
        <p:spPr>
          <a:xfrm>
            <a:off x="285750" y="850106"/>
            <a:ext cx="4186238" cy="257175"/>
          </a:xfrm>
          <a:prstGeom prst="rect">
            <a:avLst/>
          </a:prstGeom>
          <a:noFill/>
          <a:ln/>
        </p:spPr>
        <p:txBody>
          <a:bodyPr wrap="square" lIns="0" tIns="0" rIns="0" bIns="0" rtlCol="0" anchor="ctr">
            <a:spAutoFit/>
          </a:bodyPr>
          <a:lstStyle/>
          <a:p>
            <a:pPr indent="0" marL="0">
              <a:buNone/>
            </a:pPr>
            <a:r>
              <a:rPr lang="en-US" sz="1350" b="1" dirty="0">
                <a:solidFill>
                  <a:srgbClr val="4A90A4"/>
                </a:solidFill>
                <a:latin typeface="Arial" pitchFamily="34" charset="0"/>
                <a:ea typeface="Arial" pitchFamily="34" charset="-122"/>
                <a:cs typeface="Arial" pitchFamily="34" charset="-120"/>
              </a:rPr>
              <a:t>SME Financing Focus</a:t>
            </a:r>
            <a:endParaRPr lang="en-US" sz="1350" dirty="0"/>
          </a:p>
        </p:txBody>
      </p:sp>
      <p:sp>
        <p:nvSpPr>
          <p:cNvPr id="5" name="Shape 2"/>
          <p:cNvSpPr/>
          <p:nvPr/>
        </p:nvSpPr>
        <p:spPr>
          <a:xfrm>
            <a:off x="285750" y="1164431"/>
            <a:ext cx="4114800" cy="1343025"/>
          </a:xfrm>
          <a:prstGeom prst="rect">
            <a:avLst/>
          </a:prstGeom>
          <a:solidFill>
            <a:srgbClr val="FFFFFF"/>
          </a:solidFill>
          <a:ln/>
        </p:spPr>
      </p:sp>
      <p:sp>
        <p:nvSpPr>
          <p:cNvPr id="6" name="Shape 3"/>
          <p:cNvSpPr/>
          <p:nvPr/>
        </p:nvSpPr>
        <p:spPr>
          <a:xfrm>
            <a:off x="371475" y="1250156"/>
            <a:ext cx="257175" cy="257175"/>
          </a:xfrm>
          <a:prstGeom prst="rect">
            <a:avLst/>
          </a:prstGeom>
          <a:solidFill>
            <a:srgbClr val="2E5984"/>
          </a:solidFill>
          <a:ln/>
        </p:spPr>
      </p:sp>
      <p:pic>
        <p:nvPicPr>
          <p:cNvPr id="7" name="Image 1" descr="preencoded.png">    </p:cNvPr>
          <p:cNvPicPr>
            <a:picLocks noChangeAspect="1"/>
          </p:cNvPicPr>
          <p:nvPr/>
        </p:nvPicPr>
        <p:blipFill>
          <a:blip r:embed="rId2"/>
          <a:stretch>
            <a:fillRect/>
          </a:stretch>
        </p:blipFill>
        <p:spPr>
          <a:xfrm>
            <a:off x="419695" y="1375172"/>
            <a:ext cx="160734" cy="7144"/>
          </a:xfrm>
          <a:prstGeom prst="rect">
            <a:avLst/>
          </a:prstGeom>
        </p:spPr>
      </p:pic>
      <p:sp>
        <p:nvSpPr>
          <p:cNvPr id="8" name="Text 4"/>
          <p:cNvSpPr/>
          <p:nvPr/>
        </p:nvSpPr>
        <p:spPr>
          <a:xfrm>
            <a:off x="714375" y="1282303"/>
            <a:ext cx="1550529" cy="192881"/>
          </a:xfrm>
          <a:prstGeom prst="rect">
            <a:avLst/>
          </a:prstGeom>
          <a:noFill/>
          <a:ln/>
        </p:spPr>
        <p:txBody>
          <a:bodyPr wrap="square" lIns="0" tIns="0" rIns="0" bIns="0" rtlCol="0" anchor="ctr">
            <a:spAutoFit/>
          </a:bodyPr>
          <a:lstStyle/>
          <a:p>
            <a:pPr indent="0" marL="0">
              <a:buNone/>
            </a:pPr>
            <a:r>
              <a:rPr lang="en-US" sz="1013" b="1" dirty="0">
                <a:solidFill>
                  <a:srgbClr val="2E5984"/>
                </a:solidFill>
                <a:latin typeface="Arial" pitchFamily="34" charset="0"/>
                <a:ea typeface="Arial" pitchFamily="34" charset="-122"/>
                <a:cs typeface="Arial" pitchFamily="34" charset="-120"/>
              </a:rPr>
              <a:t>Small Business Support</a:t>
            </a:r>
            <a:endParaRPr lang="en-US" sz="1013" dirty="0"/>
          </a:p>
        </p:txBody>
      </p:sp>
      <p:sp>
        <p:nvSpPr>
          <p:cNvPr id="9" name="Text 5"/>
          <p:cNvSpPr/>
          <p:nvPr/>
        </p:nvSpPr>
        <p:spPr>
          <a:xfrm>
            <a:off x="371475" y="1564481"/>
            <a:ext cx="4014788" cy="857250"/>
          </a:xfrm>
          <a:prstGeom prst="rect">
            <a:avLst/>
          </a:prstGeom>
          <a:noFill/>
          <a:ln/>
        </p:spPr>
        <p:txBody>
          <a:bodyPr wrap="square" lIns="0" tIns="0" rIns="0" bIns="0" rtlCol="0" anchor="ctr">
            <a:spAutoFit/>
          </a:bodyPr>
          <a:lstStyle/>
          <a:p>
            <a:pPr indent="0" marL="0">
              <a:buNone/>
            </a:pPr>
            <a:r>
              <a:rPr lang="en-US" sz="900" dirty="0">
                <a:solidFill>
                  <a:srgbClr val="333333"/>
                </a:solidFill>
                <a:latin typeface="Arial" pitchFamily="34" charset="0"/>
                <a:ea typeface="Arial" pitchFamily="34" charset="-122"/>
                <a:cs typeface="Arial" pitchFamily="34" charset="-120"/>
              </a:rPr>
              <a:t>BDC is Canada's bank for entrepreneurs, focusing exclusively on small and medium-sized enterprises (SMEs). Unlike many development banks that prioritize large infrastructure or industrial projects, BDC specializes in addressing the financing gaps faced by smaller businesses, particularly at critical growth stages.</a:t>
            </a:r>
            <a:endParaRPr lang="en-US" sz="900" dirty="0"/>
          </a:p>
        </p:txBody>
      </p:sp>
      <p:sp>
        <p:nvSpPr>
          <p:cNvPr id="10" name="Text 6"/>
          <p:cNvSpPr/>
          <p:nvPr/>
        </p:nvSpPr>
        <p:spPr>
          <a:xfrm>
            <a:off x="285750" y="2593181"/>
            <a:ext cx="4186238" cy="257175"/>
          </a:xfrm>
          <a:prstGeom prst="rect">
            <a:avLst/>
          </a:prstGeom>
          <a:noFill/>
          <a:ln/>
        </p:spPr>
        <p:txBody>
          <a:bodyPr wrap="square" lIns="0" tIns="0" rIns="0" bIns="0" rtlCol="0" anchor="ctr">
            <a:spAutoFit/>
          </a:bodyPr>
          <a:lstStyle/>
          <a:p>
            <a:pPr indent="0" marL="0">
              <a:buNone/>
            </a:pPr>
            <a:r>
              <a:rPr lang="en-US" sz="1350" b="1" dirty="0">
                <a:solidFill>
                  <a:srgbClr val="4A90A4"/>
                </a:solidFill>
                <a:latin typeface="Arial" pitchFamily="34" charset="0"/>
                <a:ea typeface="Arial" pitchFamily="34" charset="-122"/>
                <a:cs typeface="Arial" pitchFamily="34" charset="-120"/>
              </a:rPr>
              <a:t>Venture Capital and Growth Capital</a:t>
            </a:r>
            <a:endParaRPr lang="en-US" sz="1350" dirty="0"/>
          </a:p>
        </p:txBody>
      </p:sp>
      <p:sp>
        <p:nvSpPr>
          <p:cNvPr id="11" name="Shape 7"/>
          <p:cNvSpPr/>
          <p:nvPr/>
        </p:nvSpPr>
        <p:spPr>
          <a:xfrm>
            <a:off x="285750" y="2907506"/>
            <a:ext cx="4114800" cy="1343025"/>
          </a:xfrm>
          <a:prstGeom prst="rect">
            <a:avLst/>
          </a:prstGeom>
          <a:solidFill>
            <a:srgbClr val="FFFFFF"/>
          </a:solidFill>
          <a:ln/>
        </p:spPr>
      </p:sp>
      <p:sp>
        <p:nvSpPr>
          <p:cNvPr id="12" name="Shape 8"/>
          <p:cNvSpPr/>
          <p:nvPr/>
        </p:nvSpPr>
        <p:spPr>
          <a:xfrm>
            <a:off x="371475" y="2993231"/>
            <a:ext cx="257175" cy="257175"/>
          </a:xfrm>
          <a:prstGeom prst="rect">
            <a:avLst/>
          </a:prstGeom>
          <a:solidFill>
            <a:srgbClr val="4A90A4"/>
          </a:solidFill>
          <a:ln/>
        </p:spPr>
      </p:sp>
      <p:pic>
        <p:nvPicPr>
          <p:cNvPr id="13" name="Image 2" descr="preencoded.png">    </p:cNvPr>
          <p:cNvPicPr>
            <a:picLocks noChangeAspect="1"/>
          </p:cNvPicPr>
          <p:nvPr/>
        </p:nvPicPr>
        <p:blipFill>
          <a:blip r:embed="rId3"/>
          <a:stretch>
            <a:fillRect/>
          </a:stretch>
        </p:blipFill>
        <p:spPr>
          <a:xfrm>
            <a:off x="428625" y="3118247"/>
            <a:ext cx="142875" cy="7144"/>
          </a:xfrm>
          <a:prstGeom prst="rect">
            <a:avLst/>
          </a:prstGeom>
        </p:spPr>
      </p:pic>
      <p:sp>
        <p:nvSpPr>
          <p:cNvPr id="14" name="Text 9"/>
          <p:cNvSpPr/>
          <p:nvPr/>
        </p:nvSpPr>
        <p:spPr>
          <a:xfrm>
            <a:off x="714375" y="3025378"/>
            <a:ext cx="1436257" cy="192881"/>
          </a:xfrm>
          <a:prstGeom prst="rect">
            <a:avLst/>
          </a:prstGeom>
          <a:noFill/>
          <a:ln/>
        </p:spPr>
        <p:txBody>
          <a:bodyPr wrap="square" lIns="0" tIns="0" rIns="0" bIns="0" rtlCol="0" anchor="ctr">
            <a:spAutoFit/>
          </a:bodyPr>
          <a:lstStyle/>
          <a:p>
            <a:pPr indent="0" marL="0">
              <a:buNone/>
            </a:pPr>
            <a:r>
              <a:rPr lang="en-US" sz="1013" b="1" dirty="0">
                <a:solidFill>
                  <a:srgbClr val="2E5984"/>
                </a:solidFill>
                <a:latin typeface="Arial" pitchFamily="34" charset="0"/>
                <a:ea typeface="Arial" pitchFamily="34" charset="-122"/>
                <a:cs typeface="Arial" pitchFamily="34" charset="-120"/>
              </a:rPr>
              <a:t>Innovation Ecosystem</a:t>
            </a:r>
            <a:endParaRPr lang="en-US" sz="1013" dirty="0"/>
          </a:p>
        </p:txBody>
      </p:sp>
      <p:sp>
        <p:nvSpPr>
          <p:cNvPr id="15" name="Text 10"/>
          <p:cNvSpPr/>
          <p:nvPr/>
        </p:nvSpPr>
        <p:spPr>
          <a:xfrm>
            <a:off x="371475" y="3307556"/>
            <a:ext cx="4014788" cy="857250"/>
          </a:xfrm>
          <a:prstGeom prst="rect">
            <a:avLst/>
          </a:prstGeom>
          <a:noFill/>
          <a:ln/>
        </p:spPr>
        <p:txBody>
          <a:bodyPr wrap="square" lIns="0" tIns="0" rIns="0" bIns="0" rtlCol="0" anchor="ctr">
            <a:spAutoFit/>
          </a:bodyPr>
          <a:lstStyle/>
          <a:p>
            <a:pPr indent="0" marL="0">
              <a:buNone/>
            </a:pPr>
            <a:r>
              <a:rPr lang="en-US" sz="900" dirty="0">
                <a:solidFill>
                  <a:srgbClr val="333333"/>
                </a:solidFill>
                <a:latin typeface="Arial" pitchFamily="34" charset="0"/>
                <a:ea typeface="Arial" pitchFamily="34" charset="-122"/>
                <a:cs typeface="Arial" pitchFamily="34" charset="-120"/>
              </a:rPr>
              <a:t>BDC Capital, the bank's investment arm, is Canada's largest early-stage technology investor. It provides venture capital, growth equity, and intellectual property financing to innovative firms. BDC plays a catalytic role in developing Canada's venture capital ecosystem, both through direct investments and fund-of-funds activities.</a:t>
            </a:r>
            <a:endParaRPr lang="en-US" sz="900" dirty="0"/>
          </a:p>
        </p:txBody>
      </p:sp>
      <p:pic>
        <p:nvPicPr>
          <p:cNvPr id="16" name="Image 3" descr="preencoded.png">    </p:cNvPr>
          <p:cNvPicPr>
            <a:picLocks noChangeAspect="1"/>
          </p:cNvPicPr>
          <p:nvPr/>
        </p:nvPicPr>
        <p:blipFill>
          <a:blip r:embed="rId4"/>
          <a:stretch>
            <a:fillRect/>
          </a:stretch>
        </p:blipFill>
        <p:spPr>
          <a:xfrm>
            <a:off x="285750" y="4336256"/>
            <a:ext cx="4114800" cy="1571625"/>
          </a:xfrm>
          <a:prstGeom prst="rect">
            <a:avLst/>
          </a:prstGeom>
        </p:spPr>
      </p:pic>
      <p:sp>
        <p:nvSpPr>
          <p:cNvPr id="17" name="Text 11"/>
          <p:cNvSpPr/>
          <p:nvPr/>
        </p:nvSpPr>
        <p:spPr>
          <a:xfrm>
            <a:off x="4743450" y="850106"/>
            <a:ext cx="4186238" cy="257175"/>
          </a:xfrm>
          <a:prstGeom prst="rect">
            <a:avLst/>
          </a:prstGeom>
          <a:noFill/>
          <a:ln/>
        </p:spPr>
        <p:txBody>
          <a:bodyPr wrap="square" lIns="0" tIns="0" rIns="0" bIns="0" rtlCol="0" anchor="ctr">
            <a:spAutoFit/>
          </a:bodyPr>
          <a:lstStyle/>
          <a:p>
            <a:pPr indent="0" marL="0">
              <a:buNone/>
            </a:pPr>
            <a:r>
              <a:rPr lang="en-US" sz="1350" b="1" dirty="0">
                <a:solidFill>
                  <a:srgbClr val="4A90A4"/>
                </a:solidFill>
                <a:latin typeface="Arial" pitchFamily="34" charset="0"/>
                <a:ea typeface="Arial" pitchFamily="34" charset="-122"/>
                <a:cs typeface="Arial" pitchFamily="34" charset="-120"/>
              </a:rPr>
              <a:t>Regional Development Mandate</a:t>
            </a:r>
            <a:endParaRPr lang="en-US" sz="1350" dirty="0"/>
          </a:p>
        </p:txBody>
      </p:sp>
      <p:sp>
        <p:nvSpPr>
          <p:cNvPr id="18" name="Shape 12"/>
          <p:cNvSpPr/>
          <p:nvPr/>
        </p:nvSpPr>
        <p:spPr>
          <a:xfrm>
            <a:off x="4743450" y="1164431"/>
            <a:ext cx="4114800" cy="1343025"/>
          </a:xfrm>
          <a:prstGeom prst="rect">
            <a:avLst/>
          </a:prstGeom>
          <a:solidFill>
            <a:srgbClr val="FFFFFF"/>
          </a:solidFill>
          <a:ln/>
        </p:spPr>
      </p:sp>
      <p:sp>
        <p:nvSpPr>
          <p:cNvPr id="19" name="Shape 13"/>
          <p:cNvSpPr/>
          <p:nvPr/>
        </p:nvSpPr>
        <p:spPr>
          <a:xfrm>
            <a:off x="4829175" y="1250156"/>
            <a:ext cx="257175" cy="257175"/>
          </a:xfrm>
          <a:prstGeom prst="rect">
            <a:avLst/>
          </a:prstGeom>
          <a:solidFill>
            <a:srgbClr val="7FB3D3"/>
          </a:solidFill>
          <a:ln/>
        </p:spPr>
      </p:sp>
      <p:pic>
        <p:nvPicPr>
          <p:cNvPr id="20" name="Image 4" descr="preencoded.png">    </p:cNvPr>
          <p:cNvPicPr>
            <a:picLocks noChangeAspect="1"/>
          </p:cNvPicPr>
          <p:nvPr/>
        </p:nvPicPr>
        <p:blipFill>
          <a:blip r:embed="rId5"/>
          <a:stretch>
            <a:fillRect/>
          </a:stretch>
        </p:blipFill>
        <p:spPr>
          <a:xfrm>
            <a:off x="4877395" y="1375172"/>
            <a:ext cx="160734" cy="7144"/>
          </a:xfrm>
          <a:prstGeom prst="rect">
            <a:avLst/>
          </a:prstGeom>
        </p:spPr>
      </p:pic>
      <p:sp>
        <p:nvSpPr>
          <p:cNvPr id="21" name="Text 14"/>
          <p:cNvSpPr/>
          <p:nvPr/>
        </p:nvSpPr>
        <p:spPr>
          <a:xfrm>
            <a:off x="5172075" y="1282303"/>
            <a:ext cx="1386083" cy="192881"/>
          </a:xfrm>
          <a:prstGeom prst="rect">
            <a:avLst/>
          </a:prstGeom>
          <a:noFill/>
          <a:ln/>
        </p:spPr>
        <p:txBody>
          <a:bodyPr wrap="square" lIns="0" tIns="0" rIns="0" bIns="0" rtlCol="0" anchor="ctr">
            <a:spAutoFit/>
          </a:bodyPr>
          <a:lstStyle/>
          <a:p>
            <a:pPr indent="0" marL="0">
              <a:buNone/>
            </a:pPr>
            <a:r>
              <a:rPr lang="en-US" sz="1013" b="1" dirty="0">
                <a:solidFill>
                  <a:srgbClr val="2E5984"/>
                </a:solidFill>
                <a:latin typeface="Arial" pitchFamily="34" charset="0"/>
                <a:ea typeface="Arial" pitchFamily="34" charset="-122"/>
                <a:cs typeface="Arial" pitchFamily="34" charset="-120"/>
              </a:rPr>
              <a:t>Geographic Inclusion</a:t>
            </a:r>
            <a:endParaRPr lang="en-US" sz="1013" dirty="0"/>
          </a:p>
        </p:txBody>
      </p:sp>
      <p:sp>
        <p:nvSpPr>
          <p:cNvPr id="22" name="Text 15"/>
          <p:cNvSpPr/>
          <p:nvPr/>
        </p:nvSpPr>
        <p:spPr>
          <a:xfrm>
            <a:off x="4829175" y="1564481"/>
            <a:ext cx="4014788" cy="857250"/>
          </a:xfrm>
          <a:prstGeom prst="rect">
            <a:avLst/>
          </a:prstGeom>
          <a:noFill/>
          <a:ln/>
        </p:spPr>
        <p:txBody>
          <a:bodyPr wrap="square" lIns="0" tIns="0" rIns="0" bIns="0" rtlCol="0" anchor="ctr">
            <a:spAutoFit/>
          </a:bodyPr>
          <a:lstStyle/>
          <a:p>
            <a:pPr indent="0" marL="0">
              <a:buNone/>
            </a:pPr>
            <a:r>
              <a:rPr lang="en-US" sz="900" dirty="0">
                <a:solidFill>
                  <a:srgbClr val="333333"/>
                </a:solidFill>
                <a:latin typeface="Arial" pitchFamily="34" charset="0"/>
                <a:ea typeface="Arial" pitchFamily="34" charset="-122"/>
                <a:cs typeface="Arial" pitchFamily="34" charset="-120"/>
              </a:rPr>
              <a:t>BDC maintains a nationwide presence with over 100 business centers across Canada, ensuring access to financing and advisory services in underserved regions. The bank has specific programs targeting rural areas, Indigenous entrepreneurs, and economically disadvantaged communities, supporting more balanced regional development.</a:t>
            </a:r>
            <a:endParaRPr lang="en-US" sz="900" dirty="0"/>
          </a:p>
        </p:txBody>
      </p:sp>
      <p:sp>
        <p:nvSpPr>
          <p:cNvPr id="23" name="Shape 16"/>
          <p:cNvSpPr/>
          <p:nvPr/>
        </p:nvSpPr>
        <p:spPr>
          <a:xfrm>
            <a:off x="4743450" y="2593181"/>
            <a:ext cx="4114800" cy="2800350"/>
          </a:xfrm>
          <a:prstGeom prst="rect">
            <a:avLst/>
          </a:prstGeom>
          <a:solidFill>
            <a:srgbClr val="FFFFFF"/>
          </a:solidFill>
          <a:ln/>
        </p:spPr>
      </p:sp>
      <p:sp>
        <p:nvSpPr>
          <p:cNvPr id="24" name="Text 17"/>
          <p:cNvSpPr/>
          <p:nvPr/>
        </p:nvSpPr>
        <p:spPr>
          <a:xfrm>
            <a:off x="4829175" y="2678906"/>
            <a:ext cx="4014788" cy="192881"/>
          </a:xfrm>
          <a:prstGeom prst="rect">
            <a:avLst/>
          </a:prstGeom>
          <a:noFill/>
          <a:ln/>
        </p:spPr>
        <p:txBody>
          <a:bodyPr wrap="square" lIns="0" tIns="0" rIns="0" bIns="0" rtlCol="0" anchor="ctr">
            <a:spAutoFit/>
          </a:bodyPr>
          <a:lstStyle/>
          <a:p>
            <a:pPr indent="0" marL="0">
              <a:buNone/>
            </a:pPr>
            <a:r>
              <a:rPr lang="en-US" sz="1013" b="1" dirty="0">
                <a:solidFill>
                  <a:srgbClr val="2E5984"/>
                </a:solidFill>
                <a:latin typeface="Arial" pitchFamily="34" charset="0"/>
                <a:ea typeface="Arial" pitchFamily="34" charset="-122"/>
                <a:cs typeface="Arial" pitchFamily="34" charset="-120"/>
              </a:rPr>
              <a:t>BDC Financial Products and Services</a:t>
            </a:r>
            <a:endParaRPr lang="en-US" sz="1013" dirty="0"/>
          </a:p>
        </p:txBody>
      </p:sp>
      <p:sp>
        <p:nvSpPr>
          <p:cNvPr id="25" name="Text 18"/>
          <p:cNvSpPr/>
          <p:nvPr/>
        </p:nvSpPr>
        <p:spPr>
          <a:xfrm>
            <a:off x="4829175" y="2928938"/>
            <a:ext cx="1964224" cy="171450"/>
          </a:xfrm>
          <a:prstGeom prst="rect">
            <a:avLst/>
          </a:prstGeom>
          <a:noFill/>
          <a:ln/>
        </p:spPr>
        <p:txBody>
          <a:bodyPr wrap="square" lIns="0" tIns="0" rIns="0" bIns="0" rtlCol="0" anchor="ctr">
            <a:spAutoFit/>
          </a:bodyPr>
          <a:lstStyle/>
          <a:p>
            <a:pPr indent="0" marL="0">
              <a:buNone/>
            </a:pPr>
            <a:r>
              <a:rPr lang="en-US" sz="900" b="1" dirty="0">
                <a:solidFill>
                  <a:srgbClr val="4A90A4"/>
                </a:solidFill>
                <a:latin typeface="Arial" pitchFamily="34" charset="0"/>
                <a:ea typeface="Arial" pitchFamily="34" charset="-122"/>
                <a:cs typeface="Arial" pitchFamily="34" charset="-120"/>
              </a:rPr>
              <a:t>Financing Solutions</a:t>
            </a:r>
            <a:endParaRPr lang="en-US" sz="900" dirty="0"/>
          </a:p>
        </p:txBody>
      </p:sp>
      <p:sp>
        <p:nvSpPr>
          <p:cNvPr id="26" name="Text 19"/>
          <p:cNvSpPr/>
          <p:nvPr/>
        </p:nvSpPr>
        <p:spPr>
          <a:xfrm>
            <a:off x="4829175" y="3128963"/>
            <a:ext cx="1964224" cy="160734"/>
          </a:xfrm>
          <a:prstGeom prst="rect">
            <a:avLst/>
          </a:prstGeom>
          <a:noFill/>
          <a:ln/>
        </p:spPr>
        <p:txBody>
          <a:bodyPr wrap="square" lIns="136017" tIns="0" rIns="0" bIns="0" rtlCol="0" anchor="ctr">
            <a:spAutoFit/>
          </a:bodyPr>
          <a:lstStyle/>
          <a:p>
            <a:pPr algn="l" indent="0" marL="0">
              <a:buNone/>
            </a:pPr>
            <a:r>
              <a:rPr lang="en-US" sz="844" dirty="0">
                <a:solidFill>
                  <a:srgbClr val="333333"/>
                </a:solidFill>
                <a:latin typeface="Arial" pitchFamily="34" charset="0"/>
                <a:ea typeface="Arial" pitchFamily="34" charset="-122"/>
                <a:cs typeface="Arial" pitchFamily="34" charset="-120"/>
              </a:rPr>
              <a:t>Term loans with flexible conditions</a:t>
            </a:r>
            <a:endParaRPr lang="en-US" sz="844" dirty="0"/>
          </a:p>
        </p:txBody>
      </p:sp>
      <p:sp>
        <p:nvSpPr>
          <p:cNvPr id="27" name="Text 20"/>
          <p:cNvSpPr/>
          <p:nvPr/>
        </p:nvSpPr>
        <p:spPr>
          <a:xfrm>
            <a:off x="4829175" y="3318272"/>
            <a:ext cx="1964224" cy="160734"/>
          </a:xfrm>
          <a:prstGeom prst="rect">
            <a:avLst/>
          </a:prstGeom>
          <a:noFill/>
          <a:ln/>
        </p:spPr>
        <p:txBody>
          <a:bodyPr wrap="square" lIns="136017" tIns="0" rIns="0" bIns="0" rtlCol="0" anchor="ctr">
            <a:spAutoFit/>
          </a:bodyPr>
          <a:lstStyle/>
          <a:p>
            <a:pPr algn="l" indent="0" marL="0">
              <a:buNone/>
            </a:pPr>
            <a:r>
              <a:rPr lang="en-US" sz="844" dirty="0">
                <a:solidFill>
                  <a:srgbClr val="333333"/>
                </a:solidFill>
                <a:latin typeface="Arial" pitchFamily="34" charset="0"/>
                <a:ea typeface="Arial" pitchFamily="34" charset="-122"/>
                <a:cs typeface="Arial" pitchFamily="34" charset="-120"/>
              </a:rPr>
              <a:t>Working capital financing</a:t>
            </a:r>
            <a:endParaRPr lang="en-US" sz="844" dirty="0"/>
          </a:p>
        </p:txBody>
      </p:sp>
      <p:sp>
        <p:nvSpPr>
          <p:cNvPr id="28" name="Text 21"/>
          <p:cNvSpPr/>
          <p:nvPr/>
        </p:nvSpPr>
        <p:spPr>
          <a:xfrm>
            <a:off x="4829175" y="3507581"/>
            <a:ext cx="1964224" cy="160734"/>
          </a:xfrm>
          <a:prstGeom prst="rect">
            <a:avLst/>
          </a:prstGeom>
          <a:noFill/>
          <a:ln/>
        </p:spPr>
        <p:txBody>
          <a:bodyPr wrap="square" lIns="136017" tIns="0" rIns="0" bIns="0" rtlCol="0" anchor="ctr">
            <a:spAutoFit/>
          </a:bodyPr>
          <a:lstStyle/>
          <a:p>
            <a:pPr algn="l" indent="0" marL="0">
              <a:buNone/>
            </a:pPr>
            <a:r>
              <a:rPr lang="en-US" sz="844" dirty="0">
                <a:solidFill>
                  <a:srgbClr val="333333"/>
                </a:solidFill>
                <a:latin typeface="Arial" pitchFamily="34" charset="0"/>
                <a:ea typeface="Arial" pitchFamily="34" charset="-122"/>
                <a:cs typeface="Arial" pitchFamily="34" charset="-120"/>
              </a:rPr>
              <a:t>Equipment purchase financing</a:t>
            </a:r>
            <a:endParaRPr lang="en-US" sz="844" dirty="0"/>
          </a:p>
        </p:txBody>
      </p:sp>
      <p:sp>
        <p:nvSpPr>
          <p:cNvPr id="29" name="Text 22"/>
          <p:cNvSpPr/>
          <p:nvPr/>
        </p:nvSpPr>
        <p:spPr>
          <a:xfrm>
            <a:off x="4829175" y="3696891"/>
            <a:ext cx="1964224" cy="160734"/>
          </a:xfrm>
          <a:prstGeom prst="rect">
            <a:avLst/>
          </a:prstGeom>
          <a:noFill/>
          <a:ln/>
        </p:spPr>
        <p:txBody>
          <a:bodyPr wrap="square" lIns="136017" tIns="0" rIns="0" bIns="0" rtlCol="0" anchor="ctr">
            <a:spAutoFit/>
          </a:bodyPr>
          <a:lstStyle/>
          <a:p>
            <a:pPr algn="l" indent="0" marL="0">
              <a:buNone/>
            </a:pPr>
            <a:r>
              <a:rPr lang="en-US" sz="844" dirty="0">
                <a:solidFill>
                  <a:srgbClr val="333333"/>
                </a:solidFill>
                <a:latin typeface="Arial" pitchFamily="34" charset="0"/>
                <a:ea typeface="Arial" pitchFamily="34" charset="-122"/>
                <a:cs typeface="Arial" pitchFamily="34" charset="-120"/>
              </a:rPr>
              <a:t>Technology financing</a:t>
            </a:r>
            <a:endParaRPr lang="en-US" sz="844" dirty="0"/>
          </a:p>
        </p:txBody>
      </p:sp>
      <p:sp>
        <p:nvSpPr>
          <p:cNvPr id="30" name="Text 23"/>
          <p:cNvSpPr/>
          <p:nvPr/>
        </p:nvSpPr>
        <p:spPr>
          <a:xfrm>
            <a:off x="4829175" y="3886200"/>
            <a:ext cx="1964224" cy="160734"/>
          </a:xfrm>
          <a:prstGeom prst="rect">
            <a:avLst/>
          </a:prstGeom>
          <a:noFill/>
          <a:ln/>
        </p:spPr>
        <p:txBody>
          <a:bodyPr wrap="square" lIns="136017" tIns="0" rIns="0" bIns="0" rtlCol="0" anchor="ctr">
            <a:spAutoFit/>
          </a:bodyPr>
          <a:lstStyle/>
          <a:p>
            <a:pPr algn="l" indent="0" marL="0">
              <a:buNone/>
            </a:pPr>
            <a:r>
              <a:rPr lang="en-US" sz="844" dirty="0">
                <a:solidFill>
                  <a:srgbClr val="333333"/>
                </a:solidFill>
                <a:latin typeface="Arial" pitchFamily="34" charset="0"/>
                <a:ea typeface="Arial" pitchFamily="34" charset="-122"/>
                <a:cs typeface="Arial" pitchFamily="34" charset="-120"/>
              </a:rPr>
              <a:t>Commercial real estate financing</a:t>
            </a:r>
            <a:endParaRPr lang="en-US" sz="844" dirty="0"/>
          </a:p>
        </p:txBody>
      </p:sp>
      <p:sp>
        <p:nvSpPr>
          <p:cNvPr id="31" name="Text 24"/>
          <p:cNvSpPr/>
          <p:nvPr/>
        </p:nvSpPr>
        <p:spPr>
          <a:xfrm>
            <a:off x="4829175" y="4118372"/>
            <a:ext cx="1964224" cy="171450"/>
          </a:xfrm>
          <a:prstGeom prst="rect">
            <a:avLst/>
          </a:prstGeom>
          <a:noFill/>
          <a:ln/>
        </p:spPr>
        <p:txBody>
          <a:bodyPr wrap="square" lIns="0" tIns="0" rIns="0" bIns="0" rtlCol="0" anchor="ctr">
            <a:spAutoFit/>
          </a:bodyPr>
          <a:lstStyle/>
          <a:p>
            <a:pPr indent="0" marL="0">
              <a:buNone/>
            </a:pPr>
            <a:r>
              <a:rPr lang="en-US" sz="900" b="1" dirty="0">
                <a:solidFill>
                  <a:srgbClr val="4A90A4"/>
                </a:solidFill>
                <a:latin typeface="Arial" pitchFamily="34" charset="0"/>
                <a:ea typeface="Arial" pitchFamily="34" charset="-122"/>
                <a:cs typeface="Arial" pitchFamily="34" charset="-120"/>
              </a:rPr>
              <a:t>Investment Products</a:t>
            </a:r>
            <a:endParaRPr lang="en-US" sz="900" dirty="0"/>
          </a:p>
        </p:txBody>
      </p:sp>
      <p:sp>
        <p:nvSpPr>
          <p:cNvPr id="32" name="Text 25"/>
          <p:cNvSpPr/>
          <p:nvPr/>
        </p:nvSpPr>
        <p:spPr>
          <a:xfrm>
            <a:off x="4829175" y="4318397"/>
            <a:ext cx="1964224" cy="160734"/>
          </a:xfrm>
          <a:prstGeom prst="rect">
            <a:avLst/>
          </a:prstGeom>
          <a:noFill/>
          <a:ln/>
        </p:spPr>
        <p:txBody>
          <a:bodyPr wrap="square" lIns="136017" tIns="0" rIns="0" bIns="0" rtlCol="0" anchor="ctr">
            <a:spAutoFit/>
          </a:bodyPr>
          <a:lstStyle/>
          <a:p>
            <a:pPr algn="l" indent="0" marL="0">
              <a:buNone/>
            </a:pPr>
            <a:r>
              <a:rPr lang="en-US" sz="844" dirty="0">
                <a:solidFill>
                  <a:srgbClr val="333333"/>
                </a:solidFill>
                <a:latin typeface="Arial" pitchFamily="34" charset="0"/>
                <a:ea typeface="Arial" pitchFamily="34" charset="-122"/>
                <a:cs typeface="Arial" pitchFamily="34" charset="-120"/>
              </a:rPr>
              <a:t>Seed and early-stage venture capital</a:t>
            </a:r>
            <a:endParaRPr lang="en-US" sz="844" dirty="0"/>
          </a:p>
        </p:txBody>
      </p:sp>
      <p:sp>
        <p:nvSpPr>
          <p:cNvPr id="33" name="Text 26"/>
          <p:cNvSpPr/>
          <p:nvPr/>
        </p:nvSpPr>
        <p:spPr>
          <a:xfrm>
            <a:off x="4829175" y="4507706"/>
            <a:ext cx="1964224" cy="160734"/>
          </a:xfrm>
          <a:prstGeom prst="rect">
            <a:avLst/>
          </a:prstGeom>
          <a:noFill/>
          <a:ln/>
        </p:spPr>
        <p:txBody>
          <a:bodyPr wrap="square" lIns="136017" tIns="0" rIns="0" bIns="0" rtlCol="0" anchor="ctr">
            <a:spAutoFit/>
          </a:bodyPr>
          <a:lstStyle/>
          <a:p>
            <a:pPr algn="l" indent="0" marL="0">
              <a:buNone/>
            </a:pPr>
            <a:r>
              <a:rPr lang="en-US" sz="844" dirty="0">
                <a:solidFill>
                  <a:srgbClr val="333333"/>
                </a:solidFill>
                <a:latin typeface="Arial" pitchFamily="34" charset="0"/>
                <a:ea typeface="Arial" pitchFamily="34" charset="-122"/>
                <a:cs typeface="Arial" pitchFamily="34" charset="-120"/>
              </a:rPr>
              <a:t>Growth equity investments</a:t>
            </a:r>
            <a:endParaRPr lang="en-US" sz="844" dirty="0"/>
          </a:p>
        </p:txBody>
      </p:sp>
      <p:sp>
        <p:nvSpPr>
          <p:cNvPr id="34" name="Text 27"/>
          <p:cNvSpPr/>
          <p:nvPr/>
        </p:nvSpPr>
        <p:spPr>
          <a:xfrm>
            <a:off x="4829175" y="4697016"/>
            <a:ext cx="1964224" cy="160734"/>
          </a:xfrm>
          <a:prstGeom prst="rect">
            <a:avLst/>
          </a:prstGeom>
          <a:noFill/>
          <a:ln/>
        </p:spPr>
        <p:txBody>
          <a:bodyPr wrap="square" lIns="136017" tIns="0" rIns="0" bIns="0" rtlCol="0" anchor="ctr">
            <a:spAutoFit/>
          </a:bodyPr>
          <a:lstStyle/>
          <a:p>
            <a:pPr algn="l" indent="0" marL="0">
              <a:buNone/>
            </a:pPr>
            <a:r>
              <a:rPr lang="en-US" sz="844" dirty="0">
                <a:solidFill>
                  <a:srgbClr val="333333"/>
                </a:solidFill>
                <a:latin typeface="Arial" pitchFamily="34" charset="0"/>
                <a:ea typeface="Arial" pitchFamily="34" charset="-122"/>
                <a:cs typeface="Arial" pitchFamily="34" charset="-120"/>
              </a:rPr>
              <a:t>Women in Technology Venture Fund</a:t>
            </a:r>
            <a:endParaRPr lang="en-US" sz="844" dirty="0"/>
          </a:p>
        </p:txBody>
      </p:sp>
      <p:sp>
        <p:nvSpPr>
          <p:cNvPr id="35" name="Text 28"/>
          <p:cNvSpPr/>
          <p:nvPr/>
        </p:nvSpPr>
        <p:spPr>
          <a:xfrm>
            <a:off x="4829175" y="4886325"/>
            <a:ext cx="1964224" cy="160734"/>
          </a:xfrm>
          <a:prstGeom prst="rect">
            <a:avLst/>
          </a:prstGeom>
          <a:noFill/>
          <a:ln/>
        </p:spPr>
        <p:txBody>
          <a:bodyPr wrap="square" lIns="136017" tIns="0" rIns="0" bIns="0" rtlCol="0" anchor="ctr">
            <a:spAutoFit/>
          </a:bodyPr>
          <a:lstStyle/>
          <a:p>
            <a:pPr algn="l" indent="0" marL="0">
              <a:buNone/>
            </a:pPr>
            <a:r>
              <a:rPr lang="en-US" sz="844" dirty="0">
                <a:solidFill>
                  <a:srgbClr val="333333"/>
                </a:solidFill>
                <a:latin typeface="Arial" pitchFamily="34" charset="0"/>
                <a:ea typeface="Arial" pitchFamily="34" charset="-122"/>
                <a:cs typeface="Arial" pitchFamily="34" charset="-120"/>
              </a:rPr>
              <a:t>Intellectual property financing</a:t>
            </a:r>
            <a:endParaRPr lang="en-US" sz="844" dirty="0"/>
          </a:p>
        </p:txBody>
      </p:sp>
      <p:sp>
        <p:nvSpPr>
          <p:cNvPr id="36" name="Text 29"/>
          <p:cNvSpPr/>
          <p:nvPr/>
        </p:nvSpPr>
        <p:spPr>
          <a:xfrm>
            <a:off x="4829175" y="5075634"/>
            <a:ext cx="1964224" cy="160734"/>
          </a:xfrm>
          <a:prstGeom prst="rect">
            <a:avLst/>
          </a:prstGeom>
          <a:noFill/>
          <a:ln/>
        </p:spPr>
        <p:txBody>
          <a:bodyPr wrap="square" lIns="136017" tIns="0" rIns="0" bIns="0" rtlCol="0" anchor="ctr">
            <a:spAutoFit/>
          </a:bodyPr>
          <a:lstStyle/>
          <a:p>
            <a:pPr algn="l" indent="0" marL="0">
              <a:buNone/>
            </a:pPr>
            <a:r>
              <a:rPr lang="en-US" sz="844" dirty="0">
                <a:solidFill>
                  <a:srgbClr val="333333"/>
                </a:solidFill>
                <a:latin typeface="Arial" pitchFamily="34" charset="0"/>
                <a:ea typeface="Arial" pitchFamily="34" charset="-122"/>
                <a:cs typeface="Arial" pitchFamily="34" charset="-120"/>
              </a:rPr>
              <a:t>Fund investments (fund-of-funds)</a:t>
            </a:r>
            <a:endParaRPr lang="en-US" sz="844" dirty="0"/>
          </a:p>
        </p:txBody>
      </p:sp>
      <p:sp>
        <p:nvSpPr>
          <p:cNvPr id="37" name="Text 30"/>
          <p:cNvSpPr/>
          <p:nvPr/>
        </p:nvSpPr>
        <p:spPr>
          <a:xfrm>
            <a:off x="6879738" y="2928938"/>
            <a:ext cx="1964224" cy="171450"/>
          </a:xfrm>
          <a:prstGeom prst="rect">
            <a:avLst/>
          </a:prstGeom>
          <a:noFill/>
          <a:ln/>
        </p:spPr>
        <p:txBody>
          <a:bodyPr wrap="square" lIns="0" tIns="0" rIns="0" bIns="0" rtlCol="0" anchor="ctr">
            <a:spAutoFit/>
          </a:bodyPr>
          <a:lstStyle/>
          <a:p>
            <a:pPr indent="0" marL="0">
              <a:buNone/>
            </a:pPr>
            <a:r>
              <a:rPr lang="en-US" sz="900" b="1" dirty="0">
                <a:solidFill>
                  <a:srgbClr val="4A90A4"/>
                </a:solidFill>
                <a:latin typeface="Arial" pitchFamily="34" charset="0"/>
                <a:ea typeface="Arial" pitchFamily="34" charset="-122"/>
                <a:cs typeface="Arial" pitchFamily="34" charset="-120"/>
              </a:rPr>
              <a:t>Advisory Services</a:t>
            </a:r>
            <a:endParaRPr lang="en-US" sz="900" dirty="0"/>
          </a:p>
        </p:txBody>
      </p:sp>
      <p:sp>
        <p:nvSpPr>
          <p:cNvPr id="38" name="Text 31"/>
          <p:cNvSpPr/>
          <p:nvPr/>
        </p:nvSpPr>
        <p:spPr>
          <a:xfrm>
            <a:off x="6879738" y="3128963"/>
            <a:ext cx="1964224" cy="160734"/>
          </a:xfrm>
          <a:prstGeom prst="rect">
            <a:avLst/>
          </a:prstGeom>
          <a:noFill/>
          <a:ln/>
        </p:spPr>
        <p:txBody>
          <a:bodyPr wrap="square" lIns="136017" tIns="0" rIns="0" bIns="0" rtlCol="0" anchor="ctr">
            <a:spAutoFit/>
          </a:bodyPr>
          <a:lstStyle/>
          <a:p>
            <a:pPr algn="l" indent="0" marL="0">
              <a:buNone/>
            </a:pPr>
            <a:r>
              <a:rPr lang="en-US" sz="844" dirty="0">
                <a:solidFill>
                  <a:srgbClr val="333333"/>
                </a:solidFill>
                <a:latin typeface="Arial" pitchFamily="34" charset="0"/>
                <a:ea typeface="Arial" pitchFamily="34" charset="-122"/>
                <a:cs typeface="Arial" pitchFamily="34" charset="-120"/>
              </a:rPr>
              <a:t>Business strategy consulting</a:t>
            </a:r>
            <a:endParaRPr lang="en-US" sz="844" dirty="0"/>
          </a:p>
        </p:txBody>
      </p:sp>
      <p:sp>
        <p:nvSpPr>
          <p:cNvPr id="39" name="Text 32"/>
          <p:cNvSpPr/>
          <p:nvPr/>
        </p:nvSpPr>
        <p:spPr>
          <a:xfrm>
            <a:off x="6879738" y="3318272"/>
            <a:ext cx="1964224" cy="160734"/>
          </a:xfrm>
          <a:prstGeom prst="rect">
            <a:avLst/>
          </a:prstGeom>
          <a:noFill/>
          <a:ln/>
        </p:spPr>
        <p:txBody>
          <a:bodyPr wrap="square" lIns="136017" tIns="0" rIns="0" bIns="0" rtlCol="0" anchor="ctr">
            <a:spAutoFit/>
          </a:bodyPr>
          <a:lstStyle/>
          <a:p>
            <a:pPr algn="l" indent="0" marL="0">
              <a:buNone/>
            </a:pPr>
            <a:r>
              <a:rPr lang="en-US" sz="844" dirty="0">
                <a:solidFill>
                  <a:srgbClr val="333333"/>
                </a:solidFill>
                <a:latin typeface="Arial" pitchFamily="34" charset="0"/>
                <a:ea typeface="Arial" pitchFamily="34" charset="-122"/>
                <a:cs typeface="Arial" pitchFamily="34" charset="-120"/>
              </a:rPr>
              <a:t>Operational efficiency</a:t>
            </a:r>
            <a:endParaRPr lang="en-US" sz="844" dirty="0"/>
          </a:p>
        </p:txBody>
      </p:sp>
      <p:sp>
        <p:nvSpPr>
          <p:cNvPr id="40" name="Text 33"/>
          <p:cNvSpPr/>
          <p:nvPr/>
        </p:nvSpPr>
        <p:spPr>
          <a:xfrm>
            <a:off x="6879738" y="3507581"/>
            <a:ext cx="1964224" cy="160734"/>
          </a:xfrm>
          <a:prstGeom prst="rect">
            <a:avLst/>
          </a:prstGeom>
          <a:noFill/>
          <a:ln/>
        </p:spPr>
        <p:txBody>
          <a:bodyPr wrap="square" lIns="136017" tIns="0" rIns="0" bIns="0" rtlCol="0" anchor="ctr">
            <a:spAutoFit/>
          </a:bodyPr>
          <a:lstStyle/>
          <a:p>
            <a:pPr algn="l" indent="0" marL="0">
              <a:buNone/>
            </a:pPr>
            <a:r>
              <a:rPr lang="en-US" sz="844" dirty="0">
                <a:solidFill>
                  <a:srgbClr val="333333"/>
                </a:solidFill>
                <a:latin typeface="Arial" pitchFamily="34" charset="0"/>
                <a:ea typeface="Arial" pitchFamily="34" charset="-122"/>
                <a:cs typeface="Arial" pitchFamily="34" charset="-120"/>
              </a:rPr>
              <a:t>Digital transformation</a:t>
            </a:r>
            <a:endParaRPr lang="en-US" sz="844" dirty="0"/>
          </a:p>
        </p:txBody>
      </p:sp>
      <p:sp>
        <p:nvSpPr>
          <p:cNvPr id="41" name="Text 34"/>
          <p:cNvSpPr/>
          <p:nvPr/>
        </p:nvSpPr>
        <p:spPr>
          <a:xfrm>
            <a:off x="6879738" y="3696891"/>
            <a:ext cx="1964224" cy="160734"/>
          </a:xfrm>
          <a:prstGeom prst="rect">
            <a:avLst/>
          </a:prstGeom>
          <a:noFill/>
          <a:ln/>
        </p:spPr>
        <p:txBody>
          <a:bodyPr wrap="square" lIns="136017" tIns="0" rIns="0" bIns="0" rtlCol="0" anchor="ctr">
            <a:spAutoFit/>
          </a:bodyPr>
          <a:lstStyle/>
          <a:p>
            <a:pPr algn="l" indent="0" marL="0">
              <a:buNone/>
            </a:pPr>
            <a:r>
              <a:rPr lang="en-US" sz="844" dirty="0">
                <a:solidFill>
                  <a:srgbClr val="333333"/>
                </a:solidFill>
                <a:latin typeface="Arial" pitchFamily="34" charset="0"/>
                <a:ea typeface="Arial" pitchFamily="34" charset="-122"/>
                <a:cs typeface="Arial" pitchFamily="34" charset="-120"/>
              </a:rPr>
              <a:t>Financial management</a:t>
            </a:r>
            <a:endParaRPr lang="en-US" sz="844" dirty="0"/>
          </a:p>
        </p:txBody>
      </p:sp>
      <p:sp>
        <p:nvSpPr>
          <p:cNvPr id="42" name="Text 35"/>
          <p:cNvSpPr/>
          <p:nvPr/>
        </p:nvSpPr>
        <p:spPr>
          <a:xfrm>
            <a:off x="6879738" y="3886200"/>
            <a:ext cx="1964224" cy="160734"/>
          </a:xfrm>
          <a:prstGeom prst="rect">
            <a:avLst/>
          </a:prstGeom>
          <a:noFill/>
          <a:ln/>
        </p:spPr>
        <p:txBody>
          <a:bodyPr wrap="square" lIns="136017" tIns="0" rIns="0" bIns="0" rtlCol="0" anchor="ctr">
            <a:spAutoFit/>
          </a:bodyPr>
          <a:lstStyle/>
          <a:p>
            <a:pPr algn="l" indent="0" marL="0">
              <a:buNone/>
            </a:pPr>
            <a:r>
              <a:rPr lang="en-US" sz="844" dirty="0">
                <a:solidFill>
                  <a:srgbClr val="333333"/>
                </a:solidFill>
                <a:latin typeface="Arial" pitchFamily="34" charset="0"/>
                <a:ea typeface="Arial" pitchFamily="34" charset="-122"/>
                <a:cs typeface="Arial" pitchFamily="34" charset="-120"/>
              </a:rPr>
              <a:t>International expansion</a:t>
            </a:r>
            <a:endParaRPr lang="en-US" sz="844" dirty="0"/>
          </a:p>
        </p:txBody>
      </p:sp>
      <p:sp>
        <p:nvSpPr>
          <p:cNvPr id="43" name="Text 36"/>
          <p:cNvSpPr/>
          <p:nvPr/>
        </p:nvSpPr>
        <p:spPr>
          <a:xfrm>
            <a:off x="6879738" y="4118372"/>
            <a:ext cx="1964224" cy="171450"/>
          </a:xfrm>
          <a:prstGeom prst="rect">
            <a:avLst/>
          </a:prstGeom>
          <a:noFill/>
          <a:ln/>
        </p:spPr>
        <p:txBody>
          <a:bodyPr wrap="square" lIns="0" tIns="0" rIns="0" bIns="0" rtlCol="0" anchor="ctr">
            <a:spAutoFit/>
          </a:bodyPr>
          <a:lstStyle/>
          <a:p>
            <a:pPr indent="0" marL="0">
              <a:buNone/>
            </a:pPr>
            <a:r>
              <a:rPr lang="en-US" sz="900" b="1" dirty="0">
                <a:solidFill>
                  <a:srgbClr val="4A90A4"/>
                </a:solidFill>
                <a:latin typeface="Arial" pitchFamily="34" charset="0"/>
                <a:ea typeface="Arial" pitchFamily="34" charset="-122"/>
                <a:cs typeface="Arial" pitchFamily="34" charset="-120"/>
              </a:rPr>
              <a:t>Special Programs</a:t>
            </a:r>
            <a:endParaRPr lang="en-US" sz="900" dirty="0"/>
          </a:p>
        </p:txBody>
      </p:sp>
      <p:sp>
        <p:nvSpPr>
          <p:cNvPr id="44" name="Text 37"/>
          <p:cNvSpPr/>
          <p:nvPr/>
        </p:nvSpPr>
        <p:spPr>
          <a:xfrm>
            <a:off x="6879738" y="4318397"/>
            <a:ext cx="1964224" cy="160734"/>
          </a:xfrm>
          <a:prstGeom prst="rect">
            <a:avLst/>
          </a:prstGeom>
          <a:noFill/>
          <a:ln/>
        </p:spPr>
        <p:txBody>
          <a:bodyPr wrap="square" lIns="136017" tIns="0" rIns="0" bIns="0" rtlCol="0" anchor="ctr">
            <a:spAutoFit/>
          </a:bodyPr>
          <a:lstStyle/>
          <a:p>
            <a:pPr algn="l" indent="0" marL="0">
              <a:buNone/>
            </a:pPr>
            <a:r>
              <a:rPr lang="en-US" sz="844" dirty="0">
                <a:solidFill>
                  <a:srgbClr val="333333"/>
                </a:solidFill>
                <a:latin typeface="Arial" pitchFamily="34" charset="0"/>
                <a:ea typeface="Arial" pitchFamily="34" charset="-122"/>
                <a:cs typeface="Arial" pitchFamily="34" charset="-120"/>
              </a:rPr>
              <a:t>Indigenous entrepreneur support</a:t>
            </a:r>
            <a:endParaRPr lang="en-US" sz="844" dirty="0"/>
          </a:p>
        </p:txBody>
      </p:sp>
      <p:sp>
        <p:nvSpPr>
          <p:cNvPr id="45" name="Text 38"/>
          <p:cNvSpPr/>
          <p:nvPr/>
        </p:nvSpPr>
        <p:spPr>
          <a:xfrm>
            <a:off x="6879738" y="4507706"/>
            <a:ext cx="1964224" cy="160734"/>
          </a:xfrm>
          <a:prstGeom prst="rect">
            <a:avLst/>
          </a:prstGeom>
          <a:noFill/>
          <a:ln/>
        </p:spPr>
        <p:txBody>
          <a:bodyPr wrap="square" lIns="136017" tIns="0" rIns="0" bIns="0" rtlCol="0" anchor="ctr">
            <a:spAutoFit/>
          </a:bodyPr>
          <a:lstStyle/>
          <a:p>
            <a:pPr algn="l" indent="0" marL="0">
              <a:buNone/>
            </a:pPr>
            <a:r>
              <a:rPr lang="en-US" sz="844" dirty="0">
                <a:solidFill>
                  <a:srgbClr val="333333"/>
                </a:solidFill>
                <a:latin typeface="Arial" pitchFamily="34" charset="0"/>
                <a:ea typeface="Arial" pitchFamily="34" charset="-122"/>
                <a:cs typeface="Arial" pitchFamily="34" charset="-120"/>
              </a:rPr>
              <a:t>Women entrepreneur accelerator</a:t>
            </a:r>
            <a:endParaRPr lang="en-US" sz="844" dirty="0"/>
          </a:p>
        </p:txBody>
      </p:sp>
      <p:sp>
        <p:nvSpPr>
          <p:cNvPr id="46" name="Text 39"/>
          <p:cNvSpPr/>
          <p:nvPr/>
        </p:nvSpPr>
        <p:spPr>
          <a:xfrm>
            <a:off x="6879738" y="4697016"/>
            <a:ext cx="1964224" cy="160734"/>
          </a:xfrm>
          <a:prstGeom prst="rect">
            <a:avLst/>
          </a:prstGeom>
          <a:noFill/>
          <a:ln/>
        </p:spPr>
        <p:txBody>
          <a:bodyPr wrap="square" lIns="136017" tIns="0" rIns="0" bIns="0" rtlCol="0" anchor="ctr">
            <a:spAutoFit/>
          </a:bodyPr>
          <a:lstStyle/>
          <a:p>
            <a:pPr algn="l" indent="0" marL="0">
              <a:buNone/>
            </a:pPr>
            <a:r>
              <a:rPr lang="en-US" sz="844" dirty="0">
                <a:solidFill>
                  <a:srgbClr val="333333"/>
                </a:solidFill>
                <a:latin typeface="Arial" pitchFamily="34" charset="0"/>
                <a:ea typeface="Arial" pitchFamily="34" charset="-122"/>
                <a:cs typeface="Arial" pitchFamily="34" charset="-120"/>
              </a:rPr>
              <a:t>Cleantech practice</a:t>
            </a:r>
            <a:endParaRPr lang="en-US" sz="844" dirty="0"/>
          </a:p>
        </p:txBody>
      </p:sp>
      <p:sp>
        <p:nvSpPr>
          <p:cNvPr id="47" name="Text 40"/>
          <p:cNvSpPr/>
          <p:nvPr/>
        </p:nvSpPr>
        <p:spPr>
          <a:xfrm>
            <a:off x="6879738" y="4886325"/>
            <a:ext cx="1964224" cy="160734"/>
          </a:xfrm>
          <a:prstGeom prst="rect">
            <a:avLst/>
          </a:prstGeom>
          <a:noFill/>
          <a:ln/>
        </p:spPr>
        <p:txBody>
          <a:bodyPr wrap="square" lIns="136017" tIns="0" rIns="0" bIns="0" rtlCol="0" anchor="ctr">
            <a:spAutoFit/>
          </a:bodyPr>
          <a:lstStyle/>
          <a:p>
            <a:pPr algn="l" indent="0" marL="0">
              <a:buNone/>
            </a:pPr>
            <a:r>
              <a:rPr lang="en-US" sz="844" dirty="0">
                <a:solidFill>
                  <a:srgbClr val="333333"/>
                </a:solidFill>
                <a:latin typeface="Arial" pitchFamily="34" charset="0"/>
                <a:ea typeface="Arial" pitchFamily="34" charset="-122"/>
                <a:cs typeface="Arial" pitchFamily="34" charset="-120"/>
              </a:rPr>
              <a:t>COVID-19 relief programs</a:t>
            </a:r>
            <a:endParaRPr lang="en-US" sz="844" dirty="0"/>
          </a:p>
        </p:txBody>
      </p:sp>
      <p:sp>
        <p:nvSpPr>
          <p:cNvPr id="48" name="Text 41"/>
          <p:cNvSpPr/>
          <p:nvPr/>
        </p:nvSpPr>
        <p:spPr>
          <a:xfrm>
            <a:off x="6879738" y="5075634"/>
            <a:ext cx="1964224" cy="160734"/>
          </a:xfrm>
          <a:prstGeom prst="rect">
            <a:avLst/>
          </a:prstGeom>
          <a:noFill/>
          <a:ln/>
        </p:spPr>
        <p:txBody>
          <a:bodyPr wrap="square" lIns="136017" tIns="0" rIns="0" bIns="0" rtlCol="0" anchor="ctr">
            <a:spAutoFit/>
          </a:bodyPr>
          <a:lstStyle/>
          <a:p>
            <a:pPr algn="l" indent="0" marL="0">
              <a:buNone/>
            </a:pPr>
            <a:r>
              <a:rPr lang="en-US" sz="844" dirty="0">
                <a:solidFill>
                  <a:srgbClr val="333333"/>
                </a:solidFill>
                <a:latin typeface="Arial" pitchFamily="34" charset="0"/>
                <a:ea typeface="Arial" pitchFamily="34" charset="-122"/>
                <a:cs typeface="Arial" pitchFamily="34" charset="-120"/>
              </a:rPr>
              <a:t>Supply chain financing</a:t>
            </a:r>
            <a:endParaRPr lang="en-US" sz="844" dirty="0"/>
          </a:p>
        </p:txBody>
      </p:sp>
      <p:sp>
        <p:nvSpPr>
          <p:cNvPr id="49" name="Shape 42"/>
          <p:cNvSpPr/>
          <p:nvPr/>
        </p:nvSpPr>
        <p:spPr>
          <a:xfrm>
            <a:off x="4743450" y="5464969"/>
            <a:ext cx="4114800" cy="1278731"/>
          </a:xfrm>
          <a:prstGeom prst="rect">
            <a:avLst/>
          </a:prstGeom>
          <a:solidFill>
            <a:srgbClr val="7FB3D3"/>
          </a:solidFill>
          <a:ln/>
        </p:spPr>
      </p:sp>
      <p:sp>
        <p:nvSpPr>
          <p:cNvPr id="50" name="Text 43"/>
          <p:cNvSpPr/>
          <p:nvPr/>
        </p:nvSpPr>
        <p:spPr>
          <a:xfrm>
            <a:off x="4829175" y="5550694"/>
            <a:ext cx="4014788" cy="192881"/>
          </a:xfrm>
          <a:prstGeom prst="rect">
            <a:avLst/>
          </a:prstGeom>
          <a:noFill/>
          <a:ln/>
        </p:spPr>
        <p:txBody>
          <a:bodyPr wrap="square" lIns="0" tIns="0" rIns="0" bIns="0" rtlCol="0" anchor="ctr">
            <a:spAutoFit/>
          </a:bodyPr>
          <a:lstStyle/>
          <a:p>
            <a:pPr indent="0" marL="0">
              <a:buNone/>
            </a:pPr>
            <a:r>
              <a:rPr lang="en-US" sz="1013" b="1" dirty="0">
                <a:solidFill>
                  <a:srgbClr val="FFFFFF"/>
                </a:solidFill>
                <a:latin typeface="Arial" pitchFamily="34" charset="0"/>
                <a:ea typeface="Arial" pitchFamily="34" charset="-122"/>
                <a:cs typeface="Arial" pitchFamily="34" charset="-120"/>
              </a:rPr>
              <a:t>BDC's Complementary Approach</a:t>
            </a:r>
            <a:endParaRPr lang="en-US" sz="1013" dirty="0"/>
          </a:p>
        </p:txBody>
      </p:sp>
      <p:sp>
        <p:nvSpPr>
          <p:cNvPr id="51" name="Text 44"/>
          <p:cNvSpPr/>
          <p:nvPr/>
        </p:nvSpPr>
        <p:spPr>
          <a:xfrm>
            <a:off x="4829175" y="5800725"/>
            <a:ext cx="4014788" cy="171450"/>
          </a:xfrm>
          <a:prstGeom prst="rect">
            <a:avLst/>
          </a:prstGeom>
          <a:noFill/>
          <a:ln/>
        </p:spPr>
        <p:txBody>
          <a:bodyPr wrap="square" lIns="0" tIns="0" rIns="0" bIns="0" rtlCol="0" anchor="ctr">
            <a:spAutoFit/>
          </a:bodyPr>
          <a:lstStyle/>
          <a:p>
            <a:pPr algn="l" indent="0" marL="0">
              <a:buNone/>
            </a:pPr>
            <a:r>
              <a:rPr lang="en-US" sz="900" dirty="0">
                <a:solidFill>
                  <a:srgbClr val="FFFFFF"/>
                </a:solidFill>
                <a:latin typeface="Arial" pitchFamily="34" charset="0"/>
                <a:ea typeface="Arial" pitchFamily="34" charset="-122"/>
                <a:cs typeface="Arial" pitchFamily="34" charset="-120"/>
              </a:rPr>
              <a:t>Market complementarity rather than substitution</a:t>
            </a:r>
            <a:endParaRPr lang="en-US" sz="900" dirty="0"/>
          </a:p>
        </p:txBody>
      </p:sp>
      <p:sp>
        <p:nvSpPr>
          <p:cNvPr id="52" name="Text 45"/>
          <p:cNvSpPr/>
          <p:nvPr/>
        </p:nvSpPr>
        <p:spPr>
          <a:xfrm>
            <a:off x="4829175" y="5972175"/>
            <a:ext cx="4014788" cy="171450"/>
          </a:xfrm>
          <a:prstGeom prst="rect">
            <a:avLst/>
          </a:prstGeom>
          <a:noFill/>
          <a:ln/>
        </p:spPr>
        <p:txBody>
          <a:bodyPr wrap="square" lIns="0" tIns="0" rIns="0" bIns="0" rtlCol="0" anchor="ctr">
            <a:spAutoFit/>
          </a:bodyPr>
          <a:lstStyle/>
          <a:p>
            <a:pPr algn="l" indent="0" marL="0">
              <a:buNone/>
            </a:pPr>
            <a:r>
              <a:rPr lang="en-US" sz="900" dirty="0">
                <a:solidFill>
                  <a:srgbClr val="FFFFFF"/>
                </a:solidFill>
                <a:latin typeface="Arial" pitchFamily="34" charset="0"/>
                <a:ea typeface="Arial" pitchFamily="34" charset="-122"/>
                <a:cs typeface="Arial" pitchFamily="34" charset="-120"/>
              </a:rPr>
              <a:t>Focus on underserved segments and market gaps</a:t>
            </a:r>
            <a:endParaRPr lang="en-US" sz="900" dirty="0"/>
          </a:p>
        </p:txBody>
      </p:sp>
      <p:sp>
        <p:nvSpPr>
          <p:cNvPr id="53" name="Text 46"/>
          <p:cNvSpPr/>
          <p:nvPr/>
        </p:nvSpPr>
        <p:spPr>
          <a:xfrm>
            <a:off x="4829175" y="6143625"/>
            <a:ext cx="4014788" cy="171450"/>
          </a:xfrm>
          <a:prstGeom prst="rect">
            <a:avLst/>
          </a:prstGeom>
          <a:noFill/>
          <a:ln/>
        </p:spPr>
        <p:txBody>
          <a:bodyPr wrap="square" lIns="0" tIns="0" rIns="0" bIns="0" rtlCol="0" anchor="ctr">
            <a:spAutoFit/>
          </a:bodyPr>
          <a:lstStyle/>
          <a:p>
            <a:pPr algn="l" indent="0" marL="0">
              <a:buNone/>
            </a:pPr>
            <a:r>
              <a:rPr lang="en-US" sz="900" dirty="0">
                <a:solidFill>
                  <a:srgbClr val="FFFFFF"/>
                </a:solidFill>
                <a:latin typeface="Arial" pitchFamily="34" charset="0"/>
                <a:ea typeface="Arial" pitchFamily="34" charset="-122"/>
                <a:cs typeface="Arial" pitchFamily="34" charset="-120"/>
              </a:rPr>
              <a:t>Financial sustainability without ongoing subsidies</a:t>
            </a:r>
            <a:endParaRPr lang="en-US" sz="900" dirty="0"/>
          </a:p>
        </p:txBody>
      </p:sp>
      <p:sp>
        <p:nvSpPr>
          <p:cNvPr id="54" name="Text 47"/>
          <p:cNvSpPr/>
          <p:nvPr/>
        </p:nvSpPr>
        <p:spPr>
          <a:xfrm>
            <a:off x="4829175" y="6315075"/>
            <a:ext cx="4014788" cy="171450"/>
          </a:xfrm>
          <a:prstGeom prst="rect">
            <a:avLst/>
          </a:prstGeom>
          <a:noFill/>
          <a:ln/>
        </p:spPr>
        <p:txBody>
          <a:bodyPr wrap="square" lIns="0" tIns="0" rIns="0" bIns="0" rtlCol="0" anchor="ctr">
            <a:spAutoFit/>
          </a:bodyPr>
          <a:lstStyle/>
          <a:p>
            <a:pPr algn="l" indent="0" marL="0">
              <a:buNone/>
            </a:pPr>
            <a:r>
              <a:rPr lang="en-US" sz="900" dirty="0">
                <a:solidFill>
                  <a:srgbClr val="FFFFFF"/>
                </a:solidFill>
                <a:latin typeface="Arial" pitchFamily="34" charset="0"/>
                <a:ea typeface="Arial" pitchFamily="34" charset="-122"/>
                <a:cs typeface="Arial" pitchFamily="34" charset="-120"/>
              </a:rPr>
              <a:t>Combination of financial and advisory services</a:t>
            </a:r>
            <a:endParaRPr lang="en-US" sz="900" dirty="0"/>
          </a:p>
        </p:txBody>
      </p:sp>
      <p:sp>
        <p:nvSpPr>
          <p:cNvPr id="55" name="Text 48"/>
          <p:cNvSpPr/>
          <p:nvPr/>
        </p:nvSpPr>
        <p:spPr>
          <a:xfrm>
            <a:off x="4829175" y="6486525"/>
            <a:ext cx="4014788" cy="171450"/>
          </a:xfrm>
          <a:prstGeom prst="rect">
            <a:avLst/>
          </a:prstGeom>
          <a:noFill/>
          <a:ln/>
        </p:spPr>
        <p:txBody>
          <a:bodyPr wrap="square" lIns="0" tIns="0" rIns="0" bIns="0" rtlCol="0" anchor="ctr">
            <a:spAutoFit/>
          </a:bodyPr>
          <a:lstStyle/>
          <a:p>
            <a:pPr algn="l" indent="0" marL="0">
              <a:buNone/>
            </a:pPr>
            <a:r>
              <a:rPr lang="en-US" sz="900" dirty="0">
                <a:solidFill>
                  <a:srgbClr val="FFFFFF"/>
                </a:solidFill>
                <a:latin typeface="Arial" pitchFamily="34" charset="0"/>
                <a:ea typeface="Arial" pitchFamily="34" charset="-122"/>
                <a:cs typeface="Arial" pitchFamily="34" charset="-120"/>
              </a:rPr>
              <a:t>Counter-cyclical role during economic downturns</a:t>
            </a:r>
            <a:endParaRPr lang="en-US" sz="900"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name="Slide 3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9144000" cy="7058025"/>
          </a:xfrm>
          <a:prstGeom prst="rect">
            <a:avLst/>
          </a:prstGeom>
        </p:spPr>
      </p:pic>
      <p:sp>
        <p:nvSpPr>
          <p:cNvPr id="3" name="Text 0"/>
          <p:cNvSpPr/>
          <p:nvPr/>
        </p:nvSpPr>
        <p:spPr>
          <a:xfrm>
            <a:off x="285750" y="285750"/>
            <a:ext cx="8643938" cy="385763"/>
          </a:xfrm>
          <a:prstGeom prst="rect">
            <a:avLst/>
          </a:prstGeom>
          <a:noFill/>
          <a:ln/>
        </p:spPr>
        <p:txBody>
          <a:bodyPr wrap="square" lIns="0" tIns="0" rIns="0" bIns="0" rtlCol="0" anchor="ctr">
            <a:spAutoFit/>
          </a:bodyPr>
          <a:lstStyle/>
          <a:p>
            <a:pPr indent="0" marL="0">
              <a:buNone/>
            </a:pPr>
            <a:r>
              <a:rPr lang="en-US" sz="2025" b="1" dirty="0">
                <a:solidFill>
                  <a:srgbClr val="2E5984"/>
                </a:solidFill>
                <a:latin typeface="Arial" pitchFamily="34" charset="0"/>
                <a:ea typeface="Arial" pitchFamily="34" charset="-122"/>
                <a:cs typeface="Arial" pitchFamily="34" charset="-120"/>
              </a:rPr>
              <a:t>Chilean Development Agency (Corfo)</a:t>
            </a:r>
            <a:endParaRPr lang="en-US" sz="2025" dirty="0"/>
          </a:p>
        </p:txBody>
      </p:sp>
      <p:sp>
        <p:nvSpPr>
          <p:cNvPr id="4" name="Text 1"/>
          <p:cNvSpPr/>
          <p:nvPr/>
        </p:nvSpPr>
        <p:spPr>
          <a:xfrm>
            <a:off x="285750" y="850106"/>
            <a:ext cx="4186238" cy="257175"/>
          </a:xfrm>
          <a:prstGeom prst="rect">
            <a:avLst/>
          </a:prstGeom>
          <a:noFill/>
          <a:ln/>
        </p:spPr>
        <p:txBody>
          <a:bodyPr wrap="square" lIns="0" tIns="0" rIns="0" bIns="0" rtlCol="0" anchor="ctr">
            <a:spAutoFit/>
          </a:bodyPr>
          <a:lstStyle/>
          <a:p>
            <a:pPr indent="0" marL="0">
              <a:buNone/>
            </a:pPr>
            <a:r>
              <a:rPr lang="en-US" sz="1350" b="1" dirty="0">
                <a:solidFill>
                  <a:srgbClr val="4A90A4"/>
                </a:solidFill>
                <a:latin typeface="Arial" pitchFamily="34" charset="0"/>
                <a:ea typeface="Arial" pitchFamily="34" charset="-122"/>
                <a:cs typeface="Arial" pitchFamily="34" charset="-120"/>
              </a:rPr>
              <a:t>Supplier Development Programs</a:t>
            </a:r>
            <a:endParaRPr lang="en-US" sz="1350" dirty="0"/>
          </a:p>
        </p:txBody>
      </p:sp>
      <p:sp>
        <p:nvSpPr>
          <p:cNvPr id="5" name="Shape 2"/>
          <p:cNvSpPr/>
          <p:nvPr/>
        </p:nvSpPr>
        <p:spPr>
          <a:xfrm>
            <a:off x="285750" y="1164431"/>
            <a:ext cx="4114800" cy="1343025"/>
          </a:xfrm>
          <a:prstGeom prst="rect">
            <a:avLst/>
          </a:prstGeom>
          <a:solidFill>
            <a:srgbClr val="FFFFFF"/>
          </a:solidFill>
          <a:ln/>
        </p:spPr>
      </p:sp>
      <p:sp>
        <p:nvSpPr>
          <p:cNvPr id="6" name="Shape 3"/>
          <p:cNvSpPr/>
          <p:nvPr/>
        </p:nvSpPr>
        <p:spPr>
          <a:xfrm>
            <a:off x="371475" y="1250156"/>
            <a:ext cx="257175" cy="257175"/>
          </a:xfrm>
          <a:prstGeom prst="rect">
            <a:avLst/>
          </a:prstGeom>
          <a:solidFill>
            <a:srgbClr val="2E5984"/>
          </a:solidFill>
          <a:ln/>
        </p:spPr>
      </p:sp>
      <p:pic>
        <p:nvPicPr>
          <p:cNvPr id="7" name="Image 1" descr="preencoded.png">    </p:cNvPr>
          <p:cNvPicPr>
            <a:picLocks noChangeAspect="1"/>
          </p:cNvPicPr>
          <p:nvPr/>
        </p:nvPicPr>
        <p:blipFill>
          <a:blip r:embed="rId2"/>
          <a:stretch>
            <a:fillRect/>
          </a:stretch>
        </p:blipFill>
        <p:spPr>
          <a:xfrm>
            <a:off x="410766" y="1375172"/>
            <a:ext cx="178594" cy="7144"/>
          </a:xfrm>
          <a:prstGeom prst="rect">
            <a:avLst/>
          </a:prstGeom>
        </p:spPr>
      </p:pic>
      <p:sp>
        <p:nvSpPr>
          <p:cNvPr id="8" name="Text 4"/>
          <p:cNvSpPr/>
          <p:nvPr/>
        </p:nvSpPr>
        <p:spPr>
          <a:xfrm>
            <a:off x="714375" y="1282303"/>
            <a:ext cx="1500411" cy="192881"/>
          </a:xfrm>
          <a:prstGeom prst="rect">
            <a:avLst/>
          </a:prstGeom>
          <a:noFill/>
          <a:ln/>
        </p:spPr>
        <p:txBody>
          <a:bodyPr wrap="square" lIns="0" tIns="0" rIns="0" bIns="0" rtlCol="0" anchor="ctr">
            <a:spAutoFit/>
          </a:bodyPr>
          <a:lstStyle/>
          <a:p>
            <a:pPr indent="0" marL="0">
              <a:buNone/>
            </a:pPr>
            <a:r>
              <a:rPr lang="en-US" sz="1013" b="1" dirty="0">
                <a:solidFill>
                  <a:srgbClr val="2E5984"/>
                </a:solidFill>
                <a:latin typeface="Arial" pitchFamily="34" charset="0"/>
                <a:ea typeface="Arial" pitchFamily="34" charset="-122"/>
                <a:cs typeface="Arial" pitchFamily="34" charset="-120"/>
              </a:rPr>
              <a:t>Value Chain Integration</a:t>
            </a:r>
            <a:endParaRPr lang="en-US" sz="1013" dirty="0"/>
          </a:p>
        </p:txBody>
      </p:sp>
      <p:sp>
        <p:nvSpPr>
          <p:cNvPr id="9" name="Text 5"/>
          <p:cNvSpPr/>
          <p:nvPr/>
        </p:nvSpPr>
        <p:spPr>
          <a:xfrm>
            <a:off x="371475" y="1564481"/>
            <a:ext cx="4014788" cy="857250"/>
          </a:xfrm>
          <a:prstGeom prst="rect">
            <a:avLst/>
          </a:prstGeom>
          <a:noFill/>
          <a:ln/>
        </p:spPr>
        <p:txBody>
          <a:bodyPr wrap="square" lIns="0" tIns="0" rIns="0" bIns="0" rtlCol="0" anchor="ctr">
            <a:spAutoFit/>
          </a:bodyPr>
          <a:lstStyle/>
          <a:p>
            <a:pPr indent="0" marL="0">
              <a:buNone/>
            </a:pPr>
            <a:r>
              <a:rPr lang="en-US" sz="900" dirty="0">
                <a:solidFill>
                  <a:srgbClr val="333333"/>
                </a:solidFill>
                <a:latin typeface="Arial" pitchFamily="34" charset="0"/>
                <a:ea typeface="Arial" pitchFamily="34" charset="-122"/>
                <a:cs typeface="Arial" pitchFamily="34" charset="-120"/>
              </a:rPr>
              <a:t>Corfo's Supplier Development Program (PDP) strengthens linkages between large firms and their SME suppliers. The program co-finances technical assistance, training, and certification to help local suppliers meet quality standards and specifications of large "anchor" companies, creating more integrated and competitive value chains.</a:t>
            </a:r>
            <a:endParaRPr lang="en-US" sz="900" dirty="0"/>
          </a:p>
        </p:txBody>
      </p:sp>
      <p:sp>
        <p:nvSpPr>
          <p:cNvPr id="10" name="Text 6"/>
          <p:cNvSpPr/>
          <p:nvPr/>
        </p:nvSpPr>
        <p:spPr>
          <a:xfrm>
            <a:off x="285750" y="2593181"/>
            <a:ext cx="4186238" cy="257175"/>
          </a:xfrm>
          <a:prstGeom prst="rect">
            <a:avLst/>
          </a:prstGeom>
          <a:noFill/>
          <a:ln/>
        </p:spPr>
        <p:txBody>
          <a:bodyPr wrap="square" lIns="0" tIns="0" rIns="0" bIns="0" rtlCol="0" anchor="ctr">
            <a:spAutoFit/>
          </a:bodyPr>
          <a:lstStyle/>
          <a:p>
            <a:pPr indent="0" marL="0">
              <a:buNone/>
            </a:pPr>
            <a:r>
              <a:rPr lang="en-US" sz="1350" b="1" dirty="0">
                <a:solidFill>
                  <a:srgbClr val="4A90A4"/>
                </a:solidFill>
                <a:latin typeface="Arial" pitchFamily="34" charset="0"/>
                <a:ea typeface="Arial" pitchFamily="34" charset="-122"/>
                <a:cs typeface="Arial" pitchFamily="34" charset="-120"/>
              </a:rPr>
              <a:t>Innovation and Entrepreneurship</a:t>
            </a:r>
            <a:endParaRPr lang="en-US" sz="1350" dirty="0"/>
          </a:p>
        </p:txBody>
      </p:sp>
      <p:sp>
        <p:nvSpPr>
          <p:cNvPr id="11" name="Shape 7"/>
          <p:cNvSpPr/>
          <p:nvPr/>
        </p:nvSpPr>
        <p:spPr>
          <a:xfrm>
            <a:off x="285750" y="2907506"/>
            <a:ext cx="4114800" cy="1343025"/>
          </a:xfrm>
          <a:prstGeom prst="rect">
            <a:avLst/>
          </a:prstGeom>
          <a:solidFill>
            <a:srgbClr val="FFFFFF"/>
          </a:solidFill>
          <a:ln/>
        </p:spPr>
      </p:sp>
      <p:sp>
        <p:nvSpPr>
          <p:cNvPr id="12" name="Shape 8"/>
          <p:cNvSpPr/>
          <p:nvPr/>
        </p:nvSpPr>
        <p:spPr>
          <a:xfrm>
            <a:off x="371475" y="2993231"/>
            <a:ext cx="257175" cy="257175"/>
          </a:xfrm>
          <a:prstGeom prst="rect">
            <a:avLst/>
          </a:prstGeom>
          <a:solidFill>
            <a:srgbClr val="4A90A4"/>
          </a:solidFill>
          <a:ln/>
        </p:spPr>
      </p:sp>
      <p:pic>
        <p:nvPicPr>
          <p:cNvPr id="13" name="Image 2" descr="preencoded.png">    </p:cNvPr>
          <p:cNvPicPr>
            <a:picLocks noChangeAspect="1"/>
          </p:cNvPicPr>
          <p:nvPr/>
        </p:nvPicPr>
        <p:blipFill>
          <a:blip r:embed="rId3"/>
          <a:stretch>
            <a:fillRect/>
          </a:stretch>
        </p:blipFill>
        <p:spPr>
          <a:xfrm>
            <a:off x="446484" y="3118247"/>
            <a:ext cx="107156" cy="7144"/>
          </a:xfrm>
          <a:prstGeom prst="rect">
            <a:avLst/>
          </a:prstGeom>
        </p:spPr>
      </p:pic>
      <p:sp>
        <p:nvSpPr>
          <p:cNvPr id="14" name="Text 9"/>
          <p:cNvSpPr/>
          <p:nvPr/>
        </p:nvSpPr>
        <p:spPr>
          <a:xfrm>
            <a:off x="714375" y="3025378"/>
            <a:ext cx="1236259" cy="192881"/>
          </a:xfrm>
          <a:prstGeom prst="rect">
            <a:avLst/>
          </a:prstGeom>
          <a:noFill/>
          <a:ln/>
        </p:spPr>
        <p:txBody>
          <a:bodyPr wrap="none" lIns="0" tIns="0" rIns="0" bIns="0" rtlCol="0" anchor="ctr">
            <a:spAutoFit/>
          </a:bodyPr>
          <a:lstStyle/>
          <a:p>
            <a:pPr indent="0" marL="0">
              <a:buNone/>
            </a:pPr>
            <a:r>
              <a:rPr lang="en-US" sz="1013" b="1" dirty="0">
                <a:solidFill>
                  <a:srgbClr val="2E5984"/>
                </a:solidFill>
                <a:latin typeface="Arial" pitchFamily="34" charset="0"/>
                <a:ea typeface="Arial" pitchFamily="34" charset="-122"/>
                <a:cs typeface="Arial" pitchFamily="34" charset="-120"/>
              </a:rPr>
              <a:t>Startup Ecosystem</a:t>
            </a:r>
            <a:endParaRPr lang="en-US" sz="1013" dirty="0"/>
          </a:p>
        </p:txBody>
      </p:sp>
      <p:sp>
        <p:nvSpPr>
          <p:cNvPr id="15" name="Text 10"/>
          <p:cNvSpPr/>
          <p:nvPr/>
        </p:nvSpPr>
        <p:spPr>
          <a:xfrm>
            <a:off x="371475" y="3307556"/>
            <a:ext cx="4014788" cy="857250"/>
          </a:xfrm>
          <a:prstGeom prst="rect">
            <a:avLst/>
          </a:prstGeom>
          <a:noFill/>
          <a:ln/>
        </p:spPr>
        <p:txBody>
          <a:bodyPr wrap="square" lIns="0" tIns="0" rIns="0" bIns="0" rtlCol="0" anchor="ctr">
            <a:spAutoFit/>
          </a:bodyPr>
          <a:lstStyle/>
          <a:p>
            <a:pPr indent="0" marL="0">
              <a:buNone/>
            </a:pPr>
            <a:r>
              <a:rPr lang="en-US" sz="900" dirty="0">
                <a:solidFill>
                  <a:srgbClr val="333333"/>
                </a:solidFill>
                <a:latin typeface="Arial" pitchFamily="34" charset="0"/>
                <a:ea typeface="Arial" pitchFamily="34" charset="-122"/>
                <a:cs typeface="Arial" pitchFamily="34" charset="-120"/>
              </a:rPr>
              <a:t>Corfo has developed a comprehensive innovation support system including Start-Up Chile (a pioneering accelerator program), seed and venture capital funds, R&amp;D tax incentives, and technology transfer offices. These programs have transformed Chile's entrepreneurial ecosystem, making it a leading innovation hub in Latin America.</a:t>
            </a:r>
            <a:endParaRPr lang="en-US" sz="900" dirty="0"/>
          </a:p>
        </p:txBody>
      </p:sp>
      <p:pic>
        <p:nvPicPr>
          <p:cNvPr id="16" name="Image 3" descr="preencoded.png">    </p:cNvPr>
          <p:cNvPicPr>
            <a:picLocks noChangeAspect="1"/>
          </p:cNvPicPr>
          <p:nvPr/>
        </p:nvPicPr>
        <p:blipFill>
          <a:blip r:embed="rId4"/>
          <a:stretch>
            <a:fillRect/>
          </a:stretch>
        </p:blipFill>
        <p:spPr>
          <a:xfrm>
            <a:off x="285750" y="4336256"/>
            <a:ext cx="4114800" cy="1571625"/>
          </a:xfrm>
          <a:prstGeom prst="rect">
            <a:avLst/>
          </a:prstGeom>
        </p:spPr>
      </p:pic>
      <p:sp>
        <p:nvSpPr>
          <p:cNvPr id="17" name="Text 11"/>
          <p:cNvSpPr/>
          <p:nvPr/>
        </p:nvSpPr>
        <p:spPr>
          <a:xfrm>
            <a:off x="4743450" y="850106"/>
            <a:ext cx="4186238" cy="257175"/>
          </a:xfrm>
          <a:prstGeom prst="rect">
            <a:avLst/>
          </a:prstGeom>
          <a:noFill/>
          <a:ln/>
        </p:spPr>
        <p:txBody>
          <a:bodyPr wrap="square" lIns="0" tIns="0" rIns="0" bIns="0" rtlCol="0" anchor="ctr">
            <a:spAutoFit/>
          </a:bodyPr>
          <a:lstStyle/>
          <a:p>
            <a:pPr indent="0" marL="0">
              <a:buNone/>
            </a:pPr>
            <a:r>
              <a:rPr lang="en-US" sz="1350" b="1" dirty="0">
                <a:solidFill>
                  <a:srgbClr val="4A90A4"/>
                </a:solidFill>
                <a:latin typeface="Arial" pitchFamily="34" charset="0"/>
                <a:ea typeface="Arial" pitchFamily="34" charset="-122"/>
                <a:cs typeface="Arial" pitchFamily="34" charset="-120"/>
              </a:rPr>
              <a:t>Public-Private Collaboration</a:t>
            </a:r>
            <a:endParaRPr lang="en-US" sz="1350" dirty="0"/>
          </a:p>
        </p:txBody>
      </p:sp>
      <p:sp>
        <p:nvSpPr>
          <p:cNvPr id="18" name="Shape 12"/>
          <p:cNvSpPr/>
          <p:nvPr/>
        </p:nvSpPr>
        <p:spPr>
          <a:xfrm>
            <a:off x="4743450" y="1164431"/>
            <a:ext cx="4114800" cy="1343025"/>
          </a:xfrm>
          <a:prstGeom prst="rect">
            <a:avLst/>
          </a:prstGeom>
          <a:solidFill>
            <a:srgbClr val="FFFFFF"/>
          </a:solidFill>
          <a:ln/>
        </p:spPr>
      </p:sp>
      <p:sp>
        <p:nvSpPr>
          <p:cNvPr id="19" name="Shape 13"/>
          <p:cNvSpPr/>
          <p:nvPr/>
        </p:nvSpPr>
        <p:spPr>
          <a:xfrm>
            <a:off x="4829175" y="1250156"/>
            <a:ext cx="257175" cy="257175"/>
          </a:xfrm>
          <a:prstGeom prst="rect">
            <a:avLst/>
          </a:prstGeom>
          <a:solidFill>
            <a:srgbClr val="7FB3D3"/>
          </a:solidFill>
          <a:ln/>
        </p:spPr>
      </p:sp>
      <p:pic>
        <p:nvPicPr>
          <p:cNvPr id="20" name="Image 4" descr="preencoded.png">    </p:cNvPr>
          <p:cNvPicPr>
            <a:picLocks noChangeAspect="1"/>
          </p:cNvPicPr>
          <p:nvPr/>
        </p:nvPicPr>
        <p:blipFill>
          <a:blip r:embed="rId5"/>
          <a:stretch>
            <a:fillRect/>
          </a:stretch>
        </p:blipFill>
        <p:spPr>
          <a:xfrm>
            <a:off x="4868466" y="1375172"/>
            <a:ext cx="178594" cy="7144"/>
          </a:xfrm>
          <a:prstGeom prst="rect">
            <a:avLst/>
          </a:prstGeom>
        </p:spPr>
      </p:pic>
      <p:sp>
        <p:nvSpPr>
          <p:cNvPr id="21" name="Text 14"/>
          <p:cNvSpPr/>
          <p:nvPr/>
        </p:nvSpPr>
        <p:spPr>
          <a:xfrm>
            <a:off x="5172075" y="1282303"/>
            <a:ext cx="1257746" cy="192881"/>
          </a:xfrm>
          <a:prstGeom prst="rect">
            <a:avLst/>
          </a:prstGeom>
          <a:noFill/>
          <a:ln/>
        </p:spPr>
        <p:txBody>
          <a:bodyPr wrap="none" lIns="0" tIns="0" rIns="0" bIns="0" rtlCol="0" anchor="ctr">
            <a:spAutoFit/>
          </a:bodyPr>
          <a:lstStyle/>
          <a:p>
            <a:pPr indent="0" marL="0">
              <a:buNone/>
            </a:pPr>
            <a:r>
              <a:rPr lang="en-US" sz="1013" b="1" dirty="0">
                <a:solidFill>
                  <a:srgbClr val="2E5984"/>
                </a:solidFill>
                <a:latin typeface="Arial" pitchFamily="34" charset="0"/>
                <a:ea typeface="Arial" pitchFamily="34" charset="-122"/>
                <a:cs typeface="Arial" pitchFamily="34" charset="-120"/>
              </a:rPr>
              <a:t>Strategic Programs</a:t>
            </a:r>
            <a:endParaRPr lang="en-US" sz="1013" dirty="0"/>
          </a:p>
        </p:txBody>
      </p:sp>
      <p:sp>
        <p:nvSpPr>
          <p:cNvPr id="22" name="Text 15"/>
          <p:cNvSpPr/>
          <p:nvPr/>
        </p:nvSpPr>
        <p:spPr>
          <a:xfrm>
            <a:off x="4829175" y="1564481"/>
            <a:ext cx="4014788" cy="857250"/>
          </a:xfrm>
          <a:prstGeom prst="rect">
            <a:avLst/>
          </a:prstGeom>
          <a:noFill/>
          <a:ln/>
        </p:spPr>
        <p:txBody>
          <a:bodyPr wrap="square" lIns="0" tIns="0" rIns="0" bIns="0" rtlCol="0" anchor="ctr">
            <a:spAutoFit/>
          </a:bodyPr>
          <a:lstStyle/>
          <a:p>
            <a:pPr indent="0" marL="0">
              <a:buNone/>
            </a:pPr>
            <a:r>
              <a:rPr lang="en-US" sz="900" dirty="0">
                <a:solidFill>
                  <a:srgbClr val="333333"/>
                </a:solidFill>
                <a:latin typeface="Arial" pitchFamily="34" charset="0"/>
                <a:ea typeface="Arial" pitchFamily="34" charset="-122"/>
                <a:cs typeface="Arial" pitchFamily="34" charset="-120"/>
              </a:rPr>
              <a:t>Corfo implements strategic programs that bring together government, industry, academia, and civil society to develop specific sectors with high growth potential. These collaborative initiatives include Smart Specialization Strategies, technology consortia, and cluster development programs that address coordination failures and promote collective action.</a:t>
            </a:r>
            <a:endParaRPr lang="en-US" sz="900" dirty="0"/>
          </a:p>
        </p:txBody>
      </p:sp>
      <p:sp>
        <p:nvSpPr>
          <p:cNvPr id="23" name="Shape 16"/>
          <p:cNvSpPr/>
          <p:nvPr/>
        </p:nvSpPr>
        <p:spPr>
          <a:xfrm>
            <a:off x="4743450" y="2593181"/>
            <a:ext cx="4114800" cy="2800350"/>
          </a:xfrm>
          <a:prstGeom prst="rect">
            <a:avLst/>
          </a:prstGeom>
          <a:solidFill>
            <a:srgbClr val="FFFFFF"/>
          </a:solidFill>
          <a:ln/>
        </p:spPr>
      </p:sp>
      <p:sp>
        <p:nvSpPr>
          <p:cNvPr id="24" name="Text 17"/>
          <p:cNvSpPr/>
          <p:nvPr/>
        </p:nvSpPr>
        <p:spPr>
          <a:xfrm>
            <a:off x="4829175" y="2678906"/>
            <a:ext cx="4014788" cy="192881"/>
          </a:xfrm>
          <a:prstGeom prst="rect">
            <a:avLst/>
          </a:prstGeom>
          <a:noFill/>
          <a:ln/>
        </p:spPr>
        <p:txBody>
          <a:bodyPr wrap="square" lIns="0" tIns="0" rIns="0" bIns="0" rtlCol="0" anchor="ctr">
            <a:spAutoFit/>
          </a:bodyPr>
          <a:lstStyle/>
          <a:p>
            <a:pPr indent="0" marL="0">
              <a:buNone/>
            </a:pPr>
            <a:r>
              <a:rPr lang="en-US" sz="1013" b="1" dirty="0">
                <a:solidFill>
                  <a:srgbClr val="2E5984"/>
                </a:solidFill>
                <a:latin typeface="Arial" pitchFamily="34" charset="0"/>
                <a:ea typeface="Arial" pitchFamily="34" charset="-122"/>
                <a:cs typeface="Arial" pitchFamily="34" charset="-120"/>
              </a:rPr>
              <a:t>Key Corfo Programs and Instruments</a:t>
            </a:r>
            <a:endParaRPr lang="en-US" sz="1013" dirty="0"/>
          </a:p>
        </p:txBody>
      </p:sp>
      <p:sp>
        <p:nvSpPr>
          <p:cNvPr id="25" name="Text 18"/>
          <p:cNvSpPr/>
          <p:nvPr/>
        </p:nvSpPr>
        <p:spPr>
          <a:xfrm>
            <a:off x="4829175" y="2928938"/>
            <a:ext cx="1964224" cy="171450"/>
          </a:xfrm>
          <a:prstGeom prst="rect">
            <a:avLst/>
          </a:prstGeom>
          <a:noFill/>
          <a:ln/>
        </p:spPr>
        <p:txBody>
          <a:bodyPr wrap="square" lIns="0" tIns="0" rIns="0" bIns="0" rtlCol="0" anchor="ctr">
            <a:spAutoFit/>
          </a:bodyPr>
          <a:lstStyle/>
          <a:p>
            <a:pPr indent="0" marL="0">
              <a:buNone/>
            </a:pPr>
            <a:r>
              <a:rPr lang="en-US" sz="900" b="1" dirty="0">
                <a:solidFill>
                  <a:srgbClr val="4A90A4"/>
                </a:solidFill>
                <a:latin typeface="Arial" pitchFamily="34" charset="0"/>
                <a:ea typeface="Arial" pitchFamily="34" charset="-122"/>
                <a:cs typeface="Arial" pitchFamily="34" charset="-120"/>
              </a:rPr>
              <a:t>Financing Instruments</a:t>
            </a:r>
            <a:endParaRPr lang="en-US" sz="900" dirty="0"/>
          </a:p>
        </p:txBody>
      </p:sp>
      <p:sp>
        <p:nvSpPr>
          <p:cNvPr id="26" name="Text 19"/>
          <p:cNvSpPr/>
          <p:nvPr/>
        </p:nvSpPr>
        <p:spPr>
          <a:xfrm>
            <a:off x="4829175" y="3128963"/>
            <a:ext cx="1964224" cy="160734"/>
          </a:xfrm>
          <a:prstGeom prst="rect">
            <a:avLst/>
          </a:prstGeom>
          <a:noFill/>
          <a:ln/>
        </p:spPr>
        <p:txBody>
          <a:bodyPr wrap="square" lIns="136017" tIns="0" rIns="0" bIns="0" rtlCol="0" anchor="ctr">
            <a:spAutoFit/>
          </a:bodyPr>
          <a:lstStyle/>
          <a:p>
            <a:pPr algn="l" indent="0" marL="0">
              <a:buNone/>
            </a:pPr>
            <a:r>
              <a:rPr lang="en-US" sz="844" dirty="0">
                <a:solidFill>
                  <a:srgbClr val="333333"/>
                </a:solidFill>
                <a:latin typeface="Arial" pitchFamily="34" charset="0"/>
                <a:ea typeface="Arial" pitchFamily="34" charset="-122"/>
                <a:cs typeface="Arial" pitchFamily="34" charset="-120"/>
              </a:rPr>
              <a:t>Credit guarantees (FOGAIN)</a:t>
            </a:r>
            <a:endParaRPr lang="en-US" sz="844" dirty="0"/>
          </a:p>
        </p:txBody>
      </p:sp>
      <p:sp>
        <p:nvSpPr>
          <p:cNvPr id="27" name="Text 20"/>
          <p:cNvSpPr/>
          <p:nvPr/>
        </p:nvSpPr>
        <p:spPr>
          <a:xfrm>
            <a:off x="4829175" y="3318272"/>
            <a:ext cx="1964224" cy="160734"/>
          </a:xfrm>
          <a:prstGeom prst="rect">
            <a:avLst/>
          </a:prstGeom>
          <a:noFill/>
          <a:ln/>
        </p:spPr>
        <p:txBody>
          <a:bodyPr wrap="square" lIns="136017" tIns="0" rIns="0" bIns="0" rtlCol="0" anchor="ctr">
            <a:spAutoFit/>
          </a:bodyPr>
          <a:lstStyle/>
          <a:p>
            <a:pPr algn="l" indent="0" marL="0">
              <a:buNone/>
            </a:pPr>
            <a:r>
              <a:rPr lang="en-US" sz="844" dirty="0">
                <a:solidFill>
                  <a:srgbClr val="333333"/>
                </a:solidFill>
                <a:latin typeface="Arial" pitchFamily="34" charset="0"/>
                <a:ea typeface="Arial" pitchFamily="34" charset="-122"/>
                <a:cs typeface="Arial" pitchFamily="34" charset="-120"/>
              </a:rPr>
              <a:t>Long-term investment credit lines</a:t>
            </a:r>
            <a:endParaRPr lang="en-US" sz="844" dirty="0"/>
          </a:p>
        </p:txBody>
      </p:sp>
      <p:sp>
        <p:nvSpPr>
          <p:cNvPr id="28" name="Text 21"/>
          <p:cNvSpPr/>
          <p:nvPr/>
        </p:nvSpPr>
        <p:spPr>
          <a:xfrm>
            <a:off x="4829175" y="3507581"/>
            <a:ext cx="1964224" cy="160734"/>
          </a:xfrm>
          <a:prstGeom prst="rect">
            <a:avLst/>
          </a:prstGeom>
          <a:noFill/>
          <a:ln/>
        </p:spPr>
        <p:txBody>
          <a:bodyPr wrap="square" lIns="136017" tIns="0" rIns="0" bIns="0" rtlCol="0" anchor="ctr">
            <a:spAutoFit/>
          </a:bodyPr>
          <a:lstStyle/>
          <a:p>
            <a:pPr algn="l" indent="0" marL="0">
              <a:buNone/>
            </a:pPr>
            <a:r>
              <a:rPr lang="en-US" sz="844" dirty="0">
                <a:solidFill>
                  <a:srgbClr val="333333"/>
                </a:solidFill>
                <a:latin typeface="Arial" pitchFamily="34" charset="0"/>
                <a:ea typeface="Arial" pitchFamily="34" charset="-122"/>
                <a:cs typeface="Arial" pitchFamily="34" charset="-120"/>
              </a:rPr>
              <a:t>Early-stage equity funds (SSAF)</a:t>
            </a:r>
            <a:endParaRPr lang="en-US" sz="844" dirty="0"/>
          </a:p>
        </p:txBody>
      </p:sp>
      <p:sp>
        <p:nvSpPr>
          <p:cNvPr id="29" name="Text 22"/>
          <p:cNvSpPr/>
          <p:nvPr/>
        </p:nvSpPr>
        <p:spPr>
          <a:xfrm>
            <a:off x="4829175" y="3696891"/>
            <a:ext cx="1964224" cy="160734"/>
          </a:xfrm>
          <a:prstGeom prst="rect">
            <a:avLst/>
          </a:prstGeom>
          <a:noFill/>
          <a:ln/>
        </p:spPr>
        <p:txBody>
          <a:bodyPr wrap="square" lIns="136017" tIns="0" rIns="0" bIns="0" rtlCol="0" anchor="ctr">
            <a:spAutoFit/>
          </a:bodyPr>
          <a:lstStyle/>
          <a:p>
            <a:pPr algn="l" indent="0" marL="0">
              <a:buNone/>
            </a:pPr>
            <a:r>
              <a:rPr lang="en-US" sz="844" dirty="0">
                <a:solidFill>
                  <a:srgbClr val="333333"/>
                </a:solidFill>
                <a:latin typeface="Arial" pitchFamily="34" charset="0"/>
                <a:ea typeface="Arial" pitchFamily="34" charset="-122"/>
                <a:cs typeface="Arial" pitchFamily="34" charset="-120"/>
              </a:rPr>
              <a:t>Venture capital fund-of-funds</a:t>
            </a:r>
            <a:endParaRPr lang="en-US" sz="844" dirty="0"/>
          </a:p>
        </p:txBody>
      </p:sp>
      <p:sp>
        <p:nvSpPr>
          <p:cNvPr id="30" name="Text 23"/>
          <p:cNvSpPr/>
          <p:nvPr/>
        </p:nvSpPr>
        <p:spPr>
          <a:xfrm>
            <a:off x="4829175" y="3886200"/>
            <a:ext cx="1964224" cy="160734"/>
          </a:xfrm>
          <a:prstGeom prst="rect">
            <a:avLst/>
          </a:prstGeom>
          <a:noFill/>
          <a:ln/>
        </p:spPr>
        <p:txBody>
          <a:bodyPr wrap="square" lIns="136017" tIns="0" rIns="0" bIns="0" rtlCol="0" anchor="ctr">
            <a:spAutoFit/>
          </a:bodyPr>
          <a:lstStyle/>
          <a:p>
            <a:pPr algn="l" indent="0" marL="0">
              <a:buNone/>
            </a:pPr>
            <a:r>
              <a:rPr lang="en-US" sz="844" dirty="0">
                <a:solidFill>
                  <a:srgbClr val="333333"/>
                </a:solidFill>
                <a:latin typeface="Arial" pitchFamily="34" charset="0"/>
                <a:ea typeface="Arial" pitchFamily="34" charset="-122"/>
                <a:cs typeface="Arial" pitchFamily="34" charset="-120"/>
              </a:rPr>
              <a:t>Green financing instruments</a:t>
            </a:r>
            <a:endParaRPr lang="en-US" sz="844" dirty="0"/>
          </a:p>
        </p:txBody>
      </p:sp>
      <p:sp>
        <p:nvSpPr>
          <p:cNvPr id="31" name="Text 24"/>
          <p:cNvSpPr/>
          <p:nvPr/>
        </p:nvSpPr>
        <p:spPr>
          <a:xfrm>
            <a:off x="4829175" y="4118372"/>
            <a:ext cx="1964224" cy="171450"/>
          </a:xfrm>
          <a:prstGeom prst="rect">
            <a:avLst/>
          </a:prstGeom>
          <a:noFill/>
          <a:ln/>
        </p:spPr>
        <p:txBody>
          <a:bodyPr wrap="square" lIns="0" tIns="0" rIns="0" bIns="0" rtlCol="0" anchor="ctr">
            <a:spAutoFit/>
          </a:bodyPr>
          <a:lstStyle/>
          <a:p>
            <a:pPr indent="0" marL="0">
              <a:buNone/>
            </a:pPr>
            <a:r>
              <a:rPr lang="en-US" sz="900" b="1" dirty="0">
                <a:solidFill>
                  <a:srgbClr val="4A90A4"/>
                </a:solidFill>
                <a:latin typeface="Arial" pitchFamily="34" charset="0"/>
                <a:ea typeface="Arial" pitchFamily="34" charset="-122"/>
                <a:cs typeface="Arial" pitchFamily="34" charset="-120"/>
              </a:rPr>
              <a:t>Innovation Support</a:t>
            </a:r>
            <a:endParaRPr lang="en-US" sz="900" dirty="0"/>
          </a:p>
        </p:txBody>
      </p:sp>
      <p:sp>
        <p:nvSpPr>
          <p:cNvPr id="32" name="Text 25"/>
          <p:cNvSpPr/>
          <p:nvPr/>
        </p:nvSpPr>
        <p:spPr>
          <a:xfrm>
            <a:off x="4829175" y="4318397"/>
            <a:ext cx="1964224" cy="160734"/>
          </a:xfrm>
          <a:prstGeom prst="rect">
            <a:avLst/>
          </a:prstGeom>
          <a:noFill/>
          <a:ln/>
        </p:spPr>
        <p:txBody>
          <a:bodyPr wrap="square" lIns="136017" tIns="0" rIns="0" bIns="0" rtlCol="0" anchor="ctr">
            <a:spAutoFit/>
          </a:bodyPr>
          <a:lstStyle/>
          <a:p>
            <a:pPr algn="l" indent="0" marL="0">
              <a:buNone/>
            </a:pPr>
            <a:r>
              <a:rPr lang="en-US" sz="844" dirty="0">
                <a:solidFill>
                  <a:srgbClr val="333333"/>
                </a:solidFill>
                <a:latin typeface="Arial" pitchFamily="34" charset="0"/>
                <a:ea typeface="Arial" pitchFamily="34" charset="-122"/>
                <a:cs typeface="Arial" pitchFamily="34" charset="-120"/>
              </a:rPr>
              <a:t>Start-Up Chile accelerator</a:t>
            </a:r>
            <a:endParaRPr lang="en-US" sz="844" dirty="0"/>
          </a:p>
        </p:txBody>
      </p:sp>
      <p:sp>
        <p:nvSpPr>
          <p:cNvPr id="33" name="Text 26"/>
          <p:cNvSpPr/>
          <p:nvPr/>
        </p:nvSpPr>
        <p:spPr>
          <a:xfrm>
            <a:off x="4829175" y="4507706"/>
            <a:ext cx="1964224" cy="160734"/>
          </a:xfrm>
          <a:prstGeom prst="rect">
            <a:avLst/>
          </a:prstGeom>
          <a:noFill/>
          <a:ln/>
        </p:spPr>
        <p:txBody>
          <a:bodyPr wrap="square" lIns="136017" tIns="0" rIns="0" bIns="0" rtlCol="0" anchor="ctr">
            <a:spAutoFit/>
          </a:bodyPr>
          <a:lstStyle/>
          <a:p>
            <a:pPr algn="l" indent="0" marL="0">
              <a:buNone/>
            </a:pPr>
            <a:r>
              <a:rPr lang="en-US" sz="844" dirty="0">
                <a:solidFill>
                  <a:srgbClr val="333333"/>
                </a:solidFill>
                <a:latin typeface="Arial" pitchFamily="34" charset="0"/>
                <a:ea typeface="Arial" pitchFamily="34" charset="-122"/>
                <a:cs typeface="Arial" pitchFamily="34" charset="-120"/>
              </a:rPr>
              <a:t>R&amp;D tax incentives</a:t>
            </a:r>
            <a:endParaRPr lang="en-US" sz="844" dirty="0"/>
          </a:p>
        </p:txBody>
      </p:sp>
      <p:sp>
        <p:nvSpPr>
          <p:cNvPr id="34" name="Text 27"/>
          <p:cNvSpPr/>
          <p:nvPr/>
        </p:nvSpPr>
        <p:spPr>
          <a:xfrm>
            <a:off x="4829175" y="4697016"/>
            <a:ext cx="1964224" cy="160734"/>
          </a:xfrm>
          <a:prstGeom prst="rect">
            <a:avLst/>
          </a:prstGeom>
          <a:noFill/>
          <a:ln/>
        </p:spPr>
        <p:txBody>
          <a:bodyPr wrap="square" lIns="136017" tIns="0" rIns="0" bIns="0" rtlCol="0" anchor="ctr">
            <a:spAutoFit/>
          </a:bodyPr>
          <a:lstStyle/>
          <a:p>
            <a:pPr algn="l" indent="0" marL="0">
              <a:buNone/>
            </a:pPr>
            <a:r>
              <a:rPr lang="en-US" sz="844" dirty="0">
                <a:solidFill>
                  <a:srgbClr val="333333"/>
                </a:solidFill>
                <a:latin typeface="Arial" pitchFamily="34" charset="0"/>
                <a:ea typeface="Arial" pitchFamily="34" charset="-122"/>
                <a:cs typeface="Arial" pitchFamily="34" charset="-120"/>
              </a:rPr>
              <a:t>Technology transfer offices</a:t>
            </a:r>
            <a:endParaRPr lang="en-US" sz="844" dirty="0"/>
          </a:p>
        </p:txBody>
      </p:sp>
      <p:sp>
        <p:nvSpPr>
          <p:cNvPr id="35" name="Text 28"/>
          <p:cNvSpPr/>
          <p:nvPr/>
        </p:nvSpPr>
        <p:spPr>
          <a:xfrm>
            <a:off x="4829175" y="4886325"/>
            <a:ext cx="1964224" cy="160734"/>
          </a:xfrm>
          <a:prstGeom prst="rect">
            <a:avLst/>
          </a:prstGeom>
          <a:noFill/>
          <a:ln/>
        </p:spPr>
        <p:txBody>
          <a:bodyPr wrap="square" lIns="136017" tIns="0" rIns="0" bIns="0" rtlCol="0" anchor="ctr">
            <a:spAutoFit/>
          </a:bodyPr>
          <a:lstStyle/>
          <a:p>
            <a:pPr algn="l" indent="0" marL="0">
              <a:buNone/>
            </a:pPr>
            <a:r>
              <a:rPr lang="en-US" sz="844" dirty="0">
                <a:solidFill>
                  <a:srgbClr val="333333"/>
                </a:solidFill>
                <a:latin typeface="Arial" pitchFamily="34" charset="0"/>
                <a:ea typeface="Arial" pitchFamily="34" charset="-122"/>
                <a:cs typeface="Arial" pitchFamily="34" charset="-120"/>
              </a:rPr>
              <a:t>Innovation vouchers</a:t>
            </a:r>
            <a:endParaRPr lang="en-US" sz="844" dirty="0"/>
          </a:p>
        </p:txBody>
      </p:sp>
      <p:sp>
        <p:nvSpPr>
          <p:cNvPr id="36" name="Text 29"/>
          <p:cNvSpPr/>
          <p:nvPr/>
        </p:nvSpPr>
        <p:spPr>
          <a:xfrm>
            <a:off x="4829175" y="5075634"/>
            <a:ext cx="1964224" cy="160734"/>
          </a:xfrm>
          <a:prstGeom prst="rect">
            <a:avLst/>
          </a:prstGeom>
          <a:noFill/>
          <a:ln/>
        </p:spPr>
        <p:txBody>
          <a:bodyPr wrap="square" lIns="136017" tIns="0" rIns="0" bIns="0" rtlCol="0" anchor="ctr">
            <a:spAutoFit/>
          </a:bodyPr>
          <a:lstStyle/>
          <a:p>
            <a:pPr algn="l" indent="0" marL="0">
              <a:buNone/>
            </a:pPr>
            <a:r>
              <a:rPr lang="en-US" sz="844" dirty="0">
                <a:solidFill>
                  <a:srgbClr val="333333"/>
                </a:solidFill>
                <a:latin typeface="Arial" pitchFamily="34" charset="0"/>
                <a:ea typeface="Arial" pitchFamily="34" charset="-122"/>
                <a:cs typeface="Arial" pitchFamily="34" charset="-120"/>
              </a:rPr>
              <a:t>Prototyping subsidies</a:t>
            </a:r>
            <a:endParaRPr lang="en-US" sz="844" dirty="0"/>
          </a:p>
        </p:txBody>
      </p:sp>
      <p:sp>
        <p:nvSpPr>
          <p:cNvPr id="37" name="Text 30"/>
          <p:cNvSpPr/>
          <p:nvPr/>
        </p:nvSpPr>
        <p:spPr>
          <a:xfrm>
            <a:off x="6879738" y="2928938"/>
            <a:ext cx="1964224" cy="171450"/>
          </a:xfrm>
          <a:prstGeom prst="rect">
            <a:avLst/>
          </a:prstGeom>
          <a:noFill/>
          <a:ln/>
        </p:spPr>
        <p:txBody>
          <a:bodyPr wrap="square" lIns="0" tIns="0" rIns="0" bIns="0" rtlCol="0" anchor="ctr">
            <a:spAutoFit/>
          </a:bodyPr>
          <a:lstStyle/>
          <a:p>
            <a:pPr indent="0" marL="0">
              <a:buNone/>
            </a:pPr>
            <a:r>
              <a:rPr lang="en-US" sz="900" b="1" dirty="0">
                <a:solidFill>
                  <a:srgbClr val="4A90A4"/>
                </a:solidFill>
                <a:latin typeface="Arial" pitchFamily="34" charset="0"/>
                <a:ea typeface="Arial" pitchFamily="34" charset="-122"/>
                <a:cs typeface="Arial" pitchFamily="34" charset="-120"/>
              </a:rPr>
              <a:t>Business Development</a:t>
            </a:r>
            <a:endParaRPr lang="en-US" sz="900" dirty="0"/>
          </a:p>
        </p:txBody>
      </p:sp>
      <p:sp>
        <p:nvSpPr>
          <p:cNvPr id="38" name="Text 31"/>
          <p:cNvSpPr/>
          <p:nvPr/>
        </p:nvSpPr>
        <p:spPr>
          <a:xfrm>
            <a:off x="6879738" y="3128963"/>
            <a:ext cx="1964224" cy="160734"/>
          </a:xfrm>
          <a:prstGeom prst="rect">
            <a:avLst/>
          </a:prstGeom>
          <a:noFill/>
          <a:ln/>
        </p:spPr>
        <p:txBody>
          <a:bodyPr wrap="square" lIns="136017" tIns="0" rIns="0" bIns="0" rtlCol="0" anchor="ctr">
            <a:spAutoFit/>
          </a:bodyPr>
          <a:lstStyle/>
          <a:p>
            <a:pPr algn="l" indent="0" marL="0">
              <a:buNone/>
            </a:pPr>
            <a:r>
              <a:rPr lang="en-US" sz="844" dirty="0">
                <a:solidFill>
                  <a:srgbClr val="333333"/>
                </a:solidFill>
                <a:latin typeface="Arial" pitchFamily="34" charset="0"/>
                <a:ea typeface="Arial" pitchFamily="34" charset="-122"/>
                <a:cs typeface="Arial" pitchFamily="34" charset="-120"/>
              </a:rPr>
              <a:t>Supplier Development Program</a:t>
            </a:r>
            <a:endParaRPr lang="en-US" sz="844" dirty="0"/>
          </a:p>
        </p:txBody>
      </p:sp>
      <p:sp>
        <p:nvSpPr>
          <p:cNvPr id="39" name="Text 32"/>
          <p:cNvSpPr/>
          <p:nvPr/>
        </p:nvSpPr>
        <p:spPr>
          <a:xfrm>
            <a:off x="6879738" y="3318272"/>
            <a:ext cx="1964224" cy="160734"/>
          </a:xfrm>
          <a:prstGeom prst="rect">
            <a:avLst/>
          </a:prstGeom>
          <a:noFill/>
          <a:ln/>
        </p:spPr>
        <p:txBody>
          <a:bodyPr wrap="square" lIns="136017" tIns="0" rIns="0" bIns="0" rtlCol="0" anchor="ctr">
            <a:spAutoFit/>
          </a:bodyPr>
          <a:lstStyle/>
          <a:p>
            <a:pPr algn="l" indent="0" marL="0">
              <a:buNone/>
            </a:pPr>
            <a:r>
              <a:rPr lang="en-US" sz="844" dirty="0">
                <a:solidFill>
                  <a:srgbClr val="333333"/>
                </a:solidFill>
                <a:latin typeface="Arial" pitchFamily="34" charset="0"/>
                <a:ea typeface="Arial" pitchFamily="34" charset="-122"/>
                <a:cs typeface="Arial" pitchFamily="34" charset="-120"/>
              </a:rPr>
              <a:t>Associative Development Projects</a:t>
            </a:r>
            <a:endParaRPr lang="en-US" sz="844" dirty="0"/>
          </a:p>
        </p:txBody>
      </p:sp>
      <p:sp>
        <p:nvSpPr>
          <p:cNvPr id="40" name="Text 33"/>
          <p:cNvSpPr/>
          <p:nvPr/>
        </p:nvSpPr>
        <p:spPr>
          <a:xfrm>
            <a:off x="6879738" y="3507581"/>
            <a:ext cx="1964224" cy="160734"/>
          </a:xfrm>
          <a:prstGeom prst="rect">
            <a:avLst/>
          </a:prstGeom>
          <a:noFill/>
          <a:ln/>
        </p:spPr>
        <p:txBody>
          <a:bodyPr wrap="square" lIns="136017" tIns="0" rIns="0" bIns="0" rtlCol="0" anchor="ctr">
            <a:spAutoFit/>
          </a:bodyPr>
          <a:lstStyle/>
          <a:p>
            <a:pPr algn="l" indent="0" marL="0">
              <a:buNone/>
            </a:pPr>
            <a:r>
              <a:rPr lang="en-US" sz="844" dirty="0">
                <a:solidFill>
                  <a:srgbClr val="333333"/>
                </a:solidFill>
                <a:latin typeface="Arial" pitchFamily="34" charset="0"/>
                <a:ea typeface="Arial" pitchFamily="34" charset="-122"/>
                <a:cs typeface="Arial" pitchFamily="34" charset="-120"/>
              </a:rPr>
              <a:t>SME digitalization support</a:t>
            </a:r>
            <a:endParaRPr lang="en-US" sz="844" dirty="0"/>
          </a:p>
        </p:txBody>
      </p:sp>
      <p:sp>
        <p:nvSpPr>
          <p:cNvPr id="41" name="Text 34"/>
          <p:cNvSpPr/>
          <p:nvPr/>
        </p:nvSpPr>
        <p:spPr>
          <a:xfrm>
            <a:off x="6879738" y="3696891"/>
            <a:ext cx="1964224" cy="160734"/>
          </a:xfrm>
          <a:prstGeom prst="rect">
            <a:avLst/>
          </a:prstGeom>
          <a:noFill/>
          <a:ln/>
        </p:spPr>
        <p:txBody>
          <a:bodyPr wrap="square" lIns="136017" tIns="0" rIns="0" bIns="0" rtlCol="0" anchor="ctr">
            <a:spAutoFit/>
          </a:bodyPr>
          <a:lstStyle/>
          <a:p>
            <a:pPr algn="l" indent="0" marL="0">
              <a:buNone/>
            </a:pPr>
            <a:r>
              <a:rPr lang="en-US" sz="844" dirty="0">
                <a:solidFill>
                  <a:srgbClr val="333333"/>
                </a:solidFill>
                <a:latin typeface="Arial" pitchFamily="34" charset="0"/>
                <a:ea typeface="Arial" pitchFamily="34" charset="-122"/>
                <a:cs typeface="Arial" pitchFamily="34" charset="-120"/>
              </a:rPr>
              <a:t>Export promotion programs</a:t>
            </a:r>
            <a:endParaRPr lang="en-US" sz="844" dirty="0"/>
          </a:p>
        </p:txBody>
      </p:sp>
      <p:sp>
        <p:nvSpPr>
          <p:cNvPr id="42" name="Text 35"/>
          <p:cNvSpPr/>
          <p:nvPr/>
        </p:nvSpPr>
        <p:spPr>
          <a:xfrm>
            <a:off x="6879738" y="3886200"/>
            <a:ext cx="1964224" cy="160734"/>
          </a:xfrm>
          <a:prstGeom prst="rect">
            <a:avLst/>
          </a:prstGeom>
          <a:noFill/>
          <a:ln/>
        </p:spPr>
        <p:txBody>
          <a:bodyPr wrap="square" lIns="136017" tIns="0" rIns="0" bIns="0" rtlCol="0" anchor="ctr">
            <a:spAutoFit/>
          </a:bodyPr>
          <a:lstStyle/>
          <a:p>
            <a:pPr algn="l" indent="0" marL="0">
              <a:buNone/>
            </a:pPr>
            <a:r>
              <a:rPr lang="en-US" sz="844" dirty="0">
                <a:solidFill>
                  <a:srgbClr val="333333"/>
                </a:solidFill>
                <a:latin typeface="Arial" pitchFamily="34" charset="0"/>
                <a:ea typeface="Arial" pitchFamily="34" charset="-122"/>
                <a:cs typeface="Arial" pitchFamily="34" charset="-120"/>
              </a:rPr>
              <a:t>Management skills development</a:t>
            </a:r>
            <a:endParaRPr lang="en-US" sz="844" dirty="0"/>
          </a:p>
        </p:txBody>
      </p:sp>
      <p:sp>
        <p:nvSpPr>
          <p:cNvPr id="43" name="Text 36"/>
          <p:cNvSpPr/>
          <p:nvPr/>
        </p:nvSpPr>
        <p:spPr>
          <a:xfrm>
            <a:off x="6879738" y="4118372"/>
            <a:ext cx="1964224" cy="171450"/>
          </a:xfrm>
          <a:prstGeom prst="rect">
            <a:avLst/>
          </a:prstGeom>
          <a:noFill/>
          <a:ln/>
        </p:spPr>
        <p:txBody>
          <a:bodyPr wrap="square" lIns="0" tIns="0" rIns="0" bIns="0" rtlCol="0" anchor="ctr">
            <a:spAutoFit/>
          </a:bodyPr>
          <a:lstStyle/>
          <a:p>
            <a:pPr indent="0" marL="0">
              <a:buNone/>
            </a:pPr>
            <a:r>
              <a:rPr lang="en-US" sz="900" b="1" dirty="0">
                <a:solidFill>
                  <a:srgbClr val="4A90A4"/>
                </a:solidFill>
                <a:latin typeface="Arial" pitchFamily="34" charset="0"/>
                <a:ea typeface="Arial" pitchFamily="34" charset="-122"/>
                <a:cs typeface="Arial" pitchFamily="34" charset="-120"/>
              </a:rPr>
              <a:t>Strategic Initiatives</a:t>
            </a:r>
            <a:endParaRPr lang="en-US" sz="900" dirty="0"/>
          </a:p>
        </p:txBody>
      </p:sp>
      <p:sp>
        <p:nvSpPr>
          <p:cNvPr id="44" name="Text 37"/>
          <p:cNvSpPr/>
          <p:nvPr/>
        </p:nvSpPr>
        <p:spPr>
          <a:xfrm>
            <a:off x="6879738" y="4318397"/>
            <a:ext cx="1964224" cy="160734"/>
          </a:xfrm>
          <a:prstGeom prst="rect">
            <a:avLst/>
          </a:prstGeom>
          <a:noFill/>
          <a:ln/>
        </p:spPr>
        <p:txBody>
          <a:bodyPr wrap="square" lIns="136017" tIns="0" rIns="0" bIns="0" rtlCol="0" anchor="ctr">
            <a:spAutoFit/>
          </a:bodyPr>
          <a:lstStyle/>
          <a:p>
            <a:pPr algn="l" indent="0" marL="0">
              <a:buNone/>
            </a:pPr>
            <a:r>
              <a:rPr lang="en-US" sz="844" dirty="0">
                <a:solidFill>
                  <a:srgbClr val="333333"/>
                </a:solidFill>
                <a:latin typeface="Arial" pitchFamily="34" charset="0"/>
                <a:ea typeface="Arial" pitchFamily="34" charset="-122"/>
                <a:cs typeface="Arial" pitchFamily="34" charset="-120"/>
              </a:rPr>
              <a:t>Smart Specialization Strategies</a:t>
            </a:r>
            <a:endParaRPr lang="en-US" sz="844" dirty="0"/>
          </a:p>
        </p:txBody>
      </p:sp>
      <p:sp>
        <p:nvSpPr>
          <p:cNvPr id="45" name="Text 38"/>
          <p:cNvSpPr/>
          <p:nvPr/>
        </p:nvSpPr>
        <p:spPr>
          <a:xfrm>
            <a:off x="6879738" y="4507706"/>
            <a:ext cx="1964224" cy="160734"/>
          </a:xfrm>
          <a:prstGeom prst="rect">
            <a:avLst/>
          </a:prstGeom>
          <a:noFill/>
          <a:ln/>
        </p:spPr>
        <p:txBody>
          <a:bodyPr wrap="square" lIns="136017" tIns="0" rIns="0" bIns="0" rtlCol="0" anchor="ctr">
            <a:spAutoFit/>
          </a:bodyPr>
          <a:lstStyle/>
          <a:p>
            <a:pPr algn="l" indent="0" marL="0">
              <a:buNone/>
            </a:pPr>
            <a:r>
              <a:rPr lang="en-US" sz="844" dirty="0">
                <a:solidFill>
                  <a:srgbClr val="333333"/>
                </a:solidFill>
                <a:latin typeface="Arial" pitchFamily="34" charset="0"/>
                <a:ea typeface="Arial" pitchFamily="34" charset="-122"/>
                <a:cs typeface="Arial" pitchFamily="34" charset="-120"/>
              </a:rPr>
              <a:t>Solar energy program (solar desert)</a:t>
            </a:r>
            <a:endParaRPr lang="en-US" sz="844" dirty="0"/>
          </a:p>
        </p:txBody>
      </p:sp>
      <p:sp>
        <p:nvSpPr>
          <p:cNvPr id="46" name="Text 39"/>
          <p:cNvSpPr/>
          <p:nvPr/>
        </p:nvSpPr>
        <p:spPr>
          <a:xfrm>
            <a:off x="6879738" y="4697016"/>
            <a:ext cx="1964224" cy="160734"/>
          </a:xfrm>
          <a:prstGeom prst="rect">
            <a:avLst/>
          </a:prstGeom>
          <a:noFill/>
          <a:ln/>
        </p:spPr>
        <p:txBody>
          <a:bodyPr wrap="square" lIns="136017" tIns="0" rIns="0" bIns="0" rtlCol="0" anchor="ctr">
            <a:spAutoFit/>
          </a:bodyPr>
          <a:lstStyle/>
          <a:p>
            <a:pPr algn="l" indent="0" marL="0">
              <a:buNone/>
            </a:pPr>
            <a:r>
              <a:rPr lang="en-US" sz="844" dirty="0">
                <a:solidFill>
                  <a:srgbClr val="333333"/>
                </a:solidFill>
                <a:latin typeface="Arial" pitchFamily="34" charset="0"/>
                <a:ea typeface="Arial" pitchFamily="34" charset="-122"/>
                <a:cs typeface="Arial" pitchFamily="34" charset="-120"/>
              </a:rPr>
              <a:t>Mining suppliers program</a:t>
            </a:r>
            <a:endParaRPr lang="en-US" sz="844" dirty="0"/>
          </a:p>
        </p:txBody>
      </p:sp>
      <p:sp>
        <p:nvSpPr>
          <p:cNvPr id="47" name="Text 40"/>
          <p:cNvSpPr/>
          <p:nvPr/>
        </p:nvSpPr>
        <p:spPr>
          <a:xfrm>
            <a:off x="6879738" y="4886325"/>
            <a:ext cx="1964224" cy="160734"/>
          </a:xfrm>
          <a:prstGeom prst="rect">
            <a:avLst/>
          </a:prstGeom>
          <a:noFill/>
          <a:ln/>
        </p:spPr>
        <p:txBody>
          <a:bodyPr wrap="square" lIns="136017" tIns="0" rIns="0" bIns="0" rtlCol="0" anchor="ctr">
            <a:spAutoFit/>
          </a:bodyPr>
          <a:lstStyle/>
          <a:p>
            <a:pPr algn="l" indent="0" marL="0">
              <a:buNone/>
            </a:pPr>
            <a:r>
              <a:rPr lang="en-US" sz="844" dirty="0">
                <a:solidFill>
                  <a:srgbClr val="333333"/>
                </a:solidFill>
                <a:latin typeface="Arial" pitchFamily="34" charset="0"/>
                <a:ea typeface="Arial" pitchFamily="34" charset="-122"/>
                <a:cs typeface="Arial" pitchFamily="34" charset="-120"/>
              </a:rPr>
              <a:t>Food industry innovation</a:t>
            </a:r>
            <a:endParaRPr lang="en-US" sz="844" dirty="0"/>
          </a:p>
        </p:txBody>
      </p:sp>
      <p:sp>
        <p:nvSpPr>
          <p:cNvPr id="48" name="Text 41"/>
          <p:cNvSpPr/>
          <p:nvPr/>
        </p:nvSpPr>
        <p:spPr>
          <a:xfrm>
            <a:off x="6879738" y="5075634"/>
            <a:ext cx="1964224" cy="160734"/>
          </a:xfrm>
          <a:prstGeom prst="rect">
            <a:avLst/>
          </a:prstGeom>
          <a:noFill/>
          <a:ln/>
        </p:spPr>
        <p:txBody>
          <a:bodyPr wrap="square" lIns="136017" tIns="0" rIns="0" bIns="0" rtlCol="0" anchor="ctr">
            <a:spAutoFit/>
          </a:bodyPr>
          <a:lstStyle/>
          <a:p>
            <a:pPr algn="l" indent="0" marL="0">
              <a:buNone/>
            </a:pPr>
            <a:r>
              <a:rPr lang="en-US" sz="844" dirty="0">
                <a:solidFill>
                  <a:srgbClr val="333333"/>
                </a:solidFill>
                <a:latin typeface="Arial" pitchFamily="34" charset="0"/>
                <a:ea typeface="Arial" pitchFamily="34" charset="-122"/>
                <a:cs typeface="Arial" pitchFamily="34" charset="-120"/>
              </a:rPr>
              <a:t>Digital transformation</a:t>
            </a:r>
            <a:endParaRPr lang="en-US" sz="844" dirty="0"/>
          </a:p>
        </p:txBody>
      </p:sp>
      <p:sp>
        <p:nvSpPr>
          <p:cNvPr id="49" name="Shape 42"/>
          <p:cNvSpPr/>
          <p:nvPr/>
        </p:nvSpPr>
        <p:spPr>
          <a:xfrm>
            <a:off x="4743450" y="5464969"/>
            <a:ext cx="4114800" cy="1278731"/>
          </a:xfrm>
          <a:prstGeom prst="rect">
            <a:avLst/>
          </a:prstGeom>
          <a:solidFill>
            <a:srgbClr val="7FB3D3"/>
          </a:solidFill>
          <a:ln/>
        </p:spPr>
      </p:sp>
      <p:sp>
        <p:nvSpPr>
          <p:cNvPr id="50" name="Text 43"/>
          <p:cNvSpPr/>
          <p:nvPr/>
        </p:nvSpPr>
        <p:spPr>
          <a:xfrm>
            <a:off x="4829175" y="5550694"/>
            <a:ext cx="4014788" cy="192881"/>
          </a:xfrm>
          <a:prstGeom prst="rect">
            <a:avLst/>
          </a:prstGeom>
          <a:noFill/>
          <a:ln/>
        </p:spPr>
        <p:txBody>
          <a:bodyPr wrap="square" lIns="0" tIns="0" rIns="0" bIns="0" rtlCol="0" anchor="ctr">
            <a:spAutoFit/>
          </a:bodyPr>
          <a:lstStyle/>
          <a:p>
            <a:pPr indent="0" marL="0">
              <a:buNone/>
            </a:pPr>
            <a:r>
              <a:rPr lang="en-US" sz="1013" b="1" dirty="0">
                <a:solidFill>
                  <a:srgbClr val="FFFFFF"/>
                </a:solidFill>
                <a:latin typeface="Arial" pitchFamily="34" charset="0"/>
                <a:ea typeface="Arial" pitchFamily="34" charset="-122"/>
                <a:cs typeface="Arial" pitchFamily="34" charset="-120"/>
              </a:rPr>
              <a:t>Corfo's Institutional Evolution</a:t>
            </a:r>
            <a:endParaRPr lang="en-US" sz="1013" dirty="0"/>
          </a:p>
        </p:txBody>
      </p:sp>
      <p:sp>
        <p:nvSpPr>
          <p:cNvPr id="51" name="Text 44"/>
          <p:cNvSpPr/>
          <p:nvPr/>
        </p:nvSpPr>
        <p:spPr>
          <a:xfrm>
            <a:off x="4829175" y="5800725"/>
            <a:ext cx="4014788" cy="171450"/>
          </a:xfrm>
          <a:prstGeom prst="rect">
            <a:avLst/>
          </a:prstGeom>
          <a:noFill/>
          <a:ln/>
        </p:spPr>
        <p:txBody>
          <a:bodyPr wrap="square" lIns="0" tIns="0" rIns="0" bIns="0" rtlCol="0" anchor="ctr">
            <a:spAutoFit/>
          </a:bodyPr>
          <a:lstStyle/>
          <a:p>
            <a:pPr algn="l" indent="0" marL="0">
              <a:buNone/>
            </a:pPr>
            <a:r>
              <a:rPr lang="en-US" sz="900" dirty="0">
                <a:solidFill>
                  <a:srgbClr val="FFFFFF"/>
                </a:solidFill>
                <a:latin typeface="Arial" pitchFamily="34" charset="0"/>
                <a:ea typeface="Arial" pitchFamily="34" charset="-122"/>
                <a:cs typeface="Arial" pitchFamily="34" charset="-120"/>
              </a:rPr>
              <a:t>1939: Founded to lead industrialization and reconstruction</a:t>
            </a:r>
            <a:endParaRPr lang="en-US" sz="900" dirty="0"/>
          </a:p>
        </p:txBody>
      </p:sp>
      <p:sp>
        <p:nvSpPr>
          <p:cNvPr id="52" name="Text 45"/>
          <p:cNvSpPr/>
          <p:nvPr/>
        </p:nvSpPr>
        <p:spPr>
          <a:xfrm>
            <a:off x="4829175" y="5972175"/>
            <a:ext cx="4014788" cy="171450"/>
          </a:xfrm>
          <a:prstGeom prst="rect">
            <a:avLst/>
          </a:prstGeom>
          <a:noFill/>
          <a:ln/>
        </p:spPr>
        <p:txBody>
          <a:bodyPr wrap="square" lIns="0" tIns="0" rIns="0" bIns="0" rtlCol="0" anchor="ctr">
            <a:spAutoFit/>
          </a:bodyPr>
          <a:lstStyle/>
          <a:p>
            <a:pPr algn="l" indent="0" marL="0">
              <a:buNone/>
            </a:pPr>
            <a:r>
              <a:rPr lang="en-US" sz="900" dirty="0">
                <a:solidFill>
                  <a:srgbClr val="FFFFFF"/>
                </a:solidFill>
                <a:latin typeface="Arial" pitchFamily="34" charset="0"/>
                <a:ea typeface="Arial" pitchFamily="34" charset="-122"/>
                <a:cs typeface="Arial" pitchFamily="34" charset="-120"/>
              </a:rPr>
              <a:t>1970s-80s: Privatization and market-oriented reforms</a:t>
            </a:r>
            <a:endParaRPr lang="en-US" sz="900" dirty="0"/>
          </a:p>
        </p:txBody>
      </p:sp>
      <p:sp>
        <p:nvSpPr>
          <p:cNvPr id="53" name="Text 46"/>
          <p:cNvSpPr/>
          <p:nvPr/>
        </p:nvSpPr>
        <p:spPr>
          <a:xfrm>
            <a:off x="4829175" y="6143625"/>
            <a:ext cx="4014788" cy="171450"/>
          </a:xfrm>
          <a:prstGeom prst="rect">
            <a:avLst/>
          </a:prstGeom>
          <a:noFill/>
          <a:ln/>
        </p:spPr>
        <p:txBody>
          <a:bodyPr wrap="square" lIns="0" tIns="0" rIns="0" bIns="0" rtlCol="0" anchor="ctr">
            <a:spAutoFit/>
          </a:bodyPr>
          <a:lstStyle/>
          <a:p>
            <a:pPr algn="l" indent="0" marL="0">
              <a:buNone/>
            </a:pPr>
            <a:r>
              <a:rPr lang="en-US" sz="900" dirty="0">
                <a:solidFill>
                  <a:srgbClr val="FFFFFF"/>
                </a:solidFill>
                <a:latin typeface="Arial" pitchFamily="34" charset="0"/>
                <a:ea typeface="Arial" pitchFamily="34" charset="-122"/>
                <a:cs typeface="Arial" pitchFamily="34" charset="-120"/>
              </a:rPr>
              <a:t>1990s: Refocus on SMEs and competitiveness</a:t>
            </a:r>
            <a:endParaRPr lang="en-US" sz="900" dirty="0"/>
          </a:p>
        </p:txBody>
      </p:sp>
      <p:sp>
        <p:nvSpPr>
          <p:cNvPr id="54" name="Text 47"/>
          <p:cNvSpPr/>
          <p:nvPr/>
        </p:nvSpPr>
        <p:spPr>
          <a:xfrm>
            <a:off x="4829175" y="6315075"/>
            <a:ext cx="4014788" cy="171450"/>
          </a:xfrm>
          <a:prstGeom prst="rect">
            <a:avLst/>
          </a:prstGeom>
          <a:noFill/>
          <a:ln/>
        </p:spPr>
        <p:txBody>
          <a:bodyPr wrap="square" lIns="0" tIns="0" rIns="0" bIns="0" rtlCol="0" anchor="ctr">
            <a:spAutoFit/>
          </a:bodyPr>
          <a:lstStyle/>
          <a:p>
            <a:pPr algn="l" indent="0" marL="0">
              <a:buNone/>
            </a:pPr>
            <a:r>
              <a:rPr lang="en-US" sz="900" dirty="0">
                <a:solidFill>
                  <a:srgbClr val="FFFFFF"/>
                </a:solidFill>
                <a:latin typeface="Arial" pitchFamily="34" charset="0"/>
                <a:ea typeface="Arial" pitchFamily="34" charset="-122"/>
                <a:cs typeface="Arial" pitchFamily="34" charset="-120"/>
              </a:rPr>
              <a:t>2000s: Emphasis on innovation and entrepreneurship</a:t>
            </a:r>
            <a:endParaRPr lang="en-US" sz="900" dirty="0"/>
          </a:p>
        </p:txBody>
      </p:sp>
      <p:sp>
        <p:nvSpPr>
          <p:cNvPr id="55" name="Text 48"/>
          <p:cNvSpPr/>
          <p:nvPr/>
        </p:nvSpPr>
        <p:spPr>
          <a:xfrm>
            <a:off x="4829175" y="6486525"/>
            <a:ext cx="4014788" cy="171450"/>
          </a:xfrm>
          <a:prstGeom prst="rect">
            <a:avLst/>
          </a:prstGeom>
          <a:noFill/>
          <a:ln/>
        </p:spPr>
        <p:txBody>
          <a:bodyPr wrap="square" lIns="0" tIns="0" rIns="0" bIns="0" rtlCol="0" anchor="ctr">
            <a:spAutoFit/>
          </a:bodyPr>
          <a:lstStyle/>
          <a:p>
            <a:pPr algn="l" indent="0" marL="0">
              <a:buNone/>
            </a:pPr>
            <a:r>
              <a:rPr lang="en-US" sz="900" dirty="0">
                <a:solidFill>
                  <a:srgbClr val="FFFFFF"/>
                </a:solidFill>
                <a:latin typeface="Arial" pitchFamily="34" charset="0"/>
                <a:ea typeface="Arial" pitchFamily="34" charset="-122"/>
                <a:cs typeface="Arial" pitchFamily="34" charset="-120"/>
              </a:rPr>
              <a:t>2010s-present: Strategic sectors and collaborative governance</a:t>
            </a:r>
            <a:endParaRPr lang="en-US" sz="900"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name="Slide 3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9144000" cy="7079456"/>
          </a:xfrm>
          <a:prstGeom prst="rect">
            <a:avLst/>
          </a:prstGeom>
        </p:spPr>
      </p:pic>
      <p:sp>
        <p:nvSpPr>
          <p:cNvPr id="3" name="Text 0"/>
          <p:cNvSpPr/>
          <p:nvPr/>
        </p:nvSpPr>
        <p:spPr>
          <a:xfrm>
            <a:off x="285750" y="285750"/>
            <a:ext cx="8643938" cy="385763"/>
          </a:xfrm>
          <a:prstGeom prst="rect">
            <a:avLst/>
          </a:prstGeom>
          <a:noFill/>
          <a:ln/>
        </p:spPr>
        <p:txBody>
          <a:bodyPr wrap="square" lIns="0" tIns="0" rIns="0" bIns="0" rtlCol="0" anchor="ctr">
            <a:spAutoFit/>
          </a:bodyPr>
          <a:lstStyle/>
          <a:p>
            <a:pPr indent="0" marL="0">
              <a:buNone/>
            </a:pPr>
            <a:r>
              <a:rPr lang="en-US" sz="2025" b="1" dirty="0">
                <a:solidFill>
                  <a:srgbClr val="2E5984"/>
                </a:solidFill>
                <a:latin typeface="Arial" pitchFamily="34" charset="0"/>
                <a:ea typeface="Arial" pitchFamily="34" charset="-122"/>
                <a:cs typeface="Arial" pitchFamily="34" charset="-120"/>
              </a:rPr>
              <a:t>Development Bank Tools and Instruments</a:t>
            </a:r>
            <a:endParaRPr lang="en-US" sz="2025" dirty="0"/>
          </a:p>
        </p:txBody>
      </p:sp>
      <p:sp>
        <p:nvSpPr>
          <p:cNvPr id="4" name="Text 1"/>
          <p:cNvSpPr/>
          <p:nvPr/>
        </p:nvSpPr>
        <p:spPr>
          <a:xfrm>
            <a:off x="285750" y="850106"/>
            <a:ext cx="4186238" cy="257175"/>
          </a:xfrm>
          <a:prstGeom prst="rect">
            <a:avLst/>
          </a:prstGeom>
          <a:noFill/>
          <a:ln/>
        </p:spPr>
        <p:txBody>
          <a:bodyPr wrap="square" lIns="0" tIns="0" rIns="0" bIns="0" rtlCol="0" anchor="ctr">
            <a:spAutoFit/>
          </a:bodyPr>
          <a:lstStyle/>
          <a:p>
            <a:pPr indent="0" marL="0">
              <a:buNone/>
            </a:pPr>
            <a:r>
              <a:rPr lang="en-US" sz="1350" b="1" dirty="0">
                <a:solidFill>
                  <a:srgbClr val="4A90A4"/>
                </a:solidFill>
                <a:latin typeface="Arial" pitchFamily="34" charset="0"/>
                <a:ea typeface="Arial" pitchFamily="34" charset="-122"/>
                <a:cs typeface="Arial" pitchFamily="34" charset="-120"/>
              </a:rPr>
              <a:t>Loans and Credit Lines</a:t>
            </a:r>
            <a:endParaRPr lang="en-US" sz="1350" dirty="0"/>
          </a:p>
        </p:txBody>
      </p:sp>
      <p:sp>
        <p:nvSpPr>
          <p:cNvPr id="5" name="Shape 2"/>
          <p:cNvSpPr/>
          <p:nvPr/>
        </p:nvSpPr>
        <p:spPr>
          <a:xfrm>
            <a:off x="285750" y="1164431"/>
            <a:ext cx="4114800" cy="1343025"/>
          </a:xfrm>
          <a:prstGeom prst="rect">
            <a:avLst/>
          </a:prstGeom>
          <a:solidFill>
            <a:srgbClr val="FFFFFF"/>
          </a:solidFill>
          <a:ln/>
        </p:spPr>
      </p:sp>
      <p:sp>
        <p:nvSpPr>
          <p:cNvPr id="6" name="Shape 3"/>
          <p:cNvSpPr/>
          <p:nvPr/>
        </p:nvSpPr>
        <p:spPr>
          <a:xfrm>
            <a:off x="371475" y="1250156"/>
            <a:ext cx="257175" cy="257175"/>
          </a:xfrm>
          <a:prstGeom prst="rect">
            <a:avLst/>
          </a:prstGeom>
          <a:solidFill>
            <a:srgbClr val="2E5984"/>
          </a:solidFill>
          <a:ln/>
        </p:spPr>
      </p:sp>
      <p:pic>
        <p:nvPicPr>
          <p:cNvPr id="7" name="Image 1" descr="preencoded.png">    </p:cNvPr>
          <p:cNvPicPr>
            <a:picLocks noChangeAspect="1"/>
          </p:cNvPicPr>
          <p:nvPr/>
        </p:nvPicPr>
        <p:blipFill>
          <a:blip r:embed="rId2"/>
          <a:stretch>
            <a:fillRect/>
          </a:stretch>
        </p:blipFill>
        <p:spPr>
          <a:xfrm>
            <a:off x="419695" y="1375172"/>
            <a:ext cx="160734" cy="7144"/>
          </a:xfrm>
          <a:prstGeom prst="rect">
            <a:avLst/>
          </a:prstGeom>
        </p:spPr>
      </p:pic>
      <p:sp>
        <p:nvSpPr>
          <p:cNvPr id="8" name="Text 4"/>
          <p:cNvSpPr/>
          <p:nvPr/>
        </p:nvSpPr>
        <p:spPr>
          <a:xfrm>
            <a:off x="714375" y="1282303"/>
            <a:ext cx="1000125" cy="192881"/>
          </a:xfrm>
          <a:prstGeom prst="rect">
            <a:avLst/>
          </a:prstGeom>
          <a:noFill/>
          <a:ln/>
        </p:spPr>
        <p:txBody>
          <a:bodyPr wrap="none" lIns="0" tIns="0" rIns="0" bIns="0" rtlCol="0" anchor="ctr">
            <a:spAutoFit/>
          </a:bodyPr>
          <a:lstStyle/>
          <a:p>
            <a:pPr indent="0" marL="0">
              <a:buNone/>
            </a:pPr>
            <a:r>
              <a:rPr lang="en-US" sz="1013" b="1" dirty="0">
                <a:solidFill>
                  <a:srgbClr val="2E5984"/>
                </a:solidFill>
                <a:latin typeface="Arial" pitchFamily="34" charset="0"/>
                <a:ea typeface="Arial" pitchFamily="34" charset="-122"/>
                <a:cs typeface="Arial" pitchFamily="34" charset="-120"/>
              </a:rPr>
              <a:t>Debt Financing</a:t>
            </a:r>
            <a:endParaRPr lang="en-US" sz="1013" dirty="0"/>
          </a:p>
        </p:txBody>
      </p:sp>
      <p:sp>
        <p:nvSpPr>
          <p:cNvPr id="9" name="Text 5"/>
          <p:cNvSpPr/>
          <p:nvPr/>
        </p:nvSpPr>
        <p:spPr>
          <a:xfrm>
            <a:off x="371475" y="1564481"/>
            <a:ext cx="4014788" cy="857250"/>
          </a:xfrm>
          <a:prstGeom prst="rect">
            <a:avLst/>
          </a:prstGeom>
          <a:noFill/>
          <a:ln/>
        </p:spPr>
        <p:txBody>
          <a:bodyPr wrap="square" lIns="0" tIns="0" rIns="0" bIns="0" rtlCol="0" anchor="ctr">
            <a:spAutoFit/>
          </a:bodyPr>
          <a:lstStyle/>
          <a:p>
            <a:pPr indent="0" marL="0">
              <a:buNone/>
            </a:pPr>
            <a:r>
              <a:rPr lang="en-US" sz="900" dirty="0">
                <a:solidFill>
                  <a:srgbClr val="333333"/>
                </a:solidFill>
                <a:latin typeface="Arial" pitchFamily="34" charset="0"/>
                <a:ea typeface="Arial" pitchFamily="34" charset="-122"/>
                <a:cs typeface="Arial" pitchFamily="34" charset="-120"/>
              </a:rPr>
              <a:t>Direct loans remain the core instrument of most development banks, with distinctive features including longer tenors (10-30 years), grace periods, fixed or subsidized interest rates, and local currency options. Development banks also provide credit lines to financial intermediaries for on-lending to specific sectors or borrower types.</a:t>
            </a:r>
            <a:endParaRPr lang="en-US" sz="900" dirty="0"/>
          </a:p>
        </p:txBody>
      </p:sp>
      <p:sp>
        <p:nvSpPr>
          <p:cNvPr id="10" name="Text 6"/>
          <p:cNvSpPr/>
          <p:nvPr/>
        </p:nvSpPr>
        <p:spPr>
          <a:xfrm>
            <a:off x="285750" y="2593181"/>
            <a:ext cx="4186238" cy="257175"/>
          </a:xfrm>
          <a:prstGeom prst="rect">
            <a:avLst/>
          </a:prstGeom>
          <a:noFill/>
          <a:ln/>
        </p:spPr>
        <p:txBody>
          <a:bodyPr wrap="square" lIns="0" tIns="0" rIns="0" bIns="0" rtlCol="0" anchor="ctr">
            <a:spAutoFit/>
          </a:bodyPr>
          <a:lstStyle/>
          <a:p>
            <a:pPr indent="0" marL="0">
              <a:buNone/>
            </a:pPr>
            <a:r>
              <a:rPr lang="en-US" sz="1350" b="1" dirty="0">
                <a:solidFill>
                  <a:srgbClr val="4A90A4"/>
                </a:solidFill>
                <a:latin typeface="Arial" pitchFamily="34" charset="0"/>
                <a:ea typeface="Arial" pitchFamily="34" charset="-122"/>
                <a:cs typeface="Arial" pitchFamily="34" charset="-120"/>
              </a:rPr>
              <a:t>Equity Investments and Funds</a:t>
            </a:r>
            <a:endParaRPr lang="en-US" sz="1350" dirty="0"/>
          </a:p>
        </p:txBody>
      </p:sp>
      <p:sp>
        <p:nvSpPr>
          <p:cNvPr id="11" name="Shape 7"/>
          <p:cNvSpPr/>
          <p:nvPr/>
        </p:nvSpPr>
        <p:spPr>
          <a:xfrm>
            <a:off x="285750" y="2907506"/>
            <a:ext cx="4114800" cy="1343025"/>
          </a:xfrm>
          <a:prstGeom prst="rect">
            <a:avLst/>
          </a:prstGeom>
          <a:solidFill>
            <a:srgbClr val="FFFFFF"/>
          </a:solidFill>
          <a:ln/>
        </p:spPr>
      </p:sp>
      <p:sp>
        <p:nvSpPr>
          <p:cNvPr id="12" name="Shape 8"/>
          <p:cNvSpPr/>
          <p:nvPr/>
        </p:nvSpPr>
        <p:spPr>
          <a:xfrm>
            <a:off x="371475" y="2993231"/>
            <a:ext cx="257175" cy="257175"/>
          </a:xfrm>
          <a:prstGeom prst="rect">
            <a:avLst/>
          </a:prstGeom>
          <a:solidFill>
            <a:srgbClr val="4A90A4"/>
          </a:solidFill>
          <a:ln/>
        </p:spPr>
      </p:sp>
      <p:pic>
        <p:nvPicPr>
          <p:cNvPr id="13" name="Image 2" descr="preencoded.png">    </p:cNvPr>
          <p:cNvPicPr>
            <a:picLocks noChangeAspect="1"/>
          </p:cNvPicPr>
          <p:nvPr/>
        </p:nvPicPr>
        <p:blipFill>
          <a:blip r:embed="rId3"/>
          <a:stretch>
            <a:fillRect/>
          </a:stretch>
        </p:blipFill>
        <p:spPr>
          <a:xfrm>
            <a:off x="419695" y="3118247"/>
            <a:ext cx="160734" cy="7144"/>
          </a:xfrm>
          <a:prstGeom prst="rect">
            <a:avLst/>
          </a:prstGeom>
        </p:spPr>
      </p:pic>
      <p:sp>
        <p:nvSpPr>
          <p:cNvPr id="14" name="Text 9"/>
          <p:cNvSpPr/>
          <p:nvPr/>
        </p:nvSpPr>
        <p:spPr>
          <a:xfrm>
            <a:off x="714375" y="3025378"/>
            <a:ext cx="1186281" cy="192881"/>
          </a:xfrm>
          <a:prstGeom prst="rect">
            <a:avLst/>
          </a:prstGeom>
          <a:noFill/>
          <a:ln/>
        </p:spPr>
        <p:txBody>
          <a:bodyPr wrap="none" lIns="0" tIns="0" rIns="0" bIns="0" rtlCol="0" anchor="ctr">
            <a:spAutoFit/>
          </a:bodyPr>
          <a:lstStyle/>
          <a:p>
            <a:pPr indent="0" marL="0">
              <a:buNone/>
            </a:pPr>
            <a:r>
              <a:rPr lang="en-US" sz="1013" b="1" dirty="0">
                <a:solidFill>
                  <a:srgbClr val="2E5984"/>
                </a:solidFill>
                <a:latin typeface="Arial" pitchFamily="34" charset="0"/>
                <a:ea typeface="Arial" pitchFamily="34" charset="-122"/>
                <a:cs typeface="Arial" pitchFamily="34" charset="-120"/>
              </a:rPr>
              <a:t>Ownership Stakes</a:t>
            </a:r>
            <a:endParaRPr lang="en-US" sz="1013" dirty="0"/>
          </a:p>
        </p:txBody>
      </p:sp>
      <p:sp>
        <p:nvSpPr>
          <p:cNvPr id="15" name="Text 10"/>
          <p:cNvSpPr/>
          <p:nvPr/>
        </p:nvSpPr>
        <p:spPr>
          <a:xfrm>
            <a:off x="371475" y="3307556"/>
            <a:ext cx="4014788" cy="857250"/>
          </a:xfrm>
          <a:prstGeom prst="rect">
            <a:avLst/>
          </a:prstGeom>
          <a:noFill/>
          <a:ln/>
        </p:spPr>
        <p:txBody>
          <a:bodyPr wrap="square" lIns="0" tIns="0" rIns="0" bIns="0" rtlCol="0" anchor="ctr">
            <a:spAutoFit/>
          </a:bodyPr>
          <a:lstStyle/>
          <a:p>
            <a:pPr indent="0" marL="0">
              <a:buNone/>
            </a:pPr>
            <a:r>
              <a:rPr lang="en-US" sz="900" dirty="0">
                <a:solidFill>
                  <a:srgbClr val="333333"/>
                </a:solidFill>
                <a:latin typeface="Arial" pitchFamily="34" charset="0"/>
                <a:ea typeface="Arial" pitchFamily="34" charset="-122"/>
                <a:cs typeface="Arial" pitchFamily="34" charset="-120"/>
              </a:rPr>
              <a:t>Many development banks make equity investments, either directly in companies or through specialized subsidiaries. Fund-of-funds approaches, where development banks invest in private equity or venture capital funds, have become increasingly common to leverage private capital and develop local investment ecosystems.</a:t>
            </a:r>
            <a:endParaRPr lang="en-US" sz="900" dirty="0"/>
          </a:p>
        </p:txBody>
      </p:sp>
      <p:pic>
        <p:nvPicPr>
          <p:cNvPr id="16" name="Image 3" descr="preencoded.png">    </p:cNvPr>
          <p:cNvPicPr>
            <a:picLocks noChangeAspect="1"/>
          </p:cNvPicPr>
          <p:nvPr/>
        </p:nvPicPr>
        <p:blipFill>
          <a:blip r:embed="rId4"/>
          <a:stretch>
            <a:fillRect/>
          </a:stretch>
        </p:blipFill>
        <p:spPr>
          <a:xfrm>
            <a:off x="285750" y="4336256"/>
            <a:ext cx="4114800" cy="1571625"/>
          </a:xfrm>
          <a:prstGeom prst="rect">
            <a:avLst/>
          </a:prstGeom>
        </p:spPr>
      </p:pic>
      <p:sp>
        <p:nvSpPr>
          <p:cNvPr id="17" name="Text 11"/>
          <p:cNvSpPr/>
          <p:nvPr/>
        </p:nvSpPr>
        <p:spPr>
          <a:xfrm>
            <a:off x="4743450" y="850106"/>
            <a:ext cx="4186238" cy="257175"/>
          </a:xfrm>
          <a:prstGeom prst="rect">
            <a:avLst/>
          </a:prstGeom>
          <a:noFill/>
          <a:ln/>
        </p:spPr>
        <p:txBody>
          <a:bodyPr wrap="square" lIns="0" tIns="0" rIns="0" bIns="0" rtlCol="0" anchor="ctr">
            <a:spAutoFit/>
          </a:bodyPr>
          <a:lstStyle/>
          <a:p>
            <a:pPr indent="0" marL="0">
              <a:buNone/>
            </a:pPr>
            <a:r>
              <a:rPr lang="en-US" sz="1350" b="1" dirty="0">
                <a:solidFill>
                  <a:srgbClr val="4A90A4"/>
                </a:solidFill>
                <a:latin typeface="Arial" pitchFamily="34" charset="0"/>
                <a:ea typeface="Arial" pitchFamily="34" charset="-122"/>
                <a:cs typeface="Arial" pitchFamily="34" charset="-120"/>
              </a:rPr>
              <a:t>Guarantees and Risk Mitigation</a:t>
            </a:r>
            <a:endParaRPr lang="en-US" sz="1350" dirty="0"/>
          </a:p>
        </p:txBody>
      </p:sp>
      <p:sp>
        <p:nvSpPr>
          <p:cNvPr id="18" name="Shape 12"/>
          <p:cNvSpPr/>
          <p:nvPr/>
        </p:nvSpPr>
        <p:spPr>
          <a:xfrm>
            <a:off x="4743450" y="1164431"/>
            <a:ext cx="4114800" cy="1343025"/>
          </a:xfrm>
          <a:prstGeom prst="rect">
            <a:avLst/>
          </a:prstGeom>
          <a:solidFill>
            <a:srgbClr val="FFFFFF"/>
          </a:solidFill>
          <a:ln/>
        </p:spPr>
      </p:sp>
      <p:sp>
        <p:nvSpPr>
          <p:cNvPr id="19" name="Shape 13"/>
          <p:cNvSpPr/>
          <p:nvPr/>
        </p:nvSpPr>
        <p:spPr>
          <a:xfrm>
            <a:off x="4829175" y="1250156"/>
            <a:ext cx="257175" cy="257175"/>
          </a:xfrm>
          <a:prstGeom prst="rect">
            <a:avLst/>
          </a:prstGeom>
          <a:solidFill>
            <a:srgbClr val="7FB3D3"/>
          </a:solidFill>
          <a:ln/>
        </p:spPr>
      </p:sp>
      <p:pic>
        <p:nvPicPr>
          <p:cNvPr id="20" name="Image 4" descr="preencoded.png">    </p:cNvPr>
          <p:cNvPicPr>
            <a:picLocks noChangeAspect="1"/>
          </p:cNvPicPr>
          <p:nvPr/>
        </p:nvPicPr>
        <p:blipFill>
          <a:blip r:embed="rId5"/>
          <a:stretch>
            <a:fillRect/>
          </a:stretch>
        </p:blipFill>
        <p:spPr>
          <a:xfrm>
            <a:off x="4886325" y="1375172"/>
            <a:ext cx="142875" cy="7144"/>
          </a:xfrm>
          <a:prstGeom prst="rect">
            <a:avLst/>
          </a:prstGeom>
        </p:spPr>
      </p:pic>
      <p:sp>
        <p:nvSpPr>
          <p:cNvPr id="21" name="Text 14"/>
          <p:cNvSpPr/>
          <p:nvPr/>
        </p:nvSpPr>
        <p:spPr>
          <a:xfrm>
            <a:off x="5172075" y="1282303"/>
            <a:ext cx="857473" cy="192881"/>
          </a:xfrm>
          <a:prstGeom prst="rect">
            <a:avLst/>
          </a:prstGeom>
          <a:noFill/>
          <a:ln/>
        </p:spPr>
        <p:txBody>
          <a:bodyPr wrap="none" lIns="0" tIns="0" rIns="0" bIns="0" rtlCol="0" anchor="ctr">
            <a:spAutoFit/>
          </a:bodyPr>
          <a:lstStyle/>
          <a:p>
            <a:pPr indent="0" marL="0">
              <a:buNone/>
            </a:pPr>
            <a:r>
              <a:rPr lang="en-US" sz="1013" b="1" dirty="0">
                <a:solidFill>
                  <a:srgbClr val="2E5984"/>
                </a:solidFill>
                <a:latin typeface="Arial" pitchFamily="34" charset="0"/>
                <a:ea typeface="Arial" pitchFamily="34" charset="-122"/>
                <a:cs typeface="Arial" pitchFamily="34" charset="-120"/>
              </a:rPr>
              <a:t>Risk Sharing</a:t>
            </a:r>
            <a:endParaRPr lang="en-US" sz="1013" dirty="0"/>
          </a:p>
        </p:txBody>
      </p:sp>
      <p:sp>
        <p:nvSpPr>
          <p:cNvPr id="22" name="Text 15"/>
          <p:cNvSpPr/>
          <p:nvPr/>
        </p:nvSpPr>
        <p:spPr>
          <a:xfrm>
            <a:off x="4829175" y="1564481"/>
            <a:ext cx="4014788" cy="857250"/>
          </a:xfrm>
          <a:prstGeom prst="rect">
            <a:avLst/>
          </a:prstGeom>
          <a:noFill/>
          <a:ln/>
        </p:spPr>
        <p:txBody>
          <a:bodyPr wrap="square" lIns="0" tIns="0" rIns="0" bIns="0" rtlCol="0" anchor="ctr">
            <a:spAutoFit/>
          </a:bodyPr>
          <a:lstStyle/>
          <a:p>
            <a:pPr indent="0" marL="0">
              <a:buNone/>
            </a:pPr>
            <a:r>
              <a:rPr lang="en-US" sz="900" dirty="0">
                <a:solidFill>
                  <a:srgbClr val="333333"/>
                </a:solidFill>
                <a:latin typeface="Arial" pitchFamily="34" charset="0"/>
                <a:ea typeface="Arial" pitchFamily="34" charset="-122"/>
                <a:cs typeface="Arial" pitchFamily="34" charset="-120"/>
              </a:rPr>
              <a:t>Guarantees enable development banks to leverage their capital by sharing risk rather than providing direct funding. These include partial credit guarantees (covering a portion of loan defaults), political risk guarantees (protecting against non-commercial risks), and portfolio guarantees (covering pools of loans to specific sectors).</a:t>
            </a:r>
            <a:endParaRPr lang="en-US" sz="900" dirty="0"/>
          </a:p>
        </p:txBody>
      </p:sp>
      <p:sp>
        <p:nvSpPr>
          <p:cNvPr id="23" name="Text 16"/>
          <p:cNvSpPr/>
          <p:nvPr/>
        </p:nvSpPr>
        <p:spPr>
          <a:xfrm>
            <a:off x="4743450" y="2593181"/>
            <a:ext cx="4186238" cy="257175"/>
          </a:xfrm>
          <a:prstGeom prst="rect">
            <a:avLst/>
          </a:prstGeom>
          <a:noFill/>
          <a:ln/>
        </p:spPr>
        <p:txBody>
          <a:bodyPr wrap="square" lIns="0" tIns="0" rIns="0" bIns="0" rtlCol="0" anchor="ctr">
            <a:spAutoFit/>
          </a:bodyPr>
          <a:lstStyle/>
          <a:p>
            <a:pPr indent="0" marL="0">
              <a:buNone/>
            </a:pPr>
            <a:r>
              <a:rPr lang="en-US" sz="1350" b="1" dirty="0">
                <a:solidFill>
                  <a:srgbClr val="4A90A4"/>
                </a:solidFill>
                <a:latin typeface="Arial" pitchFamily="34" charset="0"/>
                <a:ea typeface="Arial" pitchFamily="34" charset="-122"/>
                <a:cs typeface="Arial" pitchFamily="34" charset="-120"/>
              </a:rPr>
              <a:t>Instrument Comparison</a:t>
            </a:r>
            <a:endParaRPr lang="en-US" sz="1350" dirty="0"/>
          </a:p>
        </p:txBody>
      </p:sp>
      <p:sp>
        <p:nvSpPr>
          <p:cNvPr id="24" name="Shape 17"/>
          <p:cNvSpPr/>
          <p:nvPr/>
        </p:nvSpPr>
        <p:spPr>
          <a:xfrm>
            <a:off x="4743450" y="2921794"/>
            <a:ext cx="4114800" cy="2493169"/>
          </a:xfrm>
          <a:prstGeom prst="rect">
            <a:avLst/>
          </a:prstGeom>
          <a:solidFill>
            <a:srgbClr val="FFFFFF"/>
          </a:solidFill>
          <a:ln/>
        </p:spPr>
      </p:sp>
      <p:sp>
        <p:nvSpPr>
          <p:cNvPr id="25" name="Shape 18"/>
          <p:cNvSpPr/>
          <p:nvPr/>
        </p:nvSpPr>
        <p:spPr>
          <a:xfrm>
            <a:off x="4743450" y="2921794"/>
            <a:ext cx="897266" cy="285750"/>
          </a:xfrm>
          <a:prstGeom prst="rect">
            <a:avLst/>
          </a:prstGeom>
          <a:solidFill>
            <a:srgbClr val="2E5984"/>
          </a:solidFill>
          <a:ln/>
        </p:spPr>
      </p:sp>
      <p:sp>
        <p:nvSpPr>
          <p:cNvPr id="26" name="Text 19"/>
          <p:cNvSpPr/>
          <p:nvPr/>
        </p:nvSpPr>
        <p:spPr>
          <a:xfrm>
            <a:off x="4743450" y="2921794"/>
            <a:ext cx="968704" cy="285750"/>
          </a:xfrm>
          <a:prstGeom prst="rect">
            <a:avLst/>
          </a:prstGeom>
          <a:noFill/>
          <a:ln/>
        </p:spPr>
        <p:txBody>
          <a:bodyPr wrap="none" lIns="68072" tIns="68072" rIns="68072" bIns="68072" rtlCol="0" anchor="ctr">
            <a:spAutoFit/>
          </a:bodyPr>
          <a:lstStyle/>
          <a:p>
            <a:pPr algn="l" indent="0" marL="0">
              <a:buNone/>
            </a:pPr>
            <a:r>
              <a:rPr lang="en-US" sz="900" b="1" dirty="0">
                <a:solidFill>
                  <a:srgbClr val="FFFFFF"/>
                </a:solidFill>
                <a:latin typeface="Arial" pitchFamily="34" charset="0"/>
                <a:ea typeface="Arial" pitchFamily="34" charset="-122"/>
                <a:cs typeface="Arial" pitchFamily="34" charset="-120"/>
              </a:rPr>
              <a:t>Instrument</a:t>
            </a:r>
            <a:endParaRPr lang="en-US" sz="900" dirty="0"/>
          </a:p>
        </p:txBody>
      </p:sp>
      <p:sp>
        <p:nvSpPr>
          <p:cNvPr id="27" name="Shape 20"/>
          <p:cNvSpPr/>
          <p:nvPr/>
        </p:nvSpPr>
        <p:spPr>
          <a:xfrm>
            <a:off x="5640716" y="2921794"/>
            <a:ext cx="1547096" cy="285750"/>
          </a:xfrm>
          <a:prstGeom prst="rect">
            <a:avLst/>
          </a:prstGeom>
          <a:solidFill>
            <a:srgbClr val="2E5984"/>
          </a:solidFill>
          <a:ln/>
        </p:spPr>
      </p:sp>
      <p:sp>
        <p:nvSpPr>
          <p:cNvPr id="28" name="Text 21"/>
          <p:cNvSpPr/>
          <p:nvPr/>
        </p:nvSpPr>
        <p:spPr>
          <a:xfrm>
            <a:off x="5640716" y="2921794"/>
            <a:ext cx="1618534" cy="285750"/>
          </a:xfrm>
          <a:prstGeom prst="rect">
            <a:avLst/>
          </a:prstGeom>
          <a:noFill/>
          <a:ln/>
        </p:spPr>
        <p:txBody>
          <a:bodyPr wrap="square" lIns="68072" tIns="68072" rIns="68072" bIns="68072" rtlCol="0" anchor="ctr">
            <a:spAutoFit/>
          </a:bodyPr>
          <a:lstStyle/>
          <a:p>
            <a:pPr algn="l" indent="0" marL="0">
              <a:buNone/>
            </a:pPr>
            <a:r>
              <a:rPr lang="en-US" sz="900" b="1" dirty="0">
                <a:solidFill>
                  <a:srgbClr val="FFFFFF"/>
                </a:solidFill>
                <a:latin typeface="Arial" pitchFamily="34" charset="0"/>
                <a:ea typeface="Arial" pitchFamily="34" charset="-122"/>
                <a:cs typeface="Arial" pitchFamily="34" charset="-120"/>
              </a:rPr>
              <a:t>Advantages</a:t>
            </a:r>
            <a:endParaRPr lang="en-US" sz="900" dirty="0"/>
          </a:p>
        </p:txBody>
      </p:sp>
      <p:sp>
        <p:nvSpPr>
          <p:cNvPr id="29" name="Shape 22"/>
          <p:cNvSpPr/>
          <p:nvPr/>
        </p:nvSpPr>
        <p:spPr>
          <a:xfrm>
            <a:off x="7187812" y="2921794"/>
            <a:ext cx="1670438" cy="285750"/>
          </a:xfrm>
          <a:prstGeom prst="rect">
            <a:avLst/>
          </a:prstGeom>
          <a:solidFill>
            <a:srgbClr val="2E5984"/>
          </a:solidFill>
          <a:ln/>
        </p:spPr>
      </p:sp>
      <p:sp>
        <p:nvSpPr>
          <p:cNvPr id="30" name="Text 23"/>
          <p:cNvSpPr/>
          <p:nvPr/>
        </p:nvSpPr>
        <p:spPr>
          <a:xfrm>
            <a:off x="7187812" y="2921794"/>
            <a:ext cx="1741875" cy="285750"/>
          </a:xfrm>
          <a:prstGeom prst="rect">
            <a:avLst/>
          </a:prstGeom>
          <a:noFill/>
          <a:ln/>
        </p:spPr>
        <p:txBody>
          <a:bodyPr wrap="square" lIns="68072" tIns="68072" rIns="68072" bIns="68072" rtlCol="0" anchor="ctr">
            <a:spAutoFit/>
          </a:bodyPr>
          <a:lstStyle/>
          <a:p>
            <a:pPr algn="l" indent="0" marL="0">
              <a:buNone/>
            </a:pPr>
            <a:r>
              <a:rPr lang="en-US" sz="900" b="1" dirty="0">
                <a:solidFill>
                  <a:srgbClr val="FFFFFF"/>
                </a:solidFill>
                <a:latin typeface="Arial" pitchFamily="34" charset="0"/>
                <a:ea typeface="Arial" pitchFamily="34" charset="-122"/>
                <a:cs typeface="Arial" pitchFamily="34" charset="-120"/>
              </a:rPr>
              <a:t>Limitations</a:t>
            </a:r>
            <a:endParaRPr lang="en-US" sz="900" dirty="0"/>
          </a:p>
        </p:txBody>
      </p:sp>
      <p:sp>
        <p:nvSpPr>
          <p:cNvPr id="31" name="Text 24"/>
          <p:cNvSpPr/>
          <p:nvPr/>
        </p:nvSpPr>
        <p:spPr>
          <a:xfrm>
            <a:off x="4743450" y="3207544"/>
            <a:ext cx="968704" cy="439341"/>
          </a:xfrm>
          <a:prstGeom prst="rect">
            <a:avLst/>
          </a:prstGeom>
          <a:noFill/>
          <a:ln/>
        </p:spPr>
        <p:txBody>
          <a:bodyPr wrap="none" lIns="68072" tIns="68072" rIns="68072" bIns="68072" rtlCol="0" anchor="ctr">
            <a:spAutoFit/>
          </a:bodyPr>
          <a:lstStyle/>
          <a:p>
            <a:pPr indent="0" marL="0">
              <a:buNone/>
            </a:pPr>
            <a:r>
              <a:rPr lang="en-US" sz="844" dirty="0">
                <a:solidFill>
                  <a:srgbClr val="333333"/>
                </a:solidFill>
                <a:latin typeface="Arial" pitchFamily="34" charset="0"/>
                <a:ea typeface="Arial" pitchFamily="34" charset="-122"/>
                <a:cs typeface="Arial" pitchFamily="34" charset="-120"/>
              </a:rPr>
              <a:t>Direct Loans</a:t>
            </a:r>
            <a:endParaRPr lang="en-US" sz="844" dirty="0"/>
          </a:p>
        </p:txBody>
      </p:sp>
      <p:sp>
        <p:nvSpPr>
          <p:cNvPr id="32" name="Text 25"/>
          <p:cNvSpPr/>
          <p:nvPr/>
        </p:nvSpPr>
        <p:spPr>
          <a:xfrm>
            <a:off x="5640716" y="3207544"/>
            <a:ext cx="1618534" cy="439341"/>
          </a:xfrm>
          <a:prstGeom prst="rect">
            <a:avLst/>
          </a:prstGeom>
          <a:noFill/>
          <a:ln/>
        </p:spPr>
        <p:txBody>
          <a:bodyPr wrap="square" lIns="68072" tIns="68072" rIns="68072" bIns="68072" rtlCol="0" anchor="ctr">
            <a:spAutoFit/>
          </a:bodyPr>
          <a:lstStyle/>
          <a:p>
            <a:pPr indent="0" marL="0">
              <a:buNone/>
            </a:pPr>
            <a:r>
              <a:rPr lang="en-US" sz="844" dirty="0">
                <a:solidFill>
                  <a:srgbClr val="333333"/>
                </a:solidFill>
                <a:latin typeface="Arial" pitchFamily="34" charset="0"/>
                <a:ea typeface="Arial" pitchFamily="34" charset="-122"/>
                <a:cs typeface="Arial" pitchFamily="34" charset="-120"/>
              </a:rPr>
              <a:t>Full control over terms and conditions</a:t>
            </a:r>
            <a:endParaRPr lang="en-US" sz="844" dirty="0"/>
          </a:p>
        </p:txBody>
      </p:sp>
      <p:sp>
        <p:nvSpPr>
          <p:cNvPr id="33" name="Text 26"/>
          <p:cNvSpPr/>
          <p:nvPr/>
        </p:nvSpPr>
        <p:spPr>
          <a:xfrm>
            <a:off x="7187812" y="3207544"/>
            <a:ext cx="1741875" cy="439341"/>
          </a:xfrm>
          <a:prstGeom prst="rect">
            <a:avLst/>
          </a:prstGeom>
          <a:noFill/>
          <a:ln/>
        </p:spPr>
        <p:txBody>
          <a:bodyPr wrap="square" lIns="68072" tIns="68072" rIns="68072" bIns="68072" rtlCol="0" anchor="ctr">
            <a:spAutoFit/>
          </a:bodyPr>
          <a:lstStyle/>
          <a:p>
            <a:pPr indent="0" marL="0">
              <a:buNone/>
            </a:pPr>
            <a:r>
              <a:rPr lang="en-US" sz="844" dirty="0">
                <a:solidFill>
                  <a:srgbClr val="333333"/>
                </a:solidFill>
                <a:latin typeface="Arial" pitchFamily="34" charset="0"/>
                <a:ea typeface="Arial" pitchFamily="34" charset="-122"/>
                <a:cs typeface="Arial" pitchFamily="34" charset="-120"/>
              </a:rPr>
              <a:t>High administrative costs, limited reach</a:t>
            </a:r>
            <a:endParaRPr lang="en-US" sz="844" dirty="0"/>
          </a:p>
        </p:txBody>
      </p:sp>
      <p:sp>
        <p:nvSpPr>
          <p:cNvPr id="34" name="Text 27"/>
          <p:cNvSpPr/>
          <p:nvPr/>
        </p:nvSpPr>
        <p:spPr>
          <a:xfrm>
            <a:off x="4743450" y="3646884"/>
            <a:ext cx="968704" cy="442913"/>
          </a:xfrm>
          <a:prstGeom prst="rect">
            <a:avLst/>
          </a:prstGeom>
          <a:noFill/>
          <a:ln/>
        </p:spPr>
        <p:txBody>
          <a:bodyPr wrap="none" lIns="68072" tIns="68072" rIns="68072" bIns="68072" rtlCol="0" anchor="ctr">
            <a:spAutoFit/>
          </a:bodyPr>
          <a:lstStyle/>
          <a:p>
            <a:pPr indent="0" marL="0">
              <a:buNone/>
            </a:pPr>
            <a:r>
              <a:rPr lang="en-US" sz="844" dirty="0">
                <a:solidFill>
                  <a:srgbClr val="333333"/>
                </a:solidFill>
                <a:latin typeface="Arial" pitchFamily="34" charset="0"/>
                <a:ea typeface="Arial" pitchFamily="34" charset="-122"/>
                <a:cs typeface="Arial" pitchFamily="34" charset="-120"/>
              </a:rPr>
              <a:t>Credit Lines</a:t>
            </a:r>
            <a:endParaRPr lang="en-US" sz="844" dirty="0"/>
          </a:p>
        </p:txBody>
      </p:sp>
      <p:sp>
        <p:nvSpPr>
          <p:cNvPr id="35" name="Text 28"/>
          <p:cNvSpPr/>
          <p:nvPr/>
        </p:nvSpPr>
        <p:spPr>
          <a:xfrm>
            <a:off x="5640716" y="3646884"/>
            <a:ext cx="1618534" cy="442913"/>
          </a:xfrm>
          <a:prstGeom prst="rect">
            <a:avLst/>
          </a:prstGeom>
          <a:noFill/>
          <a:ln/>
        </p:spPr>
        <p:txBody>
          <a:bodyPr wrap="square" lIns="68072" tIns="68072" rIns="68072" bIns="68072" rtlCol="0" anchor="ctr">
            <a:spAutoFit/>
          </a:bodyPr>
          <a:lstStyle/>
          <a:p>
            <a:pPr indent="0" marL="0">
              <a:buNone/>
            </a:pPr>
            <a:r>
              <a:rPr lang="en-US" sz="844" dirty="0">
                <a:solidFill>
                  <a:srgbClr val="333333"/>
                </a:solidFill>
                <a:latin typeface="Arial" pitchFamily="34" charset="0"/>
                <a:ea typeface="Arial" pitchFamily="34" charset="-122"/>
                <a:cs typeface="Arial" pitchFamily="34" charset="-120"/>
              </a:rPr>
              <a:t>Greater scale and reach through intermediaries</a:t>
            </a:r>
            <a:endParaRPr lang="en-US" sz="844" dirty="0"/>
          </a:p>
        </p:txBody>
      </p:sp>
      <p:sp>
        <p:nvSpPr>
          <p:cNvPr id="36" name="Text 29"/>
          <p:cNvSpPr/>
          <p:nvPr/>
        </p:nvSpPr>
        <p:spPr>
          <a:xfrm>
            <a:off x="7187812" y="3646884"/>
            <a:ext cx="1741875" cy="442913"/>
          </a:xfrm>
          <a:prstGeom prst="rect">
            <a:avLst/>
          </a:prstGeom>
          <a:noFill/>
          <a:ln/>
        </p:spPr>
        <p:txBody>
          <a:bodyPr wrap="square" lIns="68072" tIns="68072" rIns="68072" bIns="68072" rtlCol="0" anchor="ctr">
            <a:spAutoFit/>
          </a:bodyPr>
          <a:lstStyle/>
          <a:p>
            <a:pPr indent="0" marL="0">
              <a:buNone/>
            </a:pPr>
            <a:r>
              <a:rPr lang="en-US" sz="844" dirty="0">
                <a:solidFill>
                  <a:srgbClr val="333333"/>
                </a:solidFill>
                <a:latin typeface="Arial" pitchFamily="34" charset="0"/>
                <a:ea typeface="Arial" pitchFamily="34" charset="-122"/>
                <a:cs typeface="Arial" pitchFamily="34" charset="-120"/>
              </a:rPr>
              <a:t>Less control over final lending decisions</a:t>
            </a:r>
            <a:endParaRPr lang="en-US" sz="844" dirty="0"/>
          </a:p>
        </p:txBody>
      </p:sp>
      <p:sp>
        <p:nvSpPr>
          <p:cNvPr id="37" name="Text 30"/>
          <p:cNvSpPr/>
          <p:nvPr/>
        </p:nvSpPr>
        <p:spPr>
          <a:xfrm>
            <a:off x="4743450" y="4089797"/>
            <a:ext cx="968704" cy="442913"/>
          </a:xfrm>
          <a:prstGeom prst="rect">
            <a:avLst/>
          </a:prstGeom>
          <a:noFill/>
          <a:ln/>
        </p:spPr>
        <p:txBody>
          <a:bodyPr wrap="none" lIns="68072" tIns="68072" rIns="68072" bIns="68072" rtlCol="0" anchor="ctr">
            <a:spAutoFit/>
          </a:bodyPr>
          <a:lstStyle/>
          <a:p>
            <a:pPr indent="0" marL="0">
              <a:buNone/>
            </a:pPr>
            <a:r>
              <a:rPr lang="en-US" sz="844" dirty="0">
                <a:solidFill>
                  <a:srgbClr val="333333"/>
                </a:solidFill>
                <a:latin typeface="Arial" pitchFamily="34" charset="0"/>
                <a:ea typeface="Arial" pitchFamily="34" charset="-122"/>
                <a:cs typeface="Arial" pitchFamily="34" charset="-120"/>
              </a:rPr>
              <a:t>Equity Investments</a:t>
            </a:r>
            <a:endParaRPr lang="en-US" sz="844" dirty="0"/>
          </a:p>
        </p:txBody>
      </p:sp>
      <p:sp>
        <p:nvSpPr>
          <p:cNvPr id="38" name="Text 31"/>
          <p:cNvSpPr/>
          <p:nvPr/>
        </p:nvSpPr>
        <p:spPr>
          <a:xfrm>
            <a:off x="5640716" y="4089797"/>
            <a:ext cx="1618534" cy="442913"/>
          </a:xfrm>
          <a:prstGeom prst="rect">
            <a:avLst/>
          </a:prstGeom>
          <a:noFill/>
          <a:ln/>
        </p:spPr>
        <p:txBody>
          <a:bodyPr wrap="square" lIns="68072" tIns="68072" rIns="68072" bIns="68072" rtlCol="0" anchor="ctr">
            <a:spAutoFit/>
          </a:bodyPr>
          <a:lstStyle/>
          <a:p>
            <a:pPr indent="0" marL="0">
              <a:buNone/>
            </a:pPr>
            <a:r>
              <a:rPr lang="en-US" sz="844" dirty="0">
                <a:solidFill>
                  <a:srgbClr val="333333"/>
                </a:solidFill>
                <a:latin typeface="Arial" pitchFamily="34" charset="0"/>
                <a:ea typeface="Arial" pitchFamily="34" charset="-122"/>
                <a:cs typeface="Arial" pitchFamily="34" charset="-120"/>
              </a:rPr>
              <a:t>Higher returns potential, governance influence</a:t>
            </a:r>
            <a:endParaRPr lang="en-US" sz="844" dirty="0"/>
          </a:p>
        </p:txBody>
      </p:sp>
      <p:sp>
        <p:nvSpPr>
          <p:cNvPr id="39" name="Text 32"/>
          <p:cNvSpPr/>
          <p:nvPr/>
        </p:nvSpPr>
        <p:spPr>
          <a:xfrm>
            <a:off x="7187812" y="4089797"/>
            <a:ext cx="1741875" cy="442913"/>
          </a:xfrm>
          <a:prstGeom prst="rect">
            <a:avLst/>
          </a:prstGeom>
          <a:noFill/>
          <a:ln/>
        </p:spPr>
        <p:txBody>
          <a:bodyPr wrap="square" lIns="68072" tIns="68072" rIns="68072" bIns="68072" rtlCol="0" anchor="ctr">
            <a:spAutoFit/>
          </a:bodyPr>
          <a:lstStyle/>
          <a:p>
            <a:pPr indent="0" marL="0">
              <a:buNone/>
            </a:pPr>
            <a:r>
              <a:rPr lang="en-US" sz="844" dirty="0">
                <a:solidFill>
                  <a:srgbClr val="333333"/>
                </a:solidFill>
                <a:latin typeface="Arial" pitchFamily="34" charset="0"/>
                <a:ea typeface="Arial" pitchFamily="34" charset="-122"/>
                <a:cs typeface="Arial" pitchFamily="34" charset="-120"/>
              </a:rPr>
              <a:t>Higher risk, exit challenges, capacity requirements</a:t>
            </a:r>
            <a:endParaRPr lang="en-US" sz="844" dirty="0"/>
          </a:p>
        </p:txBody>
      </p:sp>
      <p:sp>
        <p:nvSpPr>
          <p:cNvPr id="40" name="Text 33"/>
          <p:cNvSpPr/>
          <p:nvPr/>
        </p:nvSpPr>
        <p:spPr>
          <a:xfrm>
            <a:off x="4743450" y="4532709"/>
            <a:ext cx="968704" cy="442913"/>
          </a:xfrm>
          <a:prstGeom prst="rect">
            <a:avLst/>
          </a:prstGeom>
          <a:noFill/>
          <a:ln/>
        </p:spPr>
        <p:txBody>
          <a:bodyPr wrap="none" lIns="68072" tIns="68072" rIns="68072" bIns="68072" rtlCol="0" anchor="ctr">
            <a:spAutoFit/>
          </a:bodyPr>
          <a:lstStyle/>
          <a:p>
            <a:pPr indent="0" marL="0">
              <a:buNone/>
            </a:pPr>
            <a:r>
              <a:rPr lang="en-US" sz="844" dirty="0">
                <a:solidFill>
                  <a:srgbClr val="333333"/>
                </a:solidFill>
                <a:latin typeface="Arial" pitchFamily="34" charset="0"/>
                <a:ea typeface="Arial" pitchFamily="34" charset="-122"/>
                <a:cs typeface="Arial" pitchFamily="34" charset="-120"/>
              </a:rPr>
              <a:t>Guarantees</a:t>
            </a:r>
            <a:endParaRPr lang="en-US" sz="844" dirty="0"/>
          </a:p>
        </p:txBody>
      </p:sp>
      <p:sp>
        <p:nvSpPr>
          <p:cNvPr id="41" name="Text 34"/>
          <p:cNvSpPr/>
          <p:nvPr/>
        </p:nvSpPr>
        <p:spPr>
          <a:xfrm>
            <a:off x="5640716" y="4532709"/>
            <a:ext cx="1618534" cy="442913"/>
          </a:xfrm>
          <a:prstGeom prst="rect">
            <a:avLst/>
          </a:prstGeom>
          <a:noFill/>
          <a:ln/>
        </p:spPr>
        <p:txBody>
          <a:bodyPr wrap="square" lIns="68072" tIns="68072" rIns="68072" bIns="68072" rtlCol="0" anchor="ctr">
            <a:spAutoFit/>
          </a:bodyPr>
          <a:lstStyle/>
          <a:p>
            <a:pPr indent="0" marL="0">
              <a:buNone/>
            </a:pPr>
            <a:r>
              <a:rPr lang="en-US" sz="844" dirty="0">
                <a:solidFill>
                  <a:srgbClr val="333333"/>
                </a:solidFill>
                <a:latin typeface="Arial" pitchFamily="34" charset="0"/>
                <a:ea typeface="Arial" pitchFamily="34" charset="-122"/>
                <a:cs typeface="Arial" pitchFamily="34" charset="-120"/>
              </a:rPr>
              <a:t>Capital efficiency, private sector mobilization</a:t>
            </a:r>
            <a:endParaRPr lang="en-US" sz="844" dirty="0"/>
          </a:p>
        </p:txBody>
      </p:sp>
      <p:sp>
        <p:nvSpPr>
          <p:cNvPr id="42" name="Text 35"/>
          <p:cNvSpPr/>
          <p:nvPr/>
        </p:nvSpPr>
        <p:spPr>
          <a:xfrm>
            <a:off x="7187812" y="4532709"/>
            <a:ext cx="1741875" cy="442913"/>
          </a:xfrm>
          <a:prstGeom prst="rect">
            <a:avLst/>
          </a:prstGeom>
          <a:noFill/>
          <a:ln/>
        </p:spPr>
        <p:txBody>
          <a:bodyPr wrap="square" lIns="68072" tIns="68072" rIns="68072" bIns="68072" rtlCol="0" anchor="ctr">
            <a:spAutoFit/>
          </a:bodyPr>
          <a:lstStyle/>
          <a:p>
            <a:pPr indent="0" marL="0">
              <a:buNone/>
            </a:pPr>
            <a:r>
              <a:rPr lang="en-US" sz="844" dirty="0">
                <a:solidFill>
                  <a:srgbClr val="333333"/>
                </a:solidFill>
                <a:latin typeface="Arial" pitchFamily="34" charset="0"/>
                <a:ea typeface="Arial" pitchFamily="34" charset="-122"/>
                <a:cs typeface="Arial" pitchFamily="34" charset="-120"/>
              </a:rPr>
              <a:t>Contingent liability management, moral hazard</a:t>
            </a:r>
            <a:endParaRPr lang="en-US" sz="844" dirty="0"/>
          </a:p>
        </p:txBody>
      </p:sp>
      <p:sp>
        <p:nvSpPr>
          <p:cNvPr id="43" name="Text 36"/>
          <p:cNvSpPr/>
          <p:nvPr/>
        </p:nvSpPr>
        <p:spPr>
          <a:xfrm>
            <a:off x="4743450" y="4975622"/>
            <a:ext cx="968704" cy="439341"/>
          </a:xfrm>
          <a:prstGeom prst="rect">
            <a:avLst/>
          </a:prstGeom>
          <a:noFill/>
          <a:ln/>
        </p:spPr>
        <p:txBody>
          <a:bodyPr wrap="none" lIns="68072" tIns="68072" rIns="68072" bIns="68072" rtlCol="0" anchor="ctr">
            <a:spAutoFit/>
          </a:bodyPr>
          <a:lstStyle/>
          <a:p>
            <a:pPr indent="0" marL="0">
              <a:buNone/>
            </a:pPr>
            <a:r>
              <a:rPr lang="en-US" sz="844" dirty="0">
                <a:solidFill>
                  <a:srgbClr val="333333"/>
                </a:solidFill>
                <a:latin typeface="Arial" pitchFamily="34" charset="0"/>
                <a:ea typeface="Arial" pitchFamily="34" charset="-122"/>
                <a:cs typeface="Arial" pitchFamily="34" charset="-120"/>
              </a:rPr>
              <a:t>Technical Assistance</a:t>
            </a:r>
            <a:endParaRPr lang="en-US" sz="844" dirty="0"/>
          </a:p>
        </p:txBody>
      </p:sp>
      <p:sp>
        <p:nvSpPr>
          <p:cNvPr id="44" name="Text 37"/>
          <p:cNvSpPr/>
          <p:nvPr/>
        </p:nvSpPr>
        <p:spPr>
          <a:xfrm>
            <a:off x="5640716" y="4975622"/>
            <a:ext cx="1618534" cy="439341"/>
          </a:xfrm>
          <a:prstGeom prst="rect">
            <a:avLst/>
          </a:prstGeom>
          <a:noFill/>
          <a:ln/>
        </p:spPr>
        <p:txBody>
          <a:bodyPr wrap="square" lIns="68072" tIns="68072" rIns="68072" bIns="68072" rtlCol="0" anchor="ctr">
            <a:spAutoFit/>
          </a:bodyPr>
          <a:lstStyle/>
          <a:p>
            <a:pPr indent="0" marL="0">
              <a:buNone/>
            </a:pPr>
            <a:r>
              <a:rPr lang="en-US" sz="844" dirty="0">
                <a:solidFill>
                  <a:srgbClr val="333333"/>
                </a:solidFill>
                <a:latin typeface="Arial" pitchFamily="34" charset="0"/>
                <a:ea typeface="Arial" pitchFamily="34" charset="-122"/>
                <a:cs typeface="Arial" pitchFamily="34" charset="-120"/>
              </a:rPr>
              <a:t>Addresses non-financial constraints</a:t>
            </a:r>
            <a:endParaRPr lang="en-US" sz="844" dirty="0"/>
          </a:p>
        </p:txBody>
      </p:sp>
      <p:sp>
        <p:nvSpPr>
          <p:cNvPr id="45" name="Text 38"/>
          <p:cNvSpPr/>
          <p:nvPr/>
        </p:nvSpPr>
        <p:spPr>
          <a:xfrm>
            <a:off x="7187812" y="4975622"/>
            <a:ext cx="1741875" cy="439341"/>
          </a:xfrm>
          <a:prstGeom prst="rect">
            <a:avLst/>
          </a:prstGeom>
          <a:noFill/>
          <a:ln/>
        </p:spPr>
        <p:txBody>
          <a:bodyPr wrap="square" lIns="68072" tIns="68072" rIns="68072" bIns="68072" rtlCol="0" anchor="ctr">
            <a:spAutoFit/>
          </a:bodyPr>
          <a:lstStyle/>
          <a:p>
            <a:pPr indent="0" marL="0">
              <a:buNone/>
            </a:pPr>
            <a:r>
              <a:rPr lang="en-US" sz="844" dirty="0">
                <a:solidFill>
                  <a:srgbClr val="333333"/>
                </a:solidFill>
                <a:latin typeface="Arial" pitchFamily="34" charset="0"/>
                <a:ea typeface="Arial" pitchFamily="34" charset="-122"/>
                <a:cs typeface="Arial" pitchFamily="34" charset="-120"/>
              </a:rPr>
              <a:t>Resource intensive, impact measurement challenges</a:t>
            </a:r>
            <a:endParaRPr lang="en-US" sz="844" dirty="0"/>
          </a:p>
        </p:txBody>
      </p:sp>
      <p:sp>
        <p:nvSpPr>
          <p:cNvPr id="46" name="Shape 39"/>
          <p:cNvSpPr/>
          <p:nvPr/>
        </p:nvSpPr>
        <p:spPr>
          <a:xfrm>
            <a:off x="4743450" y="5486400"/>
            <a:ext cx="4114800" cy="1278731"/>
          </a:xfrm>
          <a:prstGeom prst="rect">
            <a:avLst/>
          </a:prstGeom>
          <a:solidFill>
            <a:srgbClr val="7FB3D3"/>
          </a:solidFill>
          <a:ln/>
        </p:spPr>
      </p:sp>
      <p:sp>
        <p:nvSpPr>
          <p:cNvPr id="47" name="Text 40"/>
          <p:cNvSpPr/>
          <p:nvPr/>
        </p:nvSpPr>
        <p:spPr>
          <a:xfrm>
            <a:off x="4829175" y="5572125"/>
            <a:ext cx="4014788" cy="192881"/>
          </a:xfrm>
          <a:prstGeom prst="rect">
            <a:avLst/>
          </a:prstGeom>
          <a:noFill/>
          <a:ln/>
        </p:spPr>
        <p:txBody>
          <a:bodyPr wrap="square" lIns="0" tIns="0" rIns="0" bIns="0" rtlCol="0" anchor="ctr">
            <a:spAutoFit/>
          </a:bodyPr>
          <a:lstStyle/>
          <a:p>
            <a:pPr indent="0" marL="0">
              <a:buNone/>
            </a:pPr>
            <a:r>
              <a:rPr lang="en-US" sz="1013" b="1" dirty="0">
                <a:solidFill>
                  <a:srgbClr val="FFFFFF"/>
                </a:solidFill>
                <a:latin typeface="Arial" pitchFamily="34" charset="0"/>
                <a:ea typeface="Arial" pitchFamily="34" charset="-122"/>
                <a:cs typeface="Arial" pitchFamily="34" charset="-120"/>
              </a:rPr>
              <a:t>Innovative Financial Instruments</a:t>
            </a:r>
            <a:endParaRPr lang="en-US" sz="1013" dirty="0"/>
          </a:p>
        </p:txBody>
      </p:sp>
      <p:sp>
        <p:nvSpPr>
          <p:cNvPr id="48" name="Text 41"/>
          <p:cNvSpPr/>
          <p:nvPr/>
        </p:nvSpPr>
        <p:spPr>
          <a:xfrm>
            <a:off x="4829175" y="5822156"/>
            <a:ext cx="4014788" cy="171450"/>
          </a:xfrm>
          <a:prstGeom prst="rect">
            <a:avLst/>
          </a:prstGeom>
          <a:noFill/>
          <a:ln/>
        </p:spPr>
        <p:txBody>
          <a:bodyPr wrap="square" lIns="0" tIns="0" rIns="0" bIns="0" rtlCol="0" anchor="ctr">
            <a:spAutoFit/>
          </a:bodyPr>
          <a:lstStyle/>
          <a:p>
            <a:pPr algn="l" indent="0" marL="0">
              <a:buNone/>
            </a:pPr>
            <a:r>
              <a:rPr lang="en-US" sz="900" dirty="0">
                <a:solidFill>
                  <a:srgbClr val="FFFFFF"/>
                </a:solidFill>
                <a:latin typeface="Arial" pitchFamily="34" charset="0"/>
                <a:ea typeface="Arial" pitchFamily="34" charset="-122"/>
                <a:cs typeface="Arial" pitchFamily="34" charset="-120"/>
              </a:rPr>
              <a:t>Blended finance structures combining concessional and commercial capital</a:t>
            </a:r>
            <a:endParaRPr lang="en-US" sz="900" dirty="0"/>
          </a:p>
        </p:txBody>
      </p:sp>
      <p:sp>
        <p:nvSpPr>
          <p:cNvPr id="49" name="Text 42"/>
          <p:cNvSpPr/>
          <p:nvPr/>
        </p:nvSpPr>
        <p:spPr>
          <a:xfrm>
            <a:off x="4829175" y="5993606"/>
            <a:ext cx="4014788" cy="171450"/>
          </a:xfrm>
          <a:prstGeom prst="rect">
            <a:avLst/>
          </a:prstGeom>
          <a:noFill/>
          <a:ln/>
        </p:spPr>
        <p:txBody>
          <a:bodyPr wrap="square" lIns="0" tIns="0" rIns="0" bIns="0" rtlCol="0" anchor="ctr">
            <a:spAutoFit/>
          </a:bodyPr>
          <a:lstStyle/>
          <a:p>
            <a:pPr algn="l" indent="0" marL="0">
              <a:buNone/>
            </a:pPr>
            <a:r>
              <a:rPr lang="en-US" sz="900" dirty="0">
                <a:solidFill>
                  <a:srgbClr val="FFFFFF"/>
                </a:solidFill>
                <a:latin typeface="Arial" pitchFamily="34" charset="0"/>
                <a:ea typeface="Arial" pitchFamily="34" charset="-122"/>
                <a:cs typeface="Arial" pitchFamily="34" charset="-120"/>
              </a:rPr>
              <a:t>Results-based financing with payments linked to outcomes</a:t>
            </a:r>
            <a:endParaRPr lang="en-US" sz="900" dirty="0"/>
          </a:p>
        </p:txBody>
      </p:sp>
      <p:sp>
        <p:nvSpPr>
          <p:cNvPr id="50" name="Text 43"/>
          <p:cNvSpPr/>
          <p:nvPr/>
        </p:nvSpPr>
        <p:spPr>
          <a:xfrm>
            <a:off x="4829175" y="6165056"/>
            <a:ext cx="4014788" cy="171450"/>
          </a:xfrm>
          <a:prstGeom prst="rect">
            <a:avLst/>
          </a:prstGeom>
          <a:noFill/>
          <a:ln/>
        </p:spPr>
        <p:txBody>
          <a:bodyPr wrap="square" lIns="0" tIns="0" rIns="0" bIns="0" rtlCol="0" anchor="ctr">
            <a:spAutoFit/>
          </a:bodyPr>
          <a:lstStyle/>
          <a:p>
            <a:pPr algn="l" indent="0" marL="0">
              <a:buNone/>
            </a:pPr>
            <a:r>
              <a:rPr lang="en-US" sz="900" dirty="0">
                <a:solidFill>
                  <a:srgbClr val="FFFFFF"/>
                </a:solidFill>
                <a:latin typeface="Arial" pitchFamily="34" charset="0"/>
                <a:ea typeface="Arial" pitchFamily="34" charset="-122"/>
                <a:cs typeface="Arial" pitchFamily="34" charset="-120"/>
              </a:rPr>
              <a:t>Green bonds and sustainability-linked loans</a:t>
            </a:r>
            <a:endParaRPr lang="en-US" sz="900" dirty="0"/>
          </a:p>
        </p:txBody>
      </p:sp>
      <p:sp>
        <p:nvSpPr>
          <p:cNvPr id="51" name="Text 44"/>
          <p:cNvSpPr/>
          <p:nvPr/>
        </p:nvSpPr>
        <p:spPr>
          <a:xfrm>
            <a:off x="4829175" y="6336506"/>
            <a:ext cx="4014788" cy="171450"/>
          </a:xfrm>
          <a:prstGeom prst="rect">
            <a:avLst/>
          </a:prstGeom>
          <a:noFill/>
          <a:ln/>
        </p:spPr>
        <p:txBody>
          <a:bodyPr wrap="square" lIns="0" tIns="0" rIns="0" bIns="0" rtlCol="0" anchor="ctr">
            <a:spAutoFit/>
          </a:bodyPr>
          <a:lstStyle/>
          <a:p>
            <a:pPr algn="l" indent="0" marL="0">
              <a:buNone/>
            </a:pPr>
            <a:r>
              <a:rPr lang="en-US" sz="900" dirty="0">
                <a:solidFill>
                  <a:srgbClr val="FFFFFF"/>
                </a:solidFill>
                <a:latin typeface="Arial" pitchFamily="34" charset="0"/>
                <a:ea typeface="Arial" pitchFamily="34" charset="-122"/>
                <a:cs typeface="Arial" pitchFamily="34" charset="-120"/>
              </a:rPr>
              <a:t>Local currency financing solutions</a:t>
            </a:r>
            <a:endParaRPr lang="en-US" sz="900" dirty="0"/>
          </a:p>
        </p:txBody>
      </p:sp>
      <p:sp>
        <p:nvSpPr>
          <p:cNvPr id="52" name="Text 45"/>
          <p:cNvSpPr/>
          <p:nvPr/>
        </p:nvSpPr>
        <p:spPr>
          <a:xfrm>
            <a:off x="4829175" y="6507956"/>
            <a:ext cx="4014788" cy="171450"/>
          </a:xfrm>
          <a:prstGeom prst="rect">
            <a:avLst/>
          </a:prstGeom>
          <a:noFill/>
          <a:ln/>
        </p:spPr>
        <p:txBody>
          <a:bodyPr wrap="square" lIns="0" tIns="0" rIns="0" bIns="0" rtlCol="0" anchor="ctr">
            <a:spAutoFit/>
          </a:bodyPr>
          <a:lstStyle/>
          <a:p>
            <a:pPr algn="l" indent="0" marL="0">
              <a:buNone/>
            </a:pPr>
            <a:r>
              <a:rPr lang="en-US" sz="900" dirty="0">
                <a:solidFill>
                  <a:srgbClr val="FFFFFF"/>
                </a:solidFill>
                <a:latin typeface="Arial" pitchFamily="34" charset="0"/>
                <a:ea typeface="Arial" pitchFamily="34" charset="-122"/>
                <a:cs typeface="Arial" pitchFamily="34" charset="-120"/>
              </a:rPr>
              <a:t>Digital platforms for SME lending and supply chain finance</a:t>
            </a:r>
            <a:endParaRPr lang="en-US" sz="9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9144000" cy="5200650"/>
          </a:xfrm>
          <a:prstGeom prst="rect">
            <a:avLst/>
          </a:prstGeom>
        </p:spPr>
      </p:pic>
      <p:sp>
        <p:nvSpPr>
          <p:cNvPr id="3" name="Text 0"/>
          <p:cNvSpPr/>
          <p:nvPr/>
        </p:nvSpPr>
        <p:spPr>
          <a:xfrm>
            <a:off x="285750" y="285750"/>
            <a:ext cx="8643938" cy="385763"/>
          </a:xfrm>
          <a:prstGeom prst="rect">
            <a:avLst/>
          </a:prstGeom>
          <a:noFill/>
          <a:ln/>
        </p:spPr>
        <p:txBody>
          <a:bodyPr wrap="square" lIns="0" tIns="0" rIns="0" bIns="0" rtlCol="0" anchor="ctr">
            <a:spAutoFit/>
          </a:bodyPr>
          <a:lstStyle/>
          <a:p>
            <a:pPr indent="0" marL="0">
              <a:buNone/>
            </a:pPr>
            <a:r>
              <a:rPr lang="en-US" sz="2025" b="1" dirty="0">
                <a:solidFill>
                  <a:srgbClr val="2E5984"/>
                </a:solidFill>
                <a:latin typeface="Arial" pitchFamily="34" charset="0"/>
                <a:ea typeface="Arial" pitchFamily="34" charset="-122"/>
                <a:cs typeface="Arial" pitchFamily="34" charset="-120"/>
              </a:rPr>
              <a:t>Key Concepts and Definitions</a:t>
            </a:r>
            <a:endParaRPr lang="en-US" sz="2025" dirty="0"/>
          </a:p>
        </p:txBody>
      </p:sp>
      <p:sp>
        <p:nvSpPr>
          <p:cNvPr id="4" name="Shape 1"/>
          <p:cNvSpPr/>
          <p:nvPr/>
        </p:nvSpPr>
        <p:spPr>
          <a:xfrm>
            <a:off x="285750" y="957263"/>
            <a:ext cx="4196953" cy="2143125"/>
          </a:xfrm>
          <a:prstGeom prst="rect">
            <a:avLst/>
          </a:prstGeom>
          <a:solidFill>
            <a:srgbClr val="FFFFFF"/>
          </a:solidFill>
          <a:ln/>
        </p:spPr>
      </p:sp>
      <p:sp>
        <p:nvSpPr>
          <p:cNvPr id="5" name="Shape 2"/>
          <p:cNvSpPr/>
          <p:nvPr/>
        </p:nvSpPr>
        <p:spPr>
          <a:xfrm>
            <a:off x="285750" y="957263"/>
            <a:ext cx="35719" cy="2143125"/>
          </a:xfrm>
          <a:prstGeom prst="rect">
            <a:avLst/>
          </a:prstGeom>
          <a:solidFill>
            <a:srgbClr val="4A90A4"/>
          </a:solidFill>
          <a:ln/>
        </p:spPr>
      </p:sp>
      <p:pic>
        <p:nvPicPr>
          <p:cNvPr id="6" name="Image 1" descr="preencoded.png">    </p:cNvPr>
          <p:cNvPicPr>
            <a:picLocks noChangeAspect="1"/>
          </p:cNvPicPr>
          <p:nvPr/>
        </p:nvPicPr>
        <p:blipFill>
          <a:blip r:embed="rId2"/>
          <a:stretch>
            <a:fillRect/>
          </a:stretch>
        </p:blipFill>
        <p:spPr>
          <a:xfrm>
            <a:off x="428625" y="1143000"/>
            <a:ext cx="128588" cy="171450"/>
          </a:xfrm>
          <a:prstGeom prst="rect">
            <a:avLst/>
          </a:prstGeom>
        </p:spPr>
      </p:pic>
      <p:sp>
        <p:nvSpPr>
          <p:cNvPr id="7" name="Text 3"/>
          <p:cNvSpPr/>
          <p:nvPr/>
        </p:nvSpPr>
        <p:spPr>
          <a:xfrm>
            <a:off x="628650" y="1100138"/>
            <a:ext cx="2729582" cy="257175"/>
          </a:xfrm>
          <a:prstGeom prst="rect">
            <a:avLst/>
          </a:prstGeom>
          <a:noFill/>
          <a:ln/>
        </p:spPr>
        <p:txBody>
          <a:bodyPr wrap="square" lIns="0" tIns="0" rIns="0" bIns="0" rtlCol="0" anchor="ctr">
            <a:spAutoFit/>
          </a:bodyPr>
          <a:lstStyle/>
          <a:p>
            <a:pPr indent="0" marL="0">
              <a:buNone/>
            </a:pPr>
            <a:r>
              <a:rPr lang="en-US" sz="1350" b="1" dirty="0">
                <a:solidFill>
                  <a:srgbClr val="2E5984"/>
                </a:solidFill>
                <a:latin typeface="Arial" pitchFamily="34" charset="0"/>
                <a:ea typeface="Arial" pitchFamily="34" charset="-122"/>
                <a:cs typeface="Arial" pitchFamily="34" charset="-120"/>
              </a:rPr>
              <a:t>State-Owned Enterprises (SOEs)</a:t>
            </a:r>
            <a:endParaRPr lang="en-US" sz="1350" dirty="0"/>
          </a:p>
        </p:txBody>
      </p:sp>
      <p:sp>
        <p:nvSpPr>
          <p:cNvPr id="8" name="Text 4"/>
          <p:cNvSpPr/>
          <p:nvPr/>
        </p:nvSpPr>
        <p:spPr>
          <a:xfrm>
            <a:off x="428625" y="1489472"/>
            <a:ext cx="707092" cy="142875"/>
          </a:xfrm>
          <a:prstGeom prst="rect">
            <a:avLst/>
          </a:prstGeom>
          <a:noFill/>
          <a:ln/>
        </p:spPr>
        <p:txBody>
          <a:bodyPr wrap="none" lIns="0" tIns="0" rIns="0" bIns="0" rtlCol="0" anchor="ctr">
            <a:spAutoFit/>
          </a:bodyPr>
          <a:lstStyle/>
          <a:p>
            <a:pPr indent="0" marL="0">
              <a:buNone/>
            </a:pPr>
            <a:r>
              <a:rPr lang="en-US" sz="1013" b="1" dirty="0">
                <a:solidFill>
                  <a:srgbClr val="333333"/>
                </a:solidFill>
                <a:latin typeface="Arial" pitchFamily="34" charset="0"/>
                <a:ea typeface="Arial" pitchFamily="34" charset="-122"/>
                <a:cs typeface="Arial" pitchFamily="34" charset="-120"/>
              </a:rPr>
              <a:t>Definition:</a:t>
            </a:r>
            <a:endParaRPr lang="en-US" sz="1013" dirty="0"/>
          </a:p>
        </p:txBody>
      </p:sp>
      <p:sp>
        <p:nvSpPr>
          <p:cNvPr id="9" name="Text 5"/>
          <p:cNvSpPr/>
          <p:nvPr/>
        </p:nvSpPr>
        <p:spPr>
          <a:xfrm>
            <a:off x="428625" y="1489472"/>
            <a:ext cx="3895158" cy="335756"/>
          </a:xfrm>
          <a:prstGeom prst="rect">
            <a:avLst/>
          </a:prstGeom>
          <a:noFill/>
          <a:ln/>
        </p:spPr>
        <p:txBody>
          <a:bodyPr wrap="square" lIns="0" tIns="0" rIns="0" bIns="0" rtlCol="0" anchor="ctr">
            <a:spAutoFit/>
          </a:bodyPr>
          <a:lstStyle/>
          <a:p>
            <a:pPr indent="0" marL="0">
              <a:buNone/>
            </a:pPr>
            <a:r>
              <a:rPr lang="en-US" sz="1013" dirty="0">
                <a:solidFill>
                  <a:srgbClr val="333333"/>
                </a:solidFill>
                <a:latin typeface="Arial" pitchFamily="34" charset="0"/>
                <a:ea typeface="Arial" pitchFamily="34" charset="-122"/>
                <a:cs typeface="Arial" pitchFamily="34" charset="-120"/>
              </a:rPr>
              <a:t>Business entities established, owned, and controlled by the government to undertake commercial activities.</a:t>
            </a:r>
            <a:endParaRPr lang="en-US" sz="1013" dirty="0"/>
          </a:p>
        </p:txBody>
      </p:sp>
      <p:sp>
        <p:nvSpPr>
          <p:cNvPr id="10" name="Text 6"/>
          <p:cNvSpPr/>
          <p:nvPr/>
        </p:nvSpPr>
        <p:spPr>
          <a:xfrm>
            <a:off x="428625" y="1982391"/>
            <a:ext cx="778752" cy="142875"/>
          </a:xfrm>
          <a:prstGeom prst="rect">
            <a:avLst/>
          </a:prstGeom>
          <a:noFill/>
          <a:ln/>
        </p:spPr>
        <p:txBody>
          <a:bodyPr wrap="none" lIns="0" tIns="0" rIns="0" bIns="0" rtlCol="0" anchor="ctr">
            <a:spAutoFit/>
          </a:bodyPr>
          <a:lstStyle/>
          <a:p>
            <a:pPr algn="l" indent="0" marL="0">
              <a:buNone/>
            </a:pPr>
            <a:r>
              <a:rPr lang="en-US" sz="1013" b="1" dirty="0">
                <a:solidFill>
                  <a:srgbClr val="333333"/>
                </a:solidFill>
                <a:latin typeface="Arial" pitchFamily="34" charset="0"/>
                <a:ea typeface="Arial" pitchFamily="34" charset="-122"/>
                <a:cs typeface="Arial" pitchFamily="34" charset="-120"/>
              </a:rPr>
              <a:t>Ownership:</a:t>
            </a:r>
            <a:endParaRPr lang="en-US" sz="1013" dirty="0"/>
          </a:p>
        </p:txBody>
      </p:sp>
      <p:sp>
        <p:nvSpPr>
          <p:cNvPr id="11" name="Text 7"/>
          <p:cNvSpPr/>
          <p:nvPr/>
        </p:nvSpPr>
        <p:spPr>
          <a:xfrm>
            <a:off x="1135940" y="1982391"/>
            <a:ext cx="2244058" cy="142875"/>
          </a:xfrm>
          <a:prstGeom prst="rect">
            <a:avLst/>
          </a:prstGeom>
          <a:noFill/>
          <a:ln/>
        </p:spPr>
        <p:txBody>
          <a:bodyPr wrap="square" lIns="0" tIns="0" rIns="0" bIns="0" rtlCol="0" anchor="ctr">
            <a:spAutoFit/>
          </a:bodyPr>
          <a:lstStyle/>
          <a:p>
            <a:pPr algn="l" indent="0" marL="0">
              <a:buNone/>
            </a:pPr>
            <a:r>
              <a:rPr lang="en-US" sz="1013" dirty="0">
                <a:solidFill>
                  <a:srgbClr val="333333"/>
                </a:solidFill>
                <a:latin typeface="Arial" pitchFamily="34" charset="0"/>
                <a:ea typeface="Arial" pitchFamily="34" charset="-122"/>
                <a:cs typeface="Arial" pitchFamily="34" charset="-120"/>
              </a:rPr>
              <a:t>Majority or full government ownership</a:t>
            </a:r>
            <a:endParaRPr lang="en-US" sz="1013" dirty="0"/>
          </a:p>
        </p:txBody>
      </p:sp>
      <p:sp>
        <p:nvSpPr>
          <p:cNvPr id="12" name="Text 8"/>
          <p:cNvSpPr/>
          <p:nvPr/>
        </p:nvSpPr>
        <p:spPr>
          <a:xfrm>
            <a:off x="428625" y="2232422"/>
            <a:ext cx="764688" cy="142875"/>
          </a:xfrm>
          <a:prstGeom prst="rect">
            <a:avLst/>
          </a:prstGeom>
          <a:noFill/>
          <a:ln/>
        </p:spPr>
        <p:txBody>
          <a:bodyPr wrap="none" lIns="0" tIns="0" rIns="0" bIns="0" rtlCol="0" anchor="ctr">
            <a:spAutoFit/>
          </a:bodyPr>
          <a:lstStyle/>
          <a:p>
            <a:pPr algn="l" indent="0" marL="0">
              <a:buNone/>
            </a:pPr>
            <a:r>
              <a:rPr lang="en-US" sz="1013" b="1" dirty="0">
                <a:solidFill>
                  <a:srgbClr val="333333"/>
                </a:solidFill>
                <a:latin typeface="Arial" pitchFamily="34" charset="0"/>
                <a:ea typeface="Arial" pitchFamily="34" charset="-122"/>
                <a:cs typeface="Arial" pitchFamily="34" charset="-120"/>
              </a:rPr>
              <a:t>Objectives:</a:t>
            </a:r>
            <a:endParaRPr lang="en-US" sz="1013" dirty="0"/>
          </a:p>
        </p:txBody>
      </p:sp>
      <p:sp>
        <p:nvSpPr>
          <p:cNvPr id="13" name="Text 9"/>
          <p:cNvSpPr/>
          <p:nvPr/>
        </p:nvSpPr>
        <p:spPr>
          <a:xfrm>
            <a:off x="1121876" y="2232422"/>
            <a:ext cx="2336871" cy="142875"/>
          </a:xfrm>
          <a:prstGeom prst="rect">
            <a:avLst/>
          </a:prstGeom>
          <a:noFill/>
          <a:ln/>
        </p:spPr>
        <p:txBody>
          <a:bodyPr wrap="square" lIns="0" tIns="0" rIns="0" bIns="0" rtlCol="0" anchor="ctr">
            <a:spAutoFit/>
          </a:bodyPr>
          <a:lstStyle/>
          <a:p>
            <a:pPr algn="l" indent="0" marL="0">
              <a:buNone/>
            </a:pPr>
            <a:r>
              <a:rPr lang="en-US" sz="1013" dirty="0">
                <a:solidFill>
                  <a:srgbClr val="333333"/>
                </a:solidFill>
                <a:latin typeface="Arial" pitchFamily="34" charset="0"/>
                <a:ea typeface="Arial" pitchFamily="34" charset="-122"/>
                <a:cs typeface="Arial" pitchFamily="34" charset="-120"/>
              </a:rPr>
              <a:t>Commercial and non-commercial goals</a:t>
            </a:r>
            <a:endParaRPr lang="en-US" sz="1013" dirty="0"/>
          </a:p>
        </p:txBody>
      </p:sp>
      <p:sp>
        <p:nvSpPr>
          <p:cNvPr id="14" name="Text 10"/>
          <p:cNvSpPr/>
          <p:nvPr/>
        </p:nvSpPr>
        <p:spPr>
          <a:xfrm>
            <a:off x="428625" y="2482453"/>
            <a:ext cx="857529" cy="142875"/>
          </a:xfrm>
          <a:prstGeom prst="rect">
            <a:avLst/>
          </a:prstGeom>
          <a:noFill/>
          <a:ln/>
        </p:spPr>
        <p:txBody>
          <a:bodyPr wrap="none" lIns="0" tIns="0" rIns="0" bIns="0" rtlCol="0" anchor="ctr">
            <a:spAutoFit/>
          </a:bodyPr>
          <a:lstStyle/>
          <a:p>
            <a:pPr algn="l" indent="0" marL="0">
              <a:buNone/>
            </a:pPr>
            <a:r>
              <a:rPr lang="en-US" sz="1013" b="1" dirty="0">
                <a:solidFill>
                  <a:srgbClr val="333333"/>
                </a:solidFill>
                <a:latin typeface="Arial" pitchFamily="34" charset="0"/>
                <a:ea typeface="Arial" pitchFamily="34" charset="-122"/>
                <a:cs typeface="Arial" pitchFamily="34" charset="-120"/>
              </a:rPr>
              <a:t>Governance:</a:t>
            </a:r>
            <a:endParaRPr lang="en-US" sz="1013" dirty="0"/>
          </a:p>
        </p:txBody>
      </p:sp>
      <p:sp>
        <p:nvSpPr>
          <p:cNvPr id="15" name="Text 11"/>
          <p:cNvSpPr/>
          <p:nvPr/>
        </p:nvSpPr>
        <p:spPr>
          <a:xfrm>
            <a:off x="1214717" y="2482453"/>
            <a:ext cx="2399407" cy="142875"/>
          </a:xfrm>
          <a:prstGeom prst="rect">
            <a:avLst/>
          </a:prstGeom>
          <a:noFill/>
          <a:ln/>
        </p:spPr>
        <p:txBody>
          <a:bodyPr wrap="square" lIns="0" tIns="0" rIns="0" bIns="0" rtlCol="0" anchor="ctr">
            <a:spAutoFit/>
          </a:bodyPr>
          <a:lstStyle/>
          <a:p>
            <a:pPr algn="l" indent="0" marL="0">
              <a:buNone/>
            </a:pPr>
            <a:r>
              <a:rPr lang="en-US" sz="1013" dirty="0">
                <a:solidFill>
                  <a:srgbClr val="333333"/>
                </a:solidFill>
                <a:latin typeface="Arial" pitchFamily="34" charset="0"/>
                <a:ea typeface="Arial" pitchFamily="34" charset="-122"/>
                <a:cs typeface="Arial" pitchFamily="34" charset="-120"/>
              </a:rPr>
              <a:t>Board appointed by government officials</a:t>
            </a:r>
            <a:endParaRPr lang="en-US" sz="1013" dirty="0"/>
          </a:p>
        </p:txBody>
      </p:sp>
      <p:sp>
        <p:nvSpPr>
          <p:cNvPr id="16" name="Text 12"/>
          <p:cNvSpPr/>
          <p:nvPr/>
        </p:nvSpPr>
        <p:spPr>
          <a:xfrm>
            <a:off x="428625" y="2732484"/>
            <a:ext cx="585983" cy="142875"/>
          </a:xfrm>
          <a:prstGeom prst="rect">
            <a:avLst/>
          </a:prstGeom>
          <a:noFill/>
          <a:ln/>
        </p:spPr>
        <p:txBody>
          <a:bodyPr wrap="none" lIns="0" tIns="0" rIns="0" bIns="0" rtlCol="0" anchor="ctr">
            <a:spAutoFit/>
          </a:bodyPr>
          <a:lstStyle/>
          <a:p>
            <a:pPr algn="l" indent="0" marL="0">
              <a:buNone/>
            </a:pPr>
            <a:r>
              <a:rPr lang="en-US" sz="1013" b="1" dirty="0">
                <a:solidFill>
                  <a:srgbClr val="333333"/>
                </a:solidFill>
                <a:latin typeface="Arial" pitchFamily="34" charset="0"/>
                <a:ea typeface="Arial" pitchFamily="34" charset="-122"/>
                <a:cs typeface="Arial" pitchFamily="34" charset="-120"/>
              </a:rPr>
              <a:t>Sectors:</a:t>
            </a:r>
            <a:endParaRPr lang="en-US" sz="1013" dirty="0"/>
          </a:p>
        </p:txBody>
      </p:sp>
      <p:sp>
        <p:nvSpPr>
          <p:cNvPr id="17" name="Text 13"/>
          <p:cNvSpPr/>
          <p:nvPr/>
        </p:nvSpPr>
        <p:spPr>
          <a:xfrm>
            <a:off x="943170" y="2732484"/>
            <a:ext cx="2320463" cy="142875"/>
          </a:xfrm>
          <a:prstGeom prst="rect">
            <a:avLst/>
          </a:prstGeom>
          <a:noFill/>
          <a:ln/>
        </p:spPr>
        <p:txBody>
          <a:bodyPr wrap="square" lIns="0" tIns="0" rIns="0" bIns="0" rtlCol="0" anchor="ctr">
            <a:spAutoFit/>
          </a:bodyPr>
          <a:lstStyle/>
          <a:p>
            <a:pPr algn="l" indent="0" marL="0">
              <a:buNone/>
            </a:pPr>
            <a:r>
              <a:rPr lang="en-US" sz="1013" dirty="0">
                <a:solidFill>
                  <a:srgbClr val="333333"/>
                </a:solidFill>
                <a:latin typeface="Arial" pitchFamily="34" charset="0"/>
                <a:ea typeface="Arial" pitchFamily="34" charset="-122"/>
                <a:cs typeface="Arial" pitchFamily="34" charset="-120"/>
              </a:rPr>
              <a:t>Utilities, transportation, energy, finance</a:t>
            </a:r>
            <a:endParaRPr lang="en-US" sz="1013" dirty="0"/>
          </a:p>
        </p:txBody>
      </p:sp>
      <p:sp>
        <p:nvSpPr>
          <p:cNvPr id="18" name="Shape 14"/>
          <p:cNvSpPr/>
          <p:nvPr/>
        </p:nvSpPr>
        <p:spPr>
          <a:xfrm>
            <a:off x="4661297" y="957263"/>
            <a:ext cx="4196953" cy="2143125"/>
          </a:xfrm>
          <a:prstGeom prst="rect">
            <a:avLst/>
          </a:prstGeom>
          <a:solidFill>
            <a:srgbClr val="FFFFFF"/>
          </a:solidFill>
          <a:ln/>
        </p:spPr>
      </p:sp>
      <p:sp>
        <p:nvSpPr>
          <p:cNvPr id="19" name="Shape 15"/>
          <p:cNvSpPr/>
          <p:nvPr/>
        </p:nvSpPr>
        <p:spPr>
          <a:xfrm>
            <a:off x="4661297" y="957263"/>
            <a:ext cx="35719" cy="2143125"/>
          </a:xfrm>
          <a:prstGeom prst="rect">
            <a:avLst/>
          </a:prstGeom>
          <a:solidFill>
            <a:srgbClr val="4A90A4"/>
          </a:solidFill>
          <a:ln/>
        </p:spPr>
      </p:sp>
      <p:pic>
        <p:nvPicPr>
          <p:cNvPr id="20" name="Image 2" descr="preencoded.png">    </p:cNvPr>
          <p:cNvPicPr>
            <a:picLocks noChangeAspect="1"/>
          </p:cNvPicPr>
          <p:nvPr/>
        </p:nvPicPr>
        <p:blipFill>
          <a:blip r:embed="rId3"/>
          <a:stretch>
            <a:fillRect/>
          </a:stretch>
        </p:blipFill>
        <p:spPr>
          <a:xfrm>
            <a:off x="4804172" y="1143000"/>
            <a:ext cx="214313" cy="171450"/>
          </a:xfrm>
          <a:prstGeom prst="rect">
            <a:avLst/>
          </a:prstGeom>
        </p:spPr>
      </p:pic>
      <p:sp>
        <p:nvSpPr>
          <p:cNvPr id="21" name="Text 16"/>
          <p:cNvSpPr/>
          <p:nvPr/>
        </p:nvSpPr>
        <p:spPr>
          <a:xfrm>
            <a:off x="5089922" y="1100138"/>
            <a:ext cx="2910827" cy="257175"/>
          </a:xfrm>
          <a:prstGeom prst="rect">
            <a:avLst/>
          </a:prstGeom>
          <a:noFill/>
          <a:ln/>
        </p:spPr>
        <p:txBody>
          <a:bodyPr wrap="square" lIns="0" tIns="0" rIns="0" bIns="0" rtlCol="0" anchor="ctr">
            <a:spAutoFit/>
          </a:bodyPr>
          <a:lstStyle/>
          <a:p>
            <a:pPr indent="0" marL="0">
              <a:buNone/>
            </a:pPr>
            <a:r>
              <a:rPr lang="en-US" sz="1350" b="1" dirty="0">
                <a:solidFill>
                  <a:srgbClr val="2E5984"/>
                </a:solidFill>
                <a:latin typeface="Arial" pitchFamily="34" charset="0"/>
                <a:ea typeface="Arial" pitchFamily="34" charset="-122"/>
                <a:cs typeface="Arial" pitchFamily="34" charset="-120"/>
              </a:rPr>
              <a:t>Public-Private Partnerships (PPPs)</a:t>
            </a:r>
            <a:endParaRPr lang="en-US" sz="1350" dirty="0"/>
          </a:p>
        </p:txBody>
      </p:sp>
      <p:sp>
        <p:nvSpPr>
          <p:cNvPr id="22" name="Text 17"/>
          <p:cNvSpPr/>
          <p:nvPr/>
        </p:nvSpPr>
        <p:spPr>
          <a:xfrm>
            <a:off x="4804172" y="1489472"/>
            <a:ext cx="707092" cy="142875"/>
          </a:xfrm>
          <a:prstGeom prst="rect">
            <a:avLst/>
          </a:prstGeom>
          <a:noFill/>
          <a:ln/>
        </p:spPr>
        <p:txBody>
          <a:bodyPr wrap="none" lIns="0" tIns="0" rIns="0" bIns="0" rtlCol="0" anchor="ctr">
            <a:spAutoFit/>
          </a:bodyPr>
          <a:lstStyle/>
          <a:p>
            <a:pPr indent="0" marL="0">
              <a:buNone/>
            </a:pPr>
            <a:r>
              <a:rPr lang="en-US" sz="1013" b="1" dirty="0">
                <a:solidFill>
                  <a:srgbClr val="333333"/>
                </a:solidFill>
                <a:latin typeface="Arial" pitchFamily="34" charset="0"/>
                <a:ea typeface="Arial" pitchFamily="34" charset="-122"/>
                <a:cs typeface="Arial" pitchFamily="34" charset="-120"/>
              </a:rPr>
              <a:t>Definition:</a:t>
            </a:r>
            <a:endParaRPr lang="en-US" sz="1013" dirty="0"/>
          </a:p>
        </p:txBody>
      </p:sp>
      <p:sp>
        <p:nvSpPr>
          <p:cNvPr id="23" name="Text 18"/>
          <p:cNvSpPr/>
          <p:nvPr/>
        </p:nvSpPr>
        <p:spPr>
          <a:xfrm>
            <a:off x="4804172" y="1489472"/>
            <a:ext cx="3795033" cy="335756"/>
          </a:xfrm>
          <a:prstGeom prst="rect">
            <a:avLst/>
          </a:prstGeom>
          <a:noFill/>
          <a:ln/>
        </p:spPr>
        <p:txBody>
          <a:bodyPr wrap="square" lIns="0" tIns="0" rIns="0" bIns="0" rtlCol="0" anchor="ctr">
            <a:spAutoFit/>
          </a:bodyPr>
          <a:lstStyle/>
          <a:p>
            <a:pPr indent="0" marL="0">
              <a:buNone/>
            </a:pPr>
            <a:r>
              <a:rPr lang="en-US" sz="1013" dirty="0">
                <a:solidFill>
                  <a:srgbClr val="333333"/>
                </a:solidFill>
                <a:latin typeface="Arial" pitchFamily="34" charset="0"/>
                <a:ea typeface="Arial" pitchFamily="34" charset="-122"/>
                <a:cs typeface="Arial" pitchFamily="34" charset="-120"/>
              </a:rPr>
              <a:t>Contractual arrangements between public and private entities for the delivery of infrastructure or services.</a:t>
            </a:r>
            <a:endParaRPr lang="en-US" sz="1013" dirty="0"/>
          </a:p>
        </p:txBody>
      </p:sp>
      <p:sp>
        <p:nvSpPr>
          <p:cNvPr id="24" name="Text 19"/>
          <p:cNvSpPr/>
          <p:nvPr/>
        </p:nvSpPr>
        <p:spPr>
          <a:xfrm>
            <a:off x="4804172" y="1982391"/>
            <a:ext cx="685884" cy="142875"/>
          </a:xfrm>
          <a:prstGeom prst="rect">
            <a:avLst/>
          </a:prstGeom>
          <a:noFill/>
          <a:ln/>
        </p:spPr>
        <p:txBody>
          <a:bodyPr wrap="none" lIns="0" tIns="0" rIns="0" bIns="0" rtlCol="0" anchor="ctr">
            <a:spAutoFit/>
          </a:bodyPr>
          <a:lstStyle/>
          <a:p>
            <a:pPr algn="l" indent="0" marL="0">
              <a:buNone/>
            </a:pPr>
            <a:r>
              <a:rPr lang="en-US" sz="1013" b="1" dirty="0">
                <a:solidFill>
                  <a:srgbClr val="333333"/>
                </a:solidFill>
                <a:latin typeface="Arial" pitchFamily="34" charset="0"/>
                <a:ea typeface="Arial" pitchFamily="34" charset="-122"/>
                <a:cs typeface="Arial" pitchFamily="34" charset="-120"/>
              </a:rPr>
              <a:t>Structure:</a:t>
            </a:r>
            <a:endParaRPr lang="en-US" sz="1013" dirty="0"/>
          </a:p>
        </p:txBody>
      </p:sp>
      <p:sp>
        <p:nvSpPr>
          <p:cNvPr id="25" name="Text 20"/>
          <p:cNvSpPr/>
          <p:nvPr/>
        </p:nvSpPr>
        <p:spPr>
          <a:xfrm>
            <a:off x="5418618" y="1982391"/>
            <a:ext cx="2544124" cy="142875"/>
          </a:xfrm>
          <a:prstGeom prst="rect">
            <a:avLst/>
          </a:prstGeom>
          <a:noFill/>
          <a:ln/>
        </p:spPr>
        <p:txBody>
          <a:bodyPr wrap="square" lIns="0" tIns="0" rIns="0" bIns="0" rtlCol="0" anchor="ctr">
            <a:spAutoFit/>
          </a:bodyPr>
          <a:lstStyle/>
          <a:p>
            <a:pPr algn="l" indent="0" marL="0">
              <a:buNone/>
            </a:pPr>
            <a:r>
              <a:rPr lang="en-US" sz="1013" dirty="0">
                <a:solidFill>
                  <a:srgbClr val="333333"/>
                </a:solidFill>
                <a:latin typeface="Arial" pitchFamily="34" charset="0"/>
                <a:ea typeface="Arial" pitchFamily="34" charset="-122"/>
                <a:cs typeface="Arial" pitchFamily="34" charset="-120"/>
              </a:rPr>
              <a:t>Long-term contracts (typically 20-30 years)</a:t>
            </a:r>
            <a:endParaRPr lang="en-US" sz="1013" dirty="0"/>
          </a:p>
        </p:txBody>
      </p:sp>
      <p:sp>
        <p:nvSpPr>
          <p:cNvPr id="26" name="Text 21"/>
          <p:cNvSpPr/>
          <p:nvPr/>
        </p:nvSpPr>
        <p:spPr>
          <a:xfrm>
            <a:off x="4804172" y="2232422"/>
            <a:ext cx="1021779" cy="142875"/>
          </a:xfrm>
          <a:prstGeom prst="rect">
            <a:avLst/>
          </a:prstGeom>
          <a:noFill/>
          <a:ln/>
        </p:spPr>
        <p:txBody>
          <a:bodyPr wrap="none" lIns="0" tIns="0" rIns="0" bIns="0" rtlCol="0" anchor="ctr">
            <a:spAutoFit/>
          </a:bodyPr>
          <a:lstStyle/>
          <a:p>
            <a:pPr algn="l" indent="0" marL="0">
              <a:buNone/>
            </a:pPr>
            <a:r>
              <a:rPr lang="en-US" sz="1013" b="1" dirty="0">
                <a:solidFill>
                  <a:srgbClr val="333333"/>
                </a:solidFill>
                <a:latin typeface="Arial" pitchFamily="34" charset="0"/>
                <a:ea typeface="Arial" pitchFamily="34" charset="-122"/>
                <a:cs typeface="Arial" pitchFamily="34" charset="-120"/>
              </a:rPr>
              <a:t>Risk allocation:</a:t>
            </a:r>
            <a:endParaRPr lang="en-US" sz="1013" dirty="0"/>
          </a:p>
        </p:txBody>
      </p:sp>
      <p:sp>
        <p:nvSpPr>
          <p:cNvPr id="27" name="Text 22"/>
          <p:cNvSpPr/>
          <p:nvPr/>
        </p:nvSpPr>
        <p:spPr>
          <a:xfrm>
            <a:off x="5754514" y="2232422"/>
            <a:ext cx="2537538" cy="142875"/>
          </a:xfrm>
          <a:prstGeom prst="rect">
            <a:avLst/>
          </a:prstGeom>
          <a:noFill/>
          <a:ln/>
        </p:spPr>
        <p:txBody>
          <a:bodyPr wrap="square" lIns="0" tIns="0" rIns="0" bIns="0" rtlCol="0" anchor="ctr">
            <a:spAutoFit/>
          </a:bodyPr>
          <a:lstStyle/>
          <a:p>
            <a:pPr algn="l" indent="0" marL="0">
              <a:buNone/>
            </a:pPr>
            <a:r>
              <a:rPr lang="en-US" sz="1013" dirty="0">
                <a:solidFill>
                  <a:srgbClr val="333333"/>
                </a:solidFill>
                <a:latin typeface="Arial" pitchFamily="34" charset="0"/>
                <a:ea typeface="Arial" pitchFamily="34" charset="-122"/>
                <a:cs typeface="Arial" pitchFamily="34" charset="-120"/>
              </a:rPr>
              <a:t>Shared between public and private sectors</a:t>
            </a:r>
            <a:endParaRPr lang="en-US" sz="1013" dirty="0"/>
          </a:p>
        </p:txBody>
      </p:sp>
      <p:sp>
        <p:nvSpPr>
          <p:cNvPr id="28" name="Text 23"/>
          <p:cNvSpPr/>
          <p:nvPr/>
        </p:nvSpPr>
        <p:spPr>
          <a:xfrm>
            <a:off x="4804172" y="2482453"/>
            <a:ext cx="721491" cy="142875"/>
          </a:xfrm>
          <a:prstGeom prst="rect">
            <a:avLst/>
          </a:prstGeom>
          <a:noFill/>
          <a:ln/>
        </p:spPr>
        <p:txBody>
          <a:bodyPr wrap="none" lIns="0" tIns="0" rIns="0" bIns="0" rtlCol="0" anchor="ctr">
            <a:spAutoFit/>
          </a:bodyPr>
          <a:lstStyle/>
          <a:p>
            <a:pPr algn="l" indent="0" marL="0">
              <a:buNone/>
            </a:pPr>
            <a:r>
              <a:rPr lang="en-US" sz="1013" b="1" dirty="0">
                <a:solidFill>
                  <a:srgbClr val="333333"/>
                </a:solidFill>
                <a:latin typeface="Arial" pitchFamily="34" charset="0"/>
                <a:ea typeface="Arial" pitchFamily="34" charset="-122"/>
                <a:cs typeface="Arial" pitchFamily="34" charset="-120"/>
              </a:rPr>
              <a:t>Financing:</a:t>
            </a:r>
            <a:endParaRPr lang="en-US" sz="1013" dirty="0"/>
          </a:p>
        </p:txBody>
      </p:sp>
      <p:sp>
        <p:nvSpPr>
          <p:cNvPr id="29" name="Text 24"/>
          <p:cNvSpPr/>
          <p:nvPr/>
        </p:nvSpPr>
        <p:spPr>
          <a:xfrm>
            <a:off x="5454225" y="2482453"/>
            <a:ext cx="2537399" cy="142875"/>
          </a:xfrm>
          <a:prstGeom prst="rect">
            <a:avLst/>
          </a:prstGeom>
          <a:noFill/>
          <a:ln/>
        </p:spPr>
        <p:txBody>
          <a:bodyPr wrap="square" lIns="0" tIns="0" rIns="0" bIns="0" rtlCol="0" anchor="ctr">
            <a:spAutoFit/>
          </a:bodyPr>
          <a:lstStyle/>
          <a:p>
            <a:pPr algn="l" indent="0" marL="0">
              <a:buNone/>
            </a:pPr>
            <a:r>
              <a:rPr lang="en-US" sz="1013" dirty="0">
                <a:solidFill>
                  <a:srgbClr val="333333"/>
                </a:solidFill>
                <a:latin typeface="Arial" pitchFamily="34" charset="0"/>
                <a:ea typeface="Arial" pitchFamily="34" charset="-122"/>
                <a:cs typeface="Arial" pitchFamily="34" charset="-120"/>
              </a:rPr>
              <a:t>Private capital with potential public support</a:t>
            </a:r>
            <a:endParaRPr lang="en-US" sz="1013" dirty="0"/>
          </a:p>
        </p:txBody>
      </p:sp>
      <p:sp>
        <p:nvSpPr>
          <p:cNvPr id="30" name="Text 25"/>
          <p:cNvSpPr/>
          <p:nvPr/>
        </p:nvSpPr>
        <p:spPr>
          <a:xfrm>
            <a:off x="4804172" y="2732484"/>
            <a:ext cx="1107560" cy="142875"/>
          </a:xfrm>
          <a:prstGeom prst="rect">
            <a:avLst/>
          </a:prstGeom>
          <a:noFill/>
          <a:ln/>
        </p:spPr>
        <p:txBody>
          <a:bodyPr wrap="none" lIns="0" tIns="0" rIns="0" bIns="0" rtlCol="0" anchor="ctr">
            <a:spAutoFit/>
          </a:bodyPr>
          <a:lstStyle/>
          <a:p>
            <a:pPr algn="l" indent="0" marL="0">
              <a:buNone/>
            </a:pPr>
            <a:r>
              <a:rPr lang="en-US" sz="1013" b="1" dirty="0">
                <a:solidFill>
                  <a:srgbClr val="333333"/>
                </a:solidFill>
                <a:latin typeface="Arial" pitchFamily="34" charset="0"/>
                <a:ea typeface="Arial" pitchFamily="34" charset="-122"/>
                <a:cs typeface="Arial" pitchFamily="34" charset="-120"/>
              </a:rPr>
              <a:t>Value for money:</a:t>
            </a:r>
            <a:endParaRPr lang="en-US" sz="1013" dirty="0"/>
          </a:p>
        </p:txBody>
      </p:sp>
      <p:sp>
        <p:nvSpPr>
          <p:cNvPr id="31" name="Text 26"/>
          <p:cNvSpPr/>
          <p:nvPr/>
        </p:nvSpPr>
        <p:spPr>
          <a:xfrm>
            <a:off x="5840295" y="2732484"/>
            <a:ext cx="2334723" cy="142875"/>
          </a:xfrm>
          <a:prstGeom prst="rect">
            <a:avLst/>
          </a:prstGeom>
          <a:noFill/>
          <a:ln/>
        </p:spPr>
        <p:txBody>
          <a:bodyPr wrap="square" lIns="0" tIns="0" rIns="0" bIns="0" rtlCol="0" anchor="ctr">
            <a:spAutoFit/>
          </a:bodyPr>
          <a:lstStyle/>
          <a:p>
            <a:pPr algn="l" indent="0" marL="0">
              <a:buNone/>
            </a:pPr>
            <a:r>
              <a:rPr lang="en-US" sz="1013" dirty="0">
                <a:solidFill>
                  <a:srgbClr val="333333"/>
                </a:solidFill>
                <a:latin typeface="Arial" pitchFamily="34" charset="0"/>
                <a:ea typeface="Arial" pitchFamily="34" charset="-122"/>
                <a:cs typeface="Arial" pitchFamily="34" charset="-120"/>
              </a:rPr>
              <a:t>Efficiency gains vs. higher capital costs</a:t>
            </a:r>
            <a:endParaRPr lang="en-US" sz="1013" dirty="0"/>
          </a:p>
        </p:txBody>
      </p:sp>
      <p:sp>
        <p:nvSpPr>
          <p:cNvPr id="32" name="Shape 27"/>
          <p:cNvSpPr/>
          <p:nvPr/>
        </p:nvSpPr>
        <p:spPr>
          <a:xfrm>
            <a:off x="285750" y="3278981"/>
            <a:ext cx="4196953" cy="2143125"/>
          </a:xfrm>
          <a:prstGeom prst="rect">
            <a:avLst/>
          </a:prstGeom>
          <a:solidFill>
            <a:srgbClr val="FFFFFF"/>
          </a:solidFill>
          <a:ln/>
        </p:spPr>
      </p:sp>
      <p:sp>
        <p:nvSpPr>
          <p:cNvPr id="33" name="Shape 28"/>
          <p:cNvSpPr/>
          <p:nvPr/>
        </p:nvSpPr>
        <p:spPr>
          <a:xfrm>
            <a:off x="285750" y="3278981"/>
            <a:ext cx="35719" cy="2143125"/>
          </a:xfrm>
          <a:prstGeom prst="rect">
            <a:avLst/>
          </a:prstGeom>
          <a:solidFill>
            <a:srgbClr val="4A90A4"/>
          </a:solidFill>
          <a:ln/>
        </p:spPr>
      </p:sp>
      <p:pic>
        <p:nvPicPr>
          <p:cNvPr id="34" name="Image 3" descr="preencoded.png">    </p:cNvPr>
          <p:cNvPicPr>
            <a:picLocks noChangeAspect="1"/>
          </p:cNvPicPr>
          <p:nvPr/>
        </p:nvPicPr>
        <p:blipFill>
          <a:blip r:embed="rId4"/>
          <a:stretch>
            <a:fillRect/>
          </a:stretch>
        </p:blipFill>
        <p:spPr>
          <a:xfrm>
            <a:off x="428625" y="3464719"/>
            <a:ext cx="171450" cy="171450"/>
          </a:xfrm>
          <a:prstGeom prst="rect">
            <a:avLst/>
          </a:prstGeom>
        </p:spPr>
      </p:pic>
      <p:sp>
        <p:nvSpPr>
          <p:cNvPr id="35" name="Text 29"/>
          <p:cNvSpPr/>
          <p:nvPr/>
        </p:nvSpPr>
        <p:spPr>
          <a:xfrm>
            <a:off x="671513" y="3421856"/>
            <a:ext cx="1710258" cy="257175"/>
          </a:xfrm>
          <a:prstGeom prst="rect">
            <a:avLst/>
          </a:prstGeom>
          <a:noFill/>
          <a:ln/>
        </p:spPr>
        <p:txBody>
          <a:bodyPr wrap="square" lIns="0" tIns="0" rIns="0" bIns="0" rtlCol="0" anchor="ctr">
            <a:spAutoFit/>
          </a:bodyPr>
          <a:lstStyle/>
          <a:p>
            <a:pPr indent="0" marL="0">
              <a:buNone/>
            </a:pPr>
            <a:r>
              <a:rPr lang="en-US" sz="1350" b="1" dirty="0">
                <a:solidFill>
                  <a:srgbClr val="2E5984"/>
                </a:solidFill>
                <a:latin typeface="Arial" pitchFamily="34" charset="0"/>
                <a:ea typeface="Arial" pitchFamily="34" charset="-122"/>
                <a:cs typeface="Arial" pitchFamily="34" charset="-120"/>
              </a:rPr>
              <a:t>Development Banks</a:t>
            </a:r>
            <a:endParaRPr lang="en-US" sz="1350" dirty="0"/>
          </a:p>
        </p:txBody>
      </p:sp>
      <p:sp>
        <p:nvSpPr>
          <p:cNvPr id="36" name="Text 30"/>
          <p:cNvSpPr/>
          <p:nvPr/>
        </p:nvSpPr>
        <p:spPr>
          <a:xfrm>
            <a:off x="428625" y="3811191"/>
            <a:ext cx="707092" cy="142875"/>
          </a:xfrm>
          <a:prstGeom prst="rect">
            <a:avLst/>
          </a:prstGeom>
          <a:noFill/>
          <a:ln/>
        </p:spPr>
        <p:txBody>
          <a:bodyPr wrap="none" lIns="0" tIns="0" rIns="0" bIns="0" rtlCol="0" anchor="ctr">
            <a:spAutoFit/>
          </a:bodyPr>
          <a:lstStyle/>
          <a:p>
            <a:pPr indent="0" marL="0">
              <a:buNone/>
            </a:pPr>
            <a:r>
              <a:rPr lang="en-US" sz="1013" b="1" dirty="0">
                <a:solidFill>
                  <a:srgbClr val="333333"/>
                </a:solidFill>
                <a:latin typeface="Arial" pitchFamily="34" charset="0"/>
                <a:ea typeface="Arial" pitchFamily="34" charset="-122"/>
                <a:cs typeface="Arial" pitchFamily="34" charset="-120"/>
              </a:rPr>
              <a:t>Definition:</a:t>
            </a:r>
            <a:endParaRPr lang="en-US" sz="1013" dirty="0"/>
          </a:p>
        </p:txBody>
      </p:sp>
      <p:sp>
        <p:nvSpPr>
          <p:cNvPr id="37" name="Text 31"/>
          <p:cNvSpPr/>
          <p:nvPr/>
        </p:nvSpPr>
        <p:spPr>
          <a:xfrm>
            <a:off x="428625" y="3811191"/>
            <a:ext cx="3651991" cy="335756"/>
          </a:xfrm>
          <a:prstGeom prst="rect">
            <a:avLst/>
          </a:prstGeom>
          <a:noFill/>
          <a:ln/>
        </p:spPr>
        <p:txBody>
          <a:bodyPr wrap="square" lIns="0" tIns="0" rIns="0" bIns="0" rtlCol="0" anchor="ctr">
            <a:spAutoFit/>
          </a:bodyPr>
          <a:lstStyle/>
          <a:p>
            <a:pPr indent="0" marL="0">
              <a:buNone/>
            </a:pPr>
            <a:r>
              <a:rPr lang="en-US" sz="1013" dirty="0">
                <a:solidFill>
                  <a:srgbClr val="333333"/>
                </a:solidFill>
                <a:latin typeface="Arial" pitchFamily="34" charset="0"/>
                <a:ea typeface="Arial" pitchFamily="34" charset="-122"/>
                <a:cs typeface="Arial" pitchFamily="34" charset="-120"/>
              </a:rPr>
              <a:t>Financial institutions designed to provide capital for economic development projects and address market failures.</a:t>
            </a:r>
            <a:endParaRPr lang="en-US" sz="1013" dirty="0"/>
          </a:p>
        </p:txBody>
      </p:sp>
      <p:sp>
        <p:nvSpPr>
          <p:cNvPr id="38" name="Text 32"/>
          <p:cNvSpPr/>
          <p:nvPr/>
        </p:nvSpPr>
        <p:spPr>
          <a:xfrm>
            <a:off x="428625" y="4304109"/>
            <a:ext cx="635850" cy="142875"/>
          </a:xfrm>
          <a:prstGeom prst="rect">
            <a:avLst/>
          </a:prstGeom>
          <a:noFill/>
          <a:ln/>
        </p:spPr>
        <p:txBody>
          <a:bodyPr wrap="none" lIns="0" tIns="0" rIns="0" bIns="0" rtlCol="0" anchor="ctr">
            <a:spAutoFit/>
          </a:bodyPr>
          <a:lstStyle/>
          <a:p>
            <a:pPr algn="l" indent="0" marL="0">
              <a:buNone/>
            </a:pPr>
            <a:r>
              <a:rPr lang="en-US" sz="1013" b="1" dirty="0">
                <a:solidFill>
                  <a:srgbClr val="333333"/>
                </a:solidFill>
                <a:latin typeface="Arial" pitchFamily="34" charset="0"/>
                <a:ea typeface="Arial" pitchFamily="34" charset="-122"/>
                <a:cs typeface="Arial" pitchFamily="34" charset="-120"/>
              </a:rPr>
              <a:t>Mandate:</a:t>
            </a:r>
            <a:endParaRPr lang="en-US" sz="1013" dirty="0"/>
          </a:p>
        </p:txBody>
      </p:sp>
      <p:sp>
        <p:nvSpPr>
          <p:cNvPr id="39" name="Text 33"/>
          <p:cNvSpPr/>
          <p:nvPr/>
        </p:nvSpPr>
        <p:spPr>
          <a:xfrm>
            <a:off x="993037" y="4304109"/>
            <a:ext cx="2701789" cy="142875"/>
          </a:xfrm>
          <a:prstGeom prst="rect">
            <a:avLst/>
          </a:prstGeom>
          <a:noFill/>
          <a:ln/>
        </p:spPr>
        <p:txBody>
          <a:bodyPr wrap="square" lIns="0" tIns="0" rIns="0" bIns="0" rtlCol="0" anchor="ctr">
            <a:spAutoFit/>
          </a:bodyPr>
          <a:lstStyle/>
          <a:p>
            <a:pPr algn="l" indent="0" marL="0">
              <a:buNone/>
            </a:pPr>
            <a:r>
              <a:rPr lang="en-US" sz="1013" dirty="0">
                <a:solidFill>
                  <a:srgbClr val="333333"/>
                </a:solidFill>
                <a:latin typeface="Arial" pitchFamily="34" charset="0"/>
                <a:ea typeface="Arial" pitchFamily="34" charset="-122"/>
                <a:cs typeface="Arial" pitchFamily="34" charset="-120"/>
              </a:rPr>
              <a:t>Economic development and market gap filling</a:t>
            </a:r>
            <a:endParaRPr lang="en-US" sz="1013" dirty="0"/>
          </a:p>
        </p:txBody>
      </p:sp>
      <p:sp>
        <p:nvSpPr>
          <p:cNvPr id="40" name="Text 34"/>
          <p:cNvSpPr/>
          <p:nvPr/>
        </p:nvSpPr>
        <p:spPr>
          <a:xfrm>
            <a:off x="428625" y="4554141"/>
            <a:ext cx="621283" cy="142875"/>
          </a:xfrm>
          <a:prstGeom prst="rect">
            <a:avLst/>
          </a:prstGeom>
          <a:noFill/>
          <a:ln/>
        </p:spPr>
        <p:txBody>
          <a:bodyPr wrap="none" lIns="0" tIns="0" rIns="0" bIns="0" rtlCol="0" anchor="ctr">
            <a:spAutoFit/>
          </a:bodyPr>
          <a:lstStyle/>
          <a:p>
            <a:pPr algn="l" indent="0" marL="0">
              <a:buNone/>
            </a:pPr>
            <a:r>
              <a:rPr lang="en-US" sz="1013" b="1" dirty="0">
                <a:solidFill>
                  <a:srgbClr val="333333"/>
                </a:solidFill>
                <a:latin typeface="Arial" pitchFamily="34" charset="0"/>
                <a:ea typeface="Arial" pitchFamily="34" charset="-122"/>
                <a:cs typeface="Arial" pitchFamily="34" charset="-120"/>
              </a:rPr>
              <a:t>Funding:</a:t>
            </a:r>
            <a:endParaRPr lang="en-US" sz="1013" dirty="0"/>
          </a:p>
        </p:txBody>
      </p:sp>
      <p:sp>
        <p:nvSpPr>
          <p:cNvPr id="41" name="Text 35"/>
          <p:cNvSpPr/>
          <p:nvPr/>
        </p:nvSpPr>
        <p:spPr>
          <a:xfrm>
            <a:off x="978471" y="4554141"/>
            <a:ext cx="2823093" cy="142875"/>
          </a:xfrm>
          <a:prstGeom prst="rect">
            <a:avLst/>
          </a:prstGeom>
          <a:noFill/>
          <a:ln/>
        </p:spPr>
        <p:txBody>
          <a:bodyPr wrap="square" lIns="0" tIns="0" rIns="0" bIns="0" rtlCol="0" anchor="ctr">
            <a:spAutoFit/>
          </a:bodyPr>
          <a:lstStyle/>
          <a:p>
            <a:pPr algn="l" indent="0" marL="0">
              <a:buNone/>
            </a:pPr>
            <a:r>
              <a:rPr lang="en-US" sz="1013" dirty="0">
                <a:solidFill>
                  <a:srgbClr val="333333"/>
                </a:solidFill>
                <a:latin typeface="Arial" pitchFamily="34" charset="0"/>
                <a:ea typeface="Arial" pitchFamily="34" charset="-122"/>
                <a:cs typeface="Arial" pitchFamily="34" charset="-120"/>
              </a:rPr>
              <a:t>Government capital, bonds, multilateral sources</a:t>
            </a:r>
            <a:endParaRPr lang="en-US" sz="1013" dirty="0"/>
          </a:p>
        </p:txBody>
      </p:sp>
      <p:sp>
        <p:nvSpPr>
          <p:cNvPr id="42" name="Text 36"/>
          <p:cNvSpPr/>
          <p:nvPr/>
        </p:nvSpPr>
        <p:spPr>
          <a:xfrm>
            <a:off x="428625" y="4804172"/>
            <a:ext cx="850190" cy="142875"/>
          </a:xfrm>
          <a:prstGeom prst="rect">
            <a:avLst/>
          </a:prstGeom>
          <a:noFill/>
          <a:ln/>
        </p:spPr>
        <p:txBody>
          <a:bodyPr wrap="none" lIns="0" tIns="0" rIns="0" bIns="0" rtlCol="0" anchor="ctr">
            <a:spAutoFit/>
          </a:bodyPr>
          <a:lstStyle/>
          <a:p>
            <a:pPr algn="l" indent="0" marL="0">
              <a:buNone/>
            </a:pPr>
            <a:r>
              <a:rPr lang="en-US" sz="1013" b="1" dirty="0">
                <a:solidFill>
                  <a:srgbClr val="333333"/>
                </a:solidFill>
                <a:latin typeface="Arial" pitchFamily="34" charset="0"/>
                <a:ea typeface="Arial" pitchFamily="34" charset="-122"/>
                <a:cs typeface="Arial" pitchFamily="34" charset="-120"/>
              </a:rPr>
              <a:t>Instruments:</a:t>
            </a:r>
            <a:endParaRPr lang="en-US" sz="1013" dirty="0"/>
          </a:p>
        </p:txBody>
      </p:sp>
      <p:sp>
        <p:nvSpPr>
          <p:cNvPr id="43" name="Text 37"/>
          <p:cNvSpPr/>
          <p:nvPr/>
        </p:nvSpPr>
        <p:spPr>
          <a:xfrm>
            <a:off x="1207377" y="4804172"/>
            <a:ext cx="2799652" cy="142875"/>
          </a:xfrm>
          <a:prstGeom prst="rect">
            <a:avLst/>
          </a:prstGeom>
          <a:noFill/>
          <a:ln/>
        </p:spPr>
        <p:txBody>
          <a:bodyPr wrap="square" lIns="0" tIns="0" rIns="0" bIns="0" rtlCol="0" anchor="ctr">
            <a:spAutoFit/>
          </a:bodyPr>
          <a:lstStyle/>
          <a:p>
            <a:pPr algn="l" indent="0" marL="0">
              <a:buNone/>
            </a:pPr>
            <a:r>
              <a:rPr lang="en-US" sz="1013" dirty="0">
                <a:solidFill>
                  <a:srgbClr val="333333"/>
                </a:solidFill>
                <a:latin typeface="Arial" pitchFamily="34" charset="0"/>
                <a:ea typeface="Arial" pitchFamily="34" charset="-122"/>
                <a:cs typeface="Arial" pitchFamily="34" charset="-120"/>
              </a:rPr>
              <a:t>Loans, guarantees, equity, technical assistance</a:t>
            </a:r>
            <a:endParaRPr lang="en-US" sz="1013" dirty="0"/>
          </a:p>
        </p:txBody>
      </p:sp>
      <p:sp>
        <p:nvSpPr>
          <p:cNvPr id="44" name="Text 38"/>
          <p:cNvSpPr/>
          <p:nvPr/>
        </p:nvSpPr>
        <p:spPr>
          <a:xfrm>
            <a:off x="428625" y="5054203"/>
            <a:ext cx="492947" cy="142875"/>
          </a:xfrm>
          <a:prstGeom prst="rect">
            <a:avLst/>
          </a:prstGeom>
          <a:noFill/>
          <a:ln/>
        </p:spPr>
        <p:txBody>
          <a:bodyPr wrap="none" lIns="0" tIns="0" rIns="0" bIns="0" rtlCol="0" anchor="ctr">
            <a:spAutoFit/>
          </a:bodyPr>
          <a:lstStyle/>
          <a:p>
            <a:pPr algn="l" indent="0" marL="0">
              <a:buNone/>
            </a:pPr>
            <a:r>
              <a:rPr lang="en-US" sz="1013" b="1" dirty="0">
                <a:solidFill>
                  <a:srgbClr val="333333"/>
                </a:solidFill>
                <a:latin typeface="Arial" pitchFamily="34" charset="0"/>
                <a:ea typeface="Arial" pitchFamily="34" charset="-122"/>
                <a:cs typeface="Arial" pitchFamily="34" charset="-120"/>
              </a:rPr>
              <a:t>Focus:</a:t>
            </a:r>
            <a:endParaRPr lang="en-US" sz="1013" dirty="0"/>
          </a:p>
        </p:txBody>
      </p:sp>
      <p:sp>
        <p:nvSpPr>
          <p:cNvPr id="45" name="Text 39"/>
          <p:cNvSpPr/>
          <p:nvPr/>
        </p:nvSpPr>
        <p:spPr>
          <a:xfrm>
            <a:off x="850134" y="5054203"/>
            <a:ext cx="2744400" cy="142875"/>
          </a:xfrm>
          <a:prstGeom prst="rect">
            <a:avLst/>
          </a:prstGeom>
          <a:noFill/>
          <a:ln/>
        </p:spPr>
        <p:txBody>
          <a:bodyPr wrap="square" lIns="0" tIns="0" rIns="0" bIns="0" rtlCol="0" anchor="ctr">
            <a:spAutoFit/>
          </a:bodyPr>
          <a:lstStyle/>
          <a:p>
            <a:pPr algn="l" indent="0" marL="0">
              <a:buNone/>
            </a:pPr>
            <a:r>
              <a:rPr lang="en-US" sz="1013" dirty="0">
                <a:solidFill>
                  <a:srgbClr val="333333"/>
                </a:solidFill>
                <a:latin typeface="Arial" pitchFamily="34" charset="0"/>
                <a:ea typeface="Arial" pitchFamily="34" charset="-122"/>
                <a:cs typeface="Arial" pitchFamily="34" charset="-120"/>
              </a:rPr>
              <a:t>Infrastructure, SMEs, innovation, sustainability</a:t>
            </a:r>
            <a:endParaRPr lang="en-US" sz="1013" dirty="0"/>
          </a:p>
        </p:txBody>
      </p:sp>
      <p:sp>
        <p:nvSpPr>
          <p:cNvPr id="46" name="Shape 40"/>
          <p:cNvSpPr/>
          <p:nvPr/>
        </p:nvSpPr>
        <p:spPr>
          <a:xfrm>
            <a:off x="4661297" y="3278981"/>
            <a:ext cx="4196953" cy="2143125"/>
          </a:xfrm>
          <a:prstGeom prst="rect">
            <a:avLst/>
          </a:prstGeom>
          <a:solidFill>
            <a:srgbClr val="FFFFFF"/>
          </a:solidFill>
          <a:ln/>
        </p:spPr>
      </p:sp>
      <p:sp>
        <p:nvSpPr>
          <p:cNvPr id="47" name="Shape 41"/>
          <p:cNvSpPr/>
          <p:nvPr/>
        </p:nvSpPr>
        <p:spPr>
          <a:xfrm>
            <a:off x="4661297" y="3278981"/>
            <a:ext cx="35719" cy="2143125"/>
          </a:xfrm>
          <a:prstGeom prst="rect">
            <a:avLst/>
          </a:prstGeom>
          <a:solidFill>
            <a:srgbClr val="4A90A4"/>
          </a:solidFill>
          <a:ln/>
        </p:spPr>
      </p:sp>
      <p:pic>
        <p:nvPicPr>
          <p:cNvPr id="48" name="Image 4" descr="preencoded.png">    </p:cNvPr>
          <p:cNvPicPr>
            <a:picLocks noChangeAspect="1"/>
          </p:cNvPicPr>
          <p:nvPr/>
        </p:nvPicPr>
        <p:blipFill>
          <a:blip r:embed="rId5"/>
          <a:stretch>
            <a:fillRect/>
          </a:stretch>
        </p:blipFill>
        <p:spPr>
          <a:xfrm>
            <a:off x="4804172" y="3464719"/>
            <a:ext cx="192881" cy="171450"/>
          </a:xfrm>
          <a:prstGeom prst="rect">
            <a:avLst/>
          </a:prstGeom>
        </p:spPr>
      </p:pic>
      <p:sp>
        <p:nvSpPr>
          <p:cNvPr id="49" name="Text 42"/>
          <p:cNvSpPr/>
          <p:nvPr/>
        </p:nvSpPr>
        <p:spPr>
          <a:xfrm>
            <a:off x="5068491" y="3421856"/>
            <a:ext cx="2043364" cy="257175"/>
          </a:xfrm>
          <a:prstGeom prst="rect">
            <a:avLst/>
          </a:prstGeom>
          <a:noFill/>
          <a:ln/>
        </p:spPr>
        <p:txBody>
          <a:bodyPr wrap="square" lIns="0" tIns="0" rIns="0" bIns="0" rtlCol="0" anchor="ctr">
            <a:spAutoFit/>
          </a:bodyPr>
          <a:lstStyle/>
          <a:p>
            <a:pPr indent="0" marL="0">
              <a:buNone/>
            </a:pPr>
            <a:r>
              <a:rPr lang="en-US" sz="1350" b="1" dirty="0">
                <a:solidFill>
                  <a:srgbClr val="2E5984"/>
                </a:solidFill>
                <a:latin typeface="Arial" pitchFamily="34" charset="0"/>
                <a:ea typeface="Arial" pitchFamily="34" charset="-122"/>
                <a:cs typeface="Arial" pitchFamily="34" charset="-120"/>
              </a:rPr>
              <a:t>Infrastructure Financing</a:t>
            </a:r>
            <a:endParaRPr lang="en-US" sz="1350" dirty="0"/>
          </a:p>
        </p:txBody>
      </p:sp>
      <p:sp>
        <p:nvSpPr>
          <p:cNvPr id="50" name="Text 43"/>
          <p:cNvSpPr/>
          <p:nvPr/>
        </p:nvSpPr>
        <p:spPr>
          <a:xfrm>
            <a:off x="4804172" y="3811191"/>
            <a:ext cx="707092" cy="142875"/>
          </a:xfrm>
          <a:prstGeom prst="rect">
            <a:avLst/>
          </a:prstGeom>
          <a:noFill/>
          <a:ln/>
        </p:spPr>
        <p:txBody>
          <a:bodyPr wrap="none" lIns="0" tIns="0" rIns="0" bIns="0" rtlCol="0" anchor="ctr">
            <a:spAutoFit/>
          </a:bodyPr>
          <a:lstStyle/>
          <a:p>
            <a:pPr indent="0" marL="0">
              <a:buNone/>
            </a:pPr>
            <a:r>
              <a:rPr lang="en-US" sz="1013" b="1" dirty="0">
                <a:solidFill>
                  <a:srgbClr val="333333"/>
                </a:solidFill>
                <a:latin typeface="Arial" pitchFamily="34" charset="0"/>
                <a:ea typeface="Arial" pitchFamily="34" charset="-122"/>
                <a:cs typeface="Arial" pitchFamily="34" charset="-120"/>
              </a:rPr>
              <a:t>Definition:</a:t>
            </a:r>
            <a:endParaRPr lang="en-US" sz="1013" dirty="0"/>
          </a:p>
        </p:txBody>
      </p:sp>
      <p:sp>
        <p:nvSpPr>
          <p:cNvPr id="51" name="Text 44"/>
          <p:cNvSpPr/>
          <p:nvPr/>
        </p:nvSpPr>
        <p:spPr>
          <a:xfrm>
            <a:off x="4804172" y="3811191"/>
            <a:ext cx="3773686" cy="335756"/>
          </a:xfrm>
          <a:prstGeom prst="rect">
            <a:avLst/>
          </a:prstGeom>
          <a:noFill/>
          <a:ln/>
        </p:spPr>
        <p:txBody>
          <a:bodyPr wrap="square" lIns="0" tIns="0" rIns="0" bIns="0" rtlCol="0" anchor="ctr">
            <a:spAutoFit/>
          </a:bodyPr>
          <a:lstStyle/>
          <a:p>
            <a:pPr indent="0" marL="0">
              <a:buNone/>
            </a:pPr>
            <a:r>
              <a:rPr lang="en-US" sz="1013" dirty="0">
                <a:solidFill>
                  <a:srgbClr val="333333"/>
                </a:solidFill>
                <a:latin typeface="Arial" pitchFamily="34" charset="0"/>
                <a:ea typeface="Arial" pitchFamily="34" charset="-122"/>
                <a:cs typeface="Arial" pitchFamily="34" charset="-120"/>
              </a:rPr>
              <a:t>Mechanisms to fund the development, operation, and maintenance of physical and social infrastructure assets.</a:t>
            </a:r>
            <a:endParaRPr lang="en-US" sz="1013" dirty="0"/>
          </a:p>
        </p:txBody>
      </p:sp>
      <p:sp>
        <p:nvSpPr>
          <p:cNvPr id="52" name="Text 45"/>
          <p:cNvSpPr/>
          <p:nvPr/>
        </p:nvSpPr>
        <p:spPr>
          <a:xfrm>
            <a:off x="4804172" y="4304109"/>
            <a:ext cx="1043462" cy="142875"/>
          </a:xfrm>
          <a:prstGeom prst="rect">
            <a:avLst/>
          </a:prstGeom>
          <a:noFill/>
          <a:ln/>
        </p:spPr>
        <p:txBody>
          <a:bodyPr wrap="none" lIns="0" tIns="0" rIns="0" bIns="0" rtlCol="0" anchor="ctr">
            <a:spAutoFit/>
          </a:bodyPr>
          <a:lstStyle/>
          <a:p>
            <a:pPr algn="l" indent="0" marL="0">
              <a:buNone/>
            </a:pPr>
            <a:r>
              <a:rPr lang="en-US" sz="1013" b="1" dirty="0">
                <a:solidFill>
                  <a:srgbClr val="333333"/>
                </a:solidFill>
                <a:latin typeface="Arial" pitchFamily="34" charset="0"/>
                <a:ea typeface="Arial" pitchFamily="34" charset="-122"/>
                <a:cs typeface="Arial" pitchFamily="34" charset="-120"/>
              </a:rPr>
              <a:t>Characteristics:</a:t>
            </a:r>
            <a:endParaRPr lang="en-US" sz="1013" dirty="0"/>
          </a:p>
        </p:txBody>
      </p:sp>
      <p:sp>
        <p:nvSpPr>
          <p:cNvPr id="53" name="Text 46"/>
          <p:cNvSpPr/>
          <p:nvPr/>
        </p:nvSpPr>
        <p:spPr>
          <a:xfrm>
            <a:off x="5776196" y="4304109"/>
            <a:ext cx="2408504" cy="142875"/>
          </a:xfrm>
          <a:prstGeom prst="rect">
            <a:avLst/>
          </a:prstGeom>
          <a:noFill/>
          <a:ln/>
        </p:spPr>
        <p:txBody>
          <a:bodyPr wrap="square" lIns="0" tIns="0" rIns="0" bIns="0" rtlCol="0" anchor="ctr">
            <a:spAutoFit/>
          </a:bodyPr>
          <a:lstStyle/>
          <a:p>
            <a:pPr algn="l" indent="0" marL="0">
              <a:buNone/>
            </a:pPr>
            <a:r>
              <a:rPr lang="en-US" sz="1013" dirty="0">
                <a:solidFill>
                  <a:srgbClr val="333333"/>
                </a:solidFill>
                <a:latin typeface="Arial" pitchFamily="34" charset="0"/>
                <a:ea typeface="Arial" pitchFamily="34" charset="-122"/>
                <a:cs typeface="Arial" pitchFamily="34" charset="-120"/>
              </a:rPr>
              <a:t>Long-term, capital-intensive investments</a:t>
            </a:r>
            <a:endParaRPr lang="en-US" sz="1013" dirty="0"/>
          </a:p>
        </p:txBody>
      </p:sp>
      <p:sp>
        <p:nvSpPr>
          <p:cNvPr id="54" name="Text 47"/>
          <p:cNvSpPr/>
          <p:nvPr/>
        </p:nvSpPr>
        <p:spPr>
          <a:xfrm>
            <a:off x="4804172" y="4554141"/>
            <a:ext cx="621702" cy="142875"/>
          </a:xfrm>
          <a:prstGeom prst="rect">
            <a:avLst/>
          </a:prstGeom>
          <a:noFill/>
          <a:ln/>
        </p:spPr>
        <p:txBody>
          <a:bodyPr wrap="none" lIns="0" tIns="0" rIns="0" bIns="0" rtlCol="0" anchor="ctr">
            <a:spAutoFit/>
          </a:bodyPr>
          <a:lstStyle/>
          <a:p>
            <a:pPr algn="l" indent="0" marL="0">
              <a:buNone/>
            </a:pPr>
            <a:r>
              <a:rPr lang="en-US" sz="1013" b="1" dirty="0">
                <a:solidFill>
                  <a:srgbClr val="333333"/>
                </a:solidFill>
                <a:latin typeface="Arial" pitchFamily="34" charset="0"/>
                <a:ea typeface="Arial" pitchFamily="34" charset="-122"/>
                <a:cs typeface="Arial" pitchFamily="34" charset="-120"/>
              </a:rPr>
              <a:t>Sources:</a:t>
            </a:r>
            <a:endParaRPr lang="en-US" sz="1013" dirty="0"/>
          </a:p>
        </p:txBody>
      </p:sp>
      <p:sp>
        <p:nvSpPr>
          <p:cNvPr id="55" name="Text 48"/>
          <p:cNvSpPr/>
          <p:nvPr/>
        </p:nvSpPr>
        <p:spPr>
          <a:xfrm>
            <a:off x="5354436" y="4554141"/>
            <a:ext cx="2987706" cy="142875"/>
          </a:xfrm>
          <a:prstGeom prst="rect">
            <a:avLst/>
          </a:prstGeom>
          <a:noFill/>
          <a:ln/>
        </p:spPr>
        <p:txBody>
          <a:bodyPr wrap="square" lIns="0" tIns="0" rIns="0" bIns="0" rtlCol="0" anchor="ctr">
            <a:spAutoFit/>
          </a:bodyPr>
          <a:lstStyle/>
          <a:p>
            <a:pPr algn="l" indent="0" marL="0">
              <a:buNone/>
            </a:pPr>
            <a:r>
              <a:rPr lang="en-US" sz="1013" dirty="0">
                <a:solidFill>
                  <a:srgbClr val="333333"/>
                </a:solidFill>
                <a:latin typeface="Arial" pitchFamily="34" charset="0"/>
                <a:ea typeface="Arial" pitchFamily="34" charset="-122"/>
                <a:cs typeface="Arial" pitchFamily="34" charset="-120"/>
              </a:rPr>
              <a:t>Public budgets, debt, private investment, user fees</a:t>
            </a:r>
            <a:endParaRPr lang="en-US" sz="1013" dirty="0"/>
          </a:p>
        </p:txBody>
      </p:sp>
      <p:sp>
        <p:nvSpPr>
          <p:cNvPr id="56" name="Text 49"/>
          <p:cNvSpPr/>
          <p:nvPr/>
        </p:nvSpPr>
        <p:spPr>
          <a:xfrm>
            <a:off x="4804172" y="4804172"/>
            <a:ext cx="757405" cy="142875"/>
          </a:xfrm>
          <a:prstGeom prst="rect">
            <a:avLst/>
          </a:prstGeom>
          <a:noFill/>
          <a:ln/>
        </p:spPr>
        <p:txBody>
          <a:bodyPr wrap="none" lIns="0" tIns="0" rIns="0" bIns="0" rtlCol="0" anchor="ctr">
            <a:spAutoFit/>
          </a:bodyPr>
          <a:lstStyle/>
          <a:p>
            <a:pPr algn="l" indent="0" marL="0">
              <a:buNone/>
            </a:pPr>
            <a:r>
              <a:rPr lang="en-US" sz="1013" b="1" dirty="0">
                <a:solidFill>
                  <a:srgbClr val="333333"/>
                </a:solidFill>
                <a:latin typeface="Arial" pitchFamily="34" charset="0"/>
                <a:ea typeface="Arial" pitchFamily="34" charset="-122"/>
                <a:cs typeface="Arial" pitchFamily="34" charset="-120"/>
              </a:rPr>
              <a:t>Structures:</a:t>
            </a:r>
            <a:endParaRPr lang="en-US" sz="1013" dirty="0"/>
          </a:p>
        </p:txBody>
      </p:sp>
      <p:sp>
        <p:nvSpPr>
          <p:cNvPr id="57" name="Text 50"/>
          <p:cNvSpPr/>
          <p:nvPr/>
        </p:nvSpPr>
        <p:spPr>
          <a:xfrm>
            <a:off x="5490139" y="4804172"/>
            <a:ext cx="3002273" cy="142875"/>
          </a:xfrm>
          <a:prstGeom prst="rect">
            <a:avLst/>
          </a:prstGeom>
          <a:noFill/>
          <a:ln/>
        </p:spPr>
        <p:txBody>
          <a:bodyPr wrap="square" lIns="0" tIns="0" rIns="0" bIns="0" rtlCol="0" anchor="ctr">
            <a:spAutoFit/>
          </a:bodyPr>
          <a:lstStyle/>
          <a:p>
            <a:pPr algn="l" indent="0" marL="0">
              <a:buNone/>
            </a:pPr>
            <a:r>
              <a:rPr lang="en-US" sz="1013" dirty="0">
                <a:solidFill>
                  <a:srgbClr val="333333"/>
                </a:solidFill>
                <a:latin typeface="Arial" pitchFamily="34" charset="0"/>
                <a:ea typeface="Arial" pitchFamily="34" charset="-122"/>
                <a:cs typeface="Arial" pitchFamily="34" charset="-120"/>
              </a:rPr>
              <a:t>Project finance, corporate finance, blended finance</a:t>
            </a:r>
            <a:endParaRPr lang="en-US" sz="1013" dirty="0"/>
          </a:p>
        </p:txBody>
      </p:sp>
      <p:sp>
        <p:nvSpPr>
          <p:cNvPr id="58" name="Text 51"/>
          <p:cNvSpPr/>
          <p:nvPr/>
        </p:nvSpPr>
        <p:spPr>
          <a:xfrm>
            <a:off x="4804172" y="5054203"/>
            <a:ext cx="800267" cy="142875"/>
          </a:xfrm>
          <a:prstGeom prst="rect">
            <a:avLst/>
          </a:prstGeom>
          <a:noFill/>
          <a:ln/>
        </p:spPr>
        <p:txBody>
          <a:bodyPr wrap="none" lIns="0" tIns="0" rIns="0" bIns="0" rtlCol="0" anchor="ctr">
            <a:spAutoFit/>
          </a:bodyPr>
          <a:lstStyle/>
          <a:p>
            <a:pPr algn="l" indent="0" marL="0">
              <a:buNone/>
            </a:pPr>
            <a:r>
              <a:rPr lang="en-US" sz="1013" b="1" dirty="0">
                <a:solidFill>
                  <a:srgbClr val="333333"/>
                </a:solidFill>
                <a:latin typeface="Arial" pitchFamily="34" charset="0"/>
                <a:ea typeface="Arial" pitchFamily="34" charset="-122"/>
                <a:cs typeface="Arial" pitchFamily="34" charset="-120"/>
              </a:rPr>
              <a:t>Challenges:</a:t>
            </a:r>
            <a:endParaRPr lang="en-US" sz="1013" dirty="0"/>
          </a:p>
        </p:txBody>
      </p:sp>
      <p:sp>
        <p:nvSpPr>
          <p:cNvPr id="59" name="Text 52"/>
          <p:cNvSpPr/>
          <p:nvPr/>
        </p:nvSpPr>
        <p:spPr>
          <a:xfrm>
            <a:off x="5533002" y="5054203"/>
            <a:ext cx="2770659" cy="142875"/>
          </a:xfrm>
          <a:prstGeom prst="rect">
            <a:avLst/>
          </a:prstGeom>
          <a:noFill/>
          <a:ln/>
        </p:spPr>
        <p:txBody>
          <a:bodyPr wrap="square" lIns="0" tIns="0" rIns="0" bIns="0" rtlCol="0" anchor="ctr">
            <a:spAutoFit/>
          </a:bodyPr>
          <a:lstStyle/>
          <a:p>
            <a:pPr algn="l" indent="0" marL="0">
              <a:buNone/>
            </a:pPr>
            <a:r>
              <a:rPr lang="en-US" sz="1013" dirty="0">
                <a:solidFill>
                  <a:srgbClr val="333333"/>
                </a:solidFill>
                <a:latin typeface="Arial" pitchFamily="34" charset="0"/>
                <a:ea typeface="Arial" pitchFamily="34" charset="-122"/>
                <a:cs typeface="Arial" pitchFamily="34" charset="-120"/>
              </a:rPr>
              <a:t>Risk allocation, regulatory certainty, bankability</a:t>
            </a:r>
            <a:endParaRPr lang="en-US" sz="1013"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name="Slide 4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9144000" cy="7229475"/>
          </a:xfrm>
          <a:prstGeom prst="rect">
            <a:avLst/>
          </a:prstGeom>
        </p:spPr>
      </p:pic>
      <p:sp>
        <p:nvSpPr>
          <p:cNvPr id="3" name="Text 0"/>
          <p:cNvSpPr/>
          <p:nvPr/>
        </p:nvSpPr>
        <p:spPr>
          <a:xfrm>
            <a:off x="285750" y="285750"/>
            <a:ext cx="8643938" cy="385763"/>
          </a:xfrm>
          <a:prstGeom prst="rect">
            <a:avLst/>
          </a:prstGeom>
          <a:noFill/>
          <a:ln/>
        </p:spPr>
        <p:txBody>
          <a:bodyPr wrap="square" lIns="0" tIns="0" rIns="0" bIns="0" rtlCol="0" anchor="ctr">
            <a:spAutoFit/>
          </a:bodyPr>
          <a:lstStyle/>
          <a:p>
            <a:pPr indent="0" marL="0">
              <a:buNone/>
            </a:pPr>
            <a:r>
              <a:rPr lang="en-US" sz="2025" b="1" dirty="0">
                <a:solidFill>
                  <a:srgbClr val="2E5984"/>
                </a:solidFill>
                <a:latin typeface="Arial" pitchFamily="34" charset="0"/>
                <a:ea typeface="Arial" pitchFamily="34" charset="-122"/>
                <a:cs typeface="Arial" pitchFamily="34" charset="-120"/>
              </a:rPr>
              <a:t>Development Bank Performance</a:t>
            </a:r>
            <a:endParaRPr lang="en-US" sz="2025" dirty="0"/>
          </a:p>
        </p:txBody>
      </p:sp>
      <p:sp>
        <p:nvSpPr>
          <p:cNvPr id="4" name="Text 1"/>
          <p:cNvSpPr/>
          <p:nvPr/>
        </p:nvSpPr>
        <p:spPr>
          <a:xfrm>
            <a:off x="285750" y="850106"/>
            <a:ext cx="4186238" cy="257175"/>
          </a:xfrm>
          <a:prstGeom prst="rect">
            <a:avLst/>
          </a:prstGeom>
          <a:noFill/>
          <a:ln/>
        </p:spPr>
        <p:txBody>
          <a:bodyPr wrap="square" lIns="0" tIns="0" rIns="0" bIns="0" rtlCol="0" anchor="ctr">
            <a:spAutoFit/>
          </a:bodyPr>
          <a:lstStyle/>
          <a:p>
            <a:pPr indent="0" marL="0">
              <a:buNone/>
            </a:pPr>
            <a:r>
              <a:rPr lang="en-US" sz="1350" b="1" dirty="0">
                <a:solidFill>
                  <a:srgbClr val="4A90A4"/>
                </a:solidFill>
                <a:latin typeface="Arial" pitchFamily="34" charset="0"/>
                <a:ea typeface="Arial" pitchFamily="34" charset="-122"/>
                <a:cs typeface="Arial" pitchFamily="34" charset="-120"/>
              </a:rPr>
              <a:t>Financial Sustainability</a:t>
            </a:r>
            <a:endParaRPr lang="en-US" sz="1350" dirty="0"/>
          </a:p>
        </p:txBody>
      </p:sp>
      <p:sp>
        <p:nvSpPr>
          <p:cNvPr id="5" name="Shape 2"/>
          <p:cNvSpPr/>
          <p:nvPr/>
        </p:nvSpPr>
        <p:spPr>
          <a:xfrm>
            <a:off x="285750" y="1164431"/>
            <a:ext cx="4114800" cy="1514475"/>
          </a:xfrm>
          <a:prstGeom prst="rect">
            <a:avLst/>
          </a:prstGeom>
          <a:solidFill>
            <a:srgbClr val="FFFFFF"/>
          </a:solidFill>
          <a:ln/>
        </p:spPr>
      </p:sp>
      <p:sp>
        <p:nvSpPr>
          <p:cNvPr id="6" name="Shape 3"/>
          <p:cNvSpPr/>
          <p:nvPr/>
        </p:nvSpPr>
        <p:spPr>
          <a:xfrm>
            <a:off x="371475" y="1250156"/>
            <a:ext cx="257175" cy="257175"/>
          </a:xfrm>
          <a:prstGeom prst="rect">
            <a:avLst/>
          </a:prstGeom>
          <a:solidFill>
            <a:srgbClr val="2E5984"/>
          </a:solidFill>
          <a:ln/>
        </p:spPr>
      </p:sp>
      <p:pic>
        <p:nvPicPr>
          <p:cNvPr id="7" name="Image 1" descr="preencoded.png">    </p:cNvPr>
          <p:cNvPicPr>
            <a:picLocks noChangeAspect="1"/>
          </p:cNvPicPr>
          <p:nvPr/>
        </p:nvPicPr>
        <p:blipFill>
          <a:blip r:embed="rId2"/>
          <a:stretch>
            <a:fillRect/>
          </a:stretch>
        </p:blipFill>
        <p:spPr>
          <a:xfrm>
            <a:off x="410766" y="1375172"/>
            <a:ext cx="178594" cy="7144"/>
          </a:xfrm>
          <a:prstGeom prst="rect">
            <a:avLst/>
          </a:prstGeom>
        </p:spPr>
      </p:pic>
      <p:sp>
        <p:nvSpPr>
          <p:cNvPr id="8" name="Text 4"/>
          <p:cNvSpPr/>
          <p:nvPr/>
        </p:nvSpPr>
        <p:spPr>
          <a:xfrm>
            <a:off x="714375" y="1282303"/>
            <a:ext cx="924083" cy="192881"/>
          </a:xfrm>
          <a:prstGeom prst="rect">
            <a:avLst/>
          </a:prstGeom>
          <a:noFill/>
          <a:ln/>
        </p:spPr>
        <p:txBody>
          <a:bodyPr wrap="none" lIns="0" tIns="0" rIns="0" bIns="0" rtlCol="0" anchor="ctr">
            <a:spAutoFit/>
          </a:bodyPr>
          <a:lstStyle/>
          <a:p>
            <a:pPr indent="0" marL="0">
              <a:buNone/>
            </a:pPr>
            <a:r>
              <a:rPr lang="en-US" sz="1013" b="1" dirty="0">
                <a:solidFill>
                  <a:srgbClr val="2E5984"/>
                </a:solidFill>
                <a:latin typeface="Arial" pitchFamily="34" charset="0"/>
                <a:ea typeface="Arial" pitchFamily="34" charset="-122"/>
                <a:cs typeface="Arial" pitchFamily="34" charset="-120"/>
              </a:rPr>
              <a:t>Balancing Act</a:t>
            </a:r>
            <a:endParaRPr lang="en-US" sz="1013" dirty="0"/>
          </a:p>
        </p:txBody>
      </p:sp>
      <p:sp>
        <p:nvSpPr>
          <p:cNvPr id="9" name="Text 5"/>
          <p:cNvSpPr/>
          <p:nvPr/>
        </p:nvSpPr>
        <p:spPr>
          <a:xfrm>
            <a:off x="371475" y="1564481"/>
            <a:ext cx="4014788" cy="1028700"/>
          </a:xfrm>
          <a:prstGeom prst="rect">
            <a:avLst/>
          </a:prstGeom>
          <a:noFill/>
          <a:ln/>
        </p:spPr>
        <p:txBody>
          <a:bodyPr wrap="square" lIns="0" tIns="0" rIns="0" bIns="0" rtlCol="0" anchor="ctr">
            <a:spAutoFit/>
          </a:bodyPr>
          <a:lstStyle/>
          <a:p>
            <a:pPr indent="0" marL="0">
              <a:buNone/>
            </a:pPr>
            <a:r>
              <a:rPr lang="en-US" sz="900" dirty="0">
                <a:solidFill>
                  <a:srgbClr val="333333"/>
                </a:solidFill>
                <a:latin typeface="Arial" pitchFamily="34" charset="0"/>
                <a:ea typeface="Arial" pitchFamily="34" charset="-122"/>
                <a:cs typeface="Arial" pitchFamily="34" charset="-120"/>
              </a:rPr>
              <a:t>Development banks must balance financial sustainability with development mandates. While most aim to be self-sustaining rather than profit-maximizing, they need to maintain adequate returns to preserve capital, cover operating costs, and attract co-financing. Performance varies widely, with some banks requiring regular recapitalization while others maintain strong financial positions.</a:t>
            </a:r>
            <a:endParaRPr lang="en-US" sz="900" dirty="0"/>
          </a:p>
        </p:txBody>
      </p:sp>
      <p:sp>
        <p:nvSpPr>
          <p:cNvPr id="10" name="Text 6"/>
          <p:cNvSpPr/>
          <p:nvPr/>
        </p:nvSpPr>
        <p:spPr>
          <a:xfrm>
            <a:off x="285750" y="2764631"/>
            <a:ext cx="4186238" cy="257175"/>
          </a:xfrm>
          <a:prstGeom prst="rect">
            <a:avLst/>
          </a:prstGeom>
          <a:noFill/>
          <a:ln/>
        </p:spPr>
        <p:txBody>
          <a:bodyPr wrap="square" lIns="0" tIns="0" rIns="0" bIns="0" rtlCol="0" anchor="ctr">
            <a:spAutoFit/>
          </a:bodyPr>
          <a:lstStyle/>
          <a:p>
            <a:pPr indent="0" marL="0">
              <a:buNone/>
            </a:pPr>
            <a:r>
              <a:rPr lang="en-US" sz="1350" b="1" dirty="0">
                <a:solidFill>
                  <a:srgbClr val="4A90A4"/>
                </a:solidFill>
                <a:latin typeface="Arial" pitchFamily="34" charset="0"/>
                <a:ea typeface="Arial" pitchFamily="34" charset="-122"/>
                <a:cs typeface="Arial" pitchFamily="34" charset="-120"/>
              </a:rPr>
              <a:t>Development Impact Measurement</a:t>
            </a:r>
            <a:endParaRPr lang="en-US" sz="1350" dirty="0"/>
          </a:p>
        </p:txBody>
      </p:sp>
      <p:sp>
        <p:nvSpPr>
          <p:cNvPr id="11" name="Shape 7"/>
          <p:cNvSpPr/>
          <p:nvPr/>
        </p:nvSpPr>
        <p:spPr>
          <a:xfrm>
            <a:off x="285750" y="3078956"/>
            <a:ext cx="4114800" cy="1514475"/>
          </a:xfrm>
          <a:prstGeom prst="rect">
            <a:avLst/>
          </a:prstGeom>
          <a:solidFill>
            <a:srgbClr val="FFFFFF"/>
          </a:solidFill>
          <a:ln/>
        </p:spPr>
      </p:sp>
      <p:sp>
        <p:nvSpPr>
          <p:cNvPr id="12" name="Shape 8"/>
          <p:cNvSpPr/>
          <p:nvPr/>
        </p:nvSpPr>
        <p:spPr>
          <a:xfrm>
            <a:off x="371475" y="3164681"/>
            <a:ext cx="257175" cy="257175"/>
          </a:xfrm>
          <a:prstGeom prst="rect">
            <a:avLst/>
          </a:prstGeom>
          <a:solidFill>
            <a:srgbClr val="4A90A4"/>
          </a:solidFill>
          <a:ln/>
        </p:spPr>
      </p:sp>
      <p:pic>
        <p:nvPicPr>
          <p:cNvPr id="13" name="Image 2" descr="preencoded.png">    </p:cNvPr>
          <p:cNvPicPr>
            <a:picLocks noChangeAspect="1"/>
          </p:cNvPicPr>
          <p:nvPr/>
        </p:nvPicPr>
        <p:blipFill>
          <a:blip r:embed="rId3"/>
          <a:stretch>
            <a:fillRect/>
          </a:stretch>
        </p:blipFill>
        <p:spPr>
          <a:xfrm>
            <a:off x="428625" y="3289697"/>
            <a:ext cx="142875" cy="7144"/>
          </a:xfrm>
          <a:prstGeom prst="rect">
            <a:avLst/>
          </a:prstGeom>
        </p:spPr>
      </p:pic>
      <p:sp>
        <p:nvSpPr>
          <p:cNvPr id="14" name="Text 9"/>
          <p:cNvSpPr/>
          <p:nvPr/>
        </p:nvSpPr>
        <p:spPr>
          <a:xfrm>
            <a:off x="714375" y="3196828"/>
            <a:ext cx="1657629" cy="192881"/>
          </a:xfrm>
          <a:prstGeom prst="rect">
            <a:avLst/>
          </a:prstGeom>
          <a:noFill/>
          <a:ln/>
        </p:spPr>
        <p:txBody>
          <a:bodyPr wrap="square" lIns="0" tIns="0" rIns="0" bIns="0" rtlCol="0" anchor="ctr">
            <a:spAutoFit/>
          </a:bodyPr>
          <a:lstStyle/>
          <a:p>
            <a:pPr indent="0" marL="0">
              <a:buNone/>
            </a:pPr>
            <a:r>
              <a:rPr lang="en-US" sz="1013" b="1" dirty="0">
                <a:solidFill>
                  <a:srgbClr val="2E5984"/>
                </a:solidFill>
                <a:latin typeface="Arial" pitchFamily="34" charset="0"/>
                <a:ea typeface="Arial" pitchFamily="34" charset="-122"/>
                <a:cs typeface="Arial" pitchFamily="34" charset="-120"/>
              </a:rPr>
              <a:t>Beyond Financial Returns</a:t>
            </a:r>
            <a:endParaRPr lang="en-US" sz="1013" dirty="0"/>
          </a:p>
        </p:txBody>
      </p:sp>
      <p:sp>
        <p:nvSpPr>
          <p:cNvPr id="15" name="Text 10"/>
          <p:cNvSpPr/>
          <p:nvPr/>
        </p:nvSpPr>
        <p:spPr>
          <a:xfrm>
            <a:off x="371475" y="3479006"/>
            <a:ext cx="4014788" cy="1028700"/>
          </a:xfrm>
          <a:prstGeom prst="rect">
            <a:avLst/>
          </a:prstGeom>
          <a:noFill/>
          <a:ln/>
        </p:spPr>
        <p:txBody>
          <a:bodyPr wrap="square" lIns="0" tIns="0" rIns="0" bIns="0" rtlCol="0" anchor="ctr">
            <a:spAutoFit/>
          </a:bodyPr>
          <a:lstStyle/>
          <a:p>
            <a:pPr indent="0" marL="0">
              <a:buNone/>
            </a:pPr>
            <a:r>
              <a:rPr lang="en-US" sz="900" dirty="0">
                <a:solidFill>
                  <a:srgbClr val="333333"/>
                </a:solidFill>
                <a:latin typeface="Arial" pitchFamily="34" charset="0"/>
                <a:ea typeface="Arial" pitchFamily="34" charset="-122"/>
                <a:cs typeface="Arial" pitchFamily="34" charset="-120"/>
              </a:rPr>
              <a:t>Development banks increasingly employ sophisticated frameworks to measure their development impact, moving beyond output metrics (e.g., loans disbursed) to outcomes and impacts. These include results frameworks with indicators aligned to SDGs, theory of change models, impact rating systems, and independent evaluations to assess contribution to development objectives.</a:t>
            </a:r>
            <a:endParaRPr lang="en-US" sz="900" dirty="0"/>
          </a:p>
        </p:txBody>
      </p:sp>
      <p:pic>
        <p:nvPicPr>
          <p:cNvPr id="16" name="Image 3" descr="preencoded.png">    </p:cNvPr>
          <p:cNvPicPr>
            <a:picLocks noChangeAspect="1"/>
          </p:cNvPicPr>
          <p:nvPr/>
        </p:nvPicPr>
        <p:blipFill>
          <a:blip r:embed="rId4"/>
          <a:stretch>
            <a:fillRect/>
          </a:stretch>
        </p:blipFill>
        <p:spPr>
          <a:xfrm>
            <a:off x="285750" y="4679156"/>
            <a:ext cx="4114800" cy="1571625"/>
          </a:xfrm>
          <a:prstGeom prst="rect">
            <a:avLst/>
          </a:prstGeom>
        </p:spPr>
      </p:pic>
      <p:sp>
        <p:nvSpPr>
          <p:cNvPr id="17" name="Text 11"/>
          <p:cNvSpPr/>
          <p:nvPr/>
        </p:nvSpPr>
        <p:spPr>
          <a:xfrm>
            <a:off x="4743450" y="850106"/>
            <a:ext cx="4186238" cy="257175"/>
          </a:xfrm>
          <a:prstGeom prst="rect">
            <a:avLst/>
          </a:prstGeom>
          <a:noFill/>
          <a:ln/>
        </p:spPr>
        <p:txBody>
          <a:bodyPr wrap="square" lIns="0" tIns="0" rIns="0" bIns="0" rtlCol="0" anchor="ctr">
            <a:spAutoFit/>
          </a:bodyPr>
          <a:lstStyle/>
          <a:p>
            <a:pPr indent="0" marL="0">
              <a:buNone/>
            </a:pPr>
            <a:r>
              <a:rPr lang="en-US" sz="1350" b="1" dirty="0">
                <a:solidFill>
                  <a:srgbClr val="4A90A4"/>
                </a:solidFill>
                <a:latin typeface="Arial" pitchFamily="34" charset="0"/>
                <a:ea typeface="Arial" pitchFamily="34" charset="-122"/>
                <a:cs typeface="Arial" pitchFamily="34" charset="-120"/>
              </a:rPr>
              <a:t>Additionality and Market Effects</a:t>
            </a:r>
            <a:endParaRPr lang="en-US" sz="1350" dirty="0"/>
          </a:p>
        </p:txBody>
      </p:sp>
      <p:sp>
        <p:nvSpPr>
          <p:cNvPr id="18" name="Shape 12"/>
          <p:cNvSpPr/>
          <p:nvPr/>
        </p:nvSpPr>
        <p:spPr>
          <a:xfrm>
            <a:off x="4743450" y="1164431"/>
            <a:ext cx="4114800" cy="1514475"/>
          </a:xfrm>
          <a:prstGeom prst="rect">
            <a:avLst/>
          </a:prstGeom>
          <a:solidFill>
            <a:srgbClr val="FFFFFF"/>
          </a:solidFill>
          <a:ln/>
        </p:spPr>
      </p:sp>
      <p:sp>
        <p:nvSpPr>
          <p:cNvPr id="19" name="Shape 13"/>
          <p:cNvSpPr/>
          <p:nvPr/>
        </p:nvSpPr>
        <p:spPr>
          <a:xfrm>
            <a:off x="4829175" y="1250156"/>
            <a:ext cx="257175" cy="257175"/>
          </a:xfrm>
          <a:prstGeom prst="rect">
            <a:avLst/>
          </a:prstGeom>
          <a:solidFill>
            <a:srgbClr val="7FB3D3"/>
          </a:solidFill>
          <a:ln/>
        </p:spPr>
      </p:sp>
      <p:pic>
        <p:nvPicPr>
          <p:cNvPr id="20" name="Image 4" descr="preencoded.png">    </p:cNvPr>
          <p:cNvPicPr>
            <a:picLocks noChangeAspect="1"/>
          </p:cNvPicPr>
          <p:nvPr/>
        </p:nvPicPr>
        <p:blipFill>
          <a:blip r:embed="rId5"/>
          <a:stretch>
            <a:fillRect/>
          </a:stretch>
        </p:blipFill>
        <p:spPr>
          <a:xfrm>
            <a:off x="4886325" y="1375172"/>
            <a:ext cx="142875" cy="7144"/>
          </a:xfrm>
          <a:prstGeom prst="rect">
            <a:avLst/>
          </a:prstGeom>
        </p:spPr>
      </p:pic>
      <p:sp>
        <p:nvSpPr>
          <p:cNvPr id="21" name="Text 14"/>
          <p:cNvSpPr/>
          <p:nvPr/>
        </p:nvSpPr>
        <p:spPr>
          <a:xfrm>
            <a:off x="5172075" y="1282303"/>
            <a:ext cx="959690" cy="192881"/>
          </a:xfrm>
          <a:prstGeom prst="rect">
            <a:avLst/>
          </a:prstGeom>
          <a:noFill/>
          <a:ln/>
        </p:spPr>
        <p:txBody>
          <a:bodyPr wrap="none" lIns="0" tIns="0" rIns="0" bIns="0" rtlCol="0" anchor="ctr">
            <a:spAutoFit/>
          </a:bodyPr>
          <a:lstStyle/>
          <a:p>
            <a:pPr indent="0" marL="0">
              <a:buNone/>
            </a:pPr>
            <a:r>
              <a:rPr lang="en-US" sz="1013" b="1" dirty="0">
                <a:solidFill>
                  <a:srgbClr val="2E5984"/>
                </a:solidFill>
                <a:latin typeface="Arial" pitchFamily="34" charset="0"/>
                <a:ea typeface="Arial" pitchFamily="34" charset="-122"/>
                <a:cs typeface="Arial" pitchFamily="34" charset="-120"/>
              </a:rPr>
              <a:t>Value Addition</a:t>
            </a:r>
            <a:endParaRPr lang="en-US" sz="1013" dirty="0"/>
          </a:p>
        </p:txBody>
      </p:sp>
      <p:sp>
        <p:nvSpPr>
          <p:cNvPr id="22" name="Text 15"/>
          <p:cNvSpPr/>
          <p:nvPr/>
        </p:nvSpPr>
        <p:spPr>
          <a:xfrm>
            <a:off x="4829175" y="1564481"/>
            <a:ext cx="4014788" cy="1028700"/>
          </a:xfrm>
          <a:prstGeom prst="rect">
            <a:avLst/>
          </a:prstGeom>
          <a:noFill/>
          <a:ln/>
        </p:spPr>
        <p:txBody>
          <a:bodyPr wrap="square" lIns="0" tIns="0" rIns="0" bIns="0" rtlCol="0" anchor="ctr">
            <a:spAutoFit/>
          </a:bodyPr>
          <a:lstStyle/>
          <a:p>
            <a:pPr indent="0" marL="0">
              <a:buNone/>
            </a:pPr>
            <a:r>
              <a:rPr lang="en-US" sz="900" dirty="0">
                <a:solidFill>
                  <a:srgbClr val="333333"/>
                </a:solidFill>
                <a:latin typeface="Arial" pitchFamily="34" charset="0"/>
                <a:ea typeface="Arial" pitchFamily="34" charset="-122"/>
                <a:cs typeface="Arial" pitchFamily="34" charset="-120"/>
              </a:rPr>
              <a:t>A key performance criterion for development banks is "additionality" – the value they add beyond what private markets would provide. This includes financial additionality (providing financing unavailable from commercial sources) and non-financial additionality (improving project design, governance, or environmental/social standards). Demonstrating additionality is increasingly important for legitimacy.</a:t>
            </a:r>
            <a:endParaRPr lang="en-US" sz="900" dirty="0"/>
          </a:p>
        </p:txBody>
      </p:sp>
      <p:sp>
        <p:nvSpPr>
          <p:cNvPr id="23" name="Shape 16"/>
          <p:cNvSpPr/>
          <p:nvPr/>
        </p:nvSpPr>
        <p:spPr>
          <a:xfrm>
            <a:off x="4743450" y="2764631"/>
            <a:ext cx="4114800" cy="2800350"/>
          </a:xfrm>
          <a:prstGeom prst="rect">
            <a:avLst/>
          </a:prstGeom>
          <a:solidFill>
            <a:srgbClr val="FFFFFF"/>
          </a:solidFill>
          <a:ln/>
        </p:spPr>
      </p:sp>
      <p:sp>
        <p:nvSpPr>
          <p:cNvPr id="24" name="Text 17"/>
          <p:cNvSpPr/>
          <p:nvPr/>
        </p:nvSpPr>
        <p:spPr>
          <a:xfrm>
            <a:off x="4829175" y="2850356"/>
            <a:ext cx="4014788" cy="192881"/>
          </a:xfrm>
          <a:prstGeom prst="rect">
            <a:avLst/>
          </a:prstGeom>
          <a:noFill/>
          <a:ln/>
        </p:spPr>
        <p:txBody>
          <a:bodyPr wrap="square" lIns="0" tIns="0" rIns="0" bIns="0" rtlCol="0" anchor="ctr">
            <a:spAutoFit/>
          </a:bodyPr>
          <a:lstStyle/>
          <a:p>
            <a:pPr indent="0" marL="0">
              <a:buNone/>
            </a:pPr>
            <a:r>
              <a:rPr lang="en-US" sz="1013" b="1" dirty="0">
                <a:solidFill>
                  <a:srgbClr val="2E5984"/>
                </a:solidFill>
                <a:latin typeface="Arial" pitchFamily="34" charset="0"/>
                <a:ea typeface="Arial" pitchFamily="34" charset="-122"/>
                <a:cs typeface="Arial" pitchFamily="34" charset="-120"/>
              </a:rPr>
              <a:t>Key Performance Metrics</a:t>
            </a:r>
            <a:endParaRPr lang="en-US" sz="1013" dirty="0"/>
          </a:p>
        </p:txBody>
      </p:sp>
      <p:sp>
        <p:nvSpPr>
          <p:cNvPr id="25" name="Text 18"/>
          <p:cNvSpPr/>
          <p:nvPr/>
        </p:nvSpPr>
        <p:spPr>
          <a:xfrm>
            <a:off x="4829175" y="3100388"/>
            <a:ext cx="1964224" cy="171450"/>
          </a:xfrm>
          <a:prstGeom prst="rect">
            <a:avLst/>
          </a:prstGeom>
          <a:noFill/>
          <a:ln/>
        </p:spPr>
        <p:txBody>
          <a:bodyPr wrap="square" lIns="0" tIns="0" rIns="0" bIns="0" rtlCol="0" anchor="ctr">
            <a:spAutoFit/>
          </a:bodyPr>
          <a:lstStyle/>
          <a:p>
            <a:pPr indent="0" marL="0">
              <a:buNone/>
            </a:pPr>
            <a:r>
              <a:rPr lang="en-US" sz="900" b="1" dirty="0">
                <a:solidFill>
                  <a:srgbClr val="4A90A4"/>
                </a:solidFill>
                <a:latin typeface="Arial" pitchFamily="34" charset="0"/>
                <a:ea typeface="Arial" pitchFamily="34" charset="-122"/>
                <a:cs typeface="Arial" pitchFamily="34" charset="-120"/>
              </a:rPr>
              <a:t>Financial Metrics</a:t>
            </a:r>
            <a:endParaRPr lang="en-US" sz="900" dirty="0"/>
          </a:p>
        </p:txBody>
      </p:sp>
      <p:sp>
        <p:nvSpPr>
          <p:cNvPr id="26" name="Text 19"/>
          <p:cNvSpPr/>
          <p:nvPr/>
        </p:nvSpPr>
        <p:spPr>
          <a:xfrm>
            <a:off x="4829175" y="3300413"/>
            <a:ext cx="1964224" cy="160734"/>
          </a:xfrm>
          <a:prstGeom prst="rect">
            <a:avLst/>
          </a:prstGeom>
          <a:noFill/>
          <a:ln/>
        </p:spPr>
        <p:txBody>
          <a:bodyPr wrap="square" lIns="136017" tIns="0" rIns="0" bIns="0" rtlCol="0" anchor="ctr">
            <a:spAutoFit/>
          </a:bodyPr>
          <a:lstStyle/>
          <a:p>
            <a:pPr algn="l" indent="0" marL="0">
              <a:buNone/>
            </a:pPr>
            <a:r>
              <a:rPr lang="en-US" sz="844" dirty="0">
                <a:solidFill>
                  <a:srgbClr val="333333"/>
                </a:solidFill>
                <a:latin typeface="Arial" pitchFamily="34" charset="0"/>
                <a:ea typeface="Arial" pitchFamily="34" charset="-122"/>
                <a:cs typeface="Arial" pitchFamily="34" charset="-120"/>
              </a:rPr>
              <a:t>Return on assets (ROA)</a:t>
            </a:r>
            <a:endParaRPr lang="en-US" sz="844" dirty="0"/>
          </a:p>
        </p:txBody>
      </p:sp>
      <p:sp>
        <p:nvSpPr>
          <p:cNvPr id="27" name="Text 20"/>
          <p:cNvSpPr/>
          <p:nvPr/>
        </p:nvSpPr>
        <p:spPr>
          <a:xfrm>
            <a:off x="4829175" y="3489722"/>
            <a:ext cx="1964224" cy="160734"/>
          </a:xfrm>
          <a:prstGeom prst="rect">
            <a:avLst/>
          </a:prstGeom>
          <a:noFill/>
          <a:ln/>
        </p:spPr>
        <p:txBody>
          <a:bodyPr wrap="square" lIns="136017" tIns="0" rIns="0" bIns="0" rtlCol="0" anchor="ctr">
            <a:spAutoFit/>
          </a:bodyPr>
          <a:lstStyle/>
          <a:p>
            <a:pPr algn="l" indent="0" marL="0">
              <a:buNone/>
            </a:pPr>
            <a:r>
              <a:rPr lang="en-US" sz="844" dirty="0">
                <a:solidFill>
                  <a:srgbClr val="333333"/>
                </a:solidFill>
                <a:latin typeface="Arial" pitchFamily="34" charset="0"/>
                <a:ea typeface="Arial" pitchFamily="34" charset="-122"/>
                <a:cs typeface="Arial" pitchFamily="34" charset="-120"/>
              </a:rPr>
              <a:t>Return on equity (ROE)</a:t>
            </a:r>
            <a:endParaRPr lang="en-US" sz="844" dirty="0"/>
          </a:p>
        </p:txBody>
      </p:sp>
      <p:sp>
        <p:nvSpPr>
          <p:cNvPr id="28" name="Text 21"/>
          <p:cNvSpPr/>
          <p:nvPr/>
        </p:nvSpPr>
        <p:spPr>
          <a:xfrm>
            <a:off x="4829175" y="3679031"/>
            <a:ext cx="1964224" cy="160734"/>
          </a:xfrm>
          <a:prstGeom prst="rect">
            <a:avLst/>
          </a:prstGeom>
          <a:noFill/>
          <a:ln/>
        </p:spPr>
        <p:txBody>
          <a:bodyPr wrap="square" lIns="136017" tIns="0" rIns="0" bIns="0" rtlCol="0" anchor="ctr">
            <a:spAutoFit/>
          </a:bodyPr>
          <a:lstStyle/>
          <a:p>
            <a:pPr algn="l" indent="0" marL="0">
              <a:buNone/>
            </a:pPr>
            <a:r>
              <a:rPr lang="en-US" sz="844" dirty="0">
                <a:solidFill>
                  <a:srgbClr val="333333"/>
                </a:solidFill>
                <a:latin typeface="Arial" pitchFamily="34" charset="0"/>
                <a:ea typeface="Arial" pitchFamily="34" charset="-122"/>
                <a:cs typeface="Arial" pitchFamily="34" charset="-120"/>
              </a:rPr>
              <a:t>Non-performing loan ratio</a:t>
            </a:r>
            <a:endParaRPr lang="en-US" sz="844" dirty="0"/>
          </a:p>
        </p:txBody>
      </p:sp>
      <p:sp>
        <p:nvSpPr>
          <p:cNvPr id="29" name="Text 22"/>
          <p:cNvSpPr/>
          <p:nvPr/>
        </p:nvSpPr>
        <p:spPr>
          <a:xfrm>
            <a:off x="4829175" y="3868341"/>
            <a:ext cx="1964224" cy="160734"/>
          </a:xfrm>
          <a:prstGeom prst="rect">
            <a:avLst/>
          </a:prstGeom>
          <a:noFill/>
          <a:ln/>
        </p:spPr>
        <p:txBody>
          <a:bodyPr wrap="square" lIns="136017" tIns="0" rIns="0" bIns="0" rtlCol="0" anchor="ctr">
            <a:spAutoFit/>
          </a:bodyPr>
          <a:lstStyle/>
          <a:p>
            <a:pPr algn="l" indent="0" marL="0">
              <a:buNone/>
            </a:pPr>
            <a:r>
              <a:rPr lang="en-US" sz="844" dirty="0">
                <a:solidFill>
                  <a:srgbClr val="333333"/>
                </a:solidFill>
                <a:latin typeface="Arial" pitchFamily="34" charset="0"/>
                <a:ea typeface="Arial" pitchFamily="34" charset="-122"/>
                <a:cs typeface="Arial" pitchFamily="34" charset="-120"/>
              </a:rPr>
              <a:t>Capital adequacy ratio</a:t>
            </a:r>
            <a:endParaRPr lang="en-US" sz="844" dirty="0"/>
          </a:p>
        </p:txBody>
      </p:sp>
      <p:sp>
        <p:nvSpPr>
          <p:cNvPr id="30" name="Text 23"/>
          <p:cNvSpPr/>
          <p:nvPr/>
        </p:nvSpPr>
        <p:spPr>
          <a:xfrm>
            <a:off x="4829175" y="4057650"/>
            <a:ext cx="1964224" cy="160734"/>
          </a:xfrm>
          <a:prstGeom prst="rect">
            <a:avLst/>
          </a:prstGeom>
          <a:noFill/>
          <a:ln/>
        </p:spPr>
        <p:txBody>
          <a:bodyPr wrap="square" lIns="136017" tIns="0" rIns="0" bIns="0" rtlCol="0" anchor="ctr">
            <a:spAutoFit/>
          </a:bodyPr>
          <a:lstStyle/>
          <a:p>
            <a:pPr algn="l" indent="0" marL="0">
              <a:buNone/>
            </a:pPr>
            <a:r>
              <a:rPr lang="en-US" sz="844" dirty="0">
                <a:solidFill>
                  <a:srgbClr val="333333"/>
                </a:solidFill>
                <a:latin typeface="Arial" pitchFamily="34" charset="0"/>
                <a:ea typeface="Arial" pitchFamily="34" charset="-122"/>
                <a:cs typeface="Arial" pitchFamily="34" charset="-120"/>
              </a:rPr>
              <a:t>Administrative efficiency ratio</a:t>
            </a:r>
            <a:endParaRPr lang="en-US" sz="844" dirty="0"/>
          </a:p>
        </p:txBody>
      </p:sp>
      <p:sp>
        <p:nvSpPr>
          <p:cNvPr id="31" name="Text 24"/>
          <p:cNvSpPr/>
          <p:nvPr/>
        </p:nvSpPr>
        <p:spPr>
          <a:xfrm>
            <a:off x="4829175" y="4289822"/>
            <a:ext cx="1964224" cy="171450"/>
          </a:xfrm>
          <a:prstGeom prst="rect">
            <a:avLst/>
          </a:prstGeom>
          <a:noFill/>
          <a:ln/>
        </p:spPr>
        <p:txBody>
          <a:bodyPr wrap="square" lIns="0" tIns="0" rIns="0" bIns="0" rtlCol="0" anchor="ctr">
            <a:spAutoFit/>
          </a:bodyPr>
          <a:lstStyle/>
          <a:p>
            <a:pPr indent="0" marL="0">
              <a:buNone/>
            </a:pPr>
            <a:r>
              <a:rPr lang="en-US" sz="900" b="1" dirty="0">
                <a:solidFill>
                  <a:srgbClr val="4A90A4"/>
                </a:solidFill>
                <a:latin typeface="Arial" pitchFamily="34" charset="0"/>
                <a:ea typeface="Arial" pitchFamily="34" charset="-122"/>
                <a:cs typeface="Arial" pitchFamily="34" charset="-120"/>
              </a:rPr>
              <a:t>Mobilization Metrics</a:t>
            </a:r>
            <a:endParaRPr lang="en-US" sz="900" dirty="0"/>
          </a:p>
        </p:txBody>
      </p:sp>
      <p:sp>
        <p:nvSpPr>
          <p:cNvPr id="32" name="Text 25"/>
          <p:cNvSpPr/>
          <p:nvPr/>
        </p:nvSpPr>
        <p:spPr>
          <a:xfrm>
            <a:off x="4829175" y="4489847"/>
            <a:ext cx="1964224" cy="160734"/>
          </a:xfrm>
          <a:prstGeom prst="rect">
            <a:avLst/>
          </a:prstGeom>
          <a:noFill/>
          <a:ln/>
        </p:spPr>
        <p:txBody>
          <a:bodyPr wrap="square" lIns="136017" tIns="0" rIns="0" bIns="0" rtlCol="0" anchor="ctr">
            <a:spAutoFit/>
          </a:bodyPr>
          <a:lstStyle/>
          <a:p>
            <a:pPr algn="l" indent="0" marL="0">
              <a:buNone/>
            </a:pPr>
            <a:r>
              <a:rPr lang="en-US" sz="844" dirty="0">
                <a:solidFill>
                  <a:srgbClr val="333333"/>
                </a:solidFill>
                <a:latin typeface="Arial" pitchFamily="34" charset="0"/>
                <a:ea typeface="Arial" pitchFamily="34" charset="-122"/>
                <a:cs typeface="Arial" pitchFamily="34" charset="-120"/>
              </a:rPr>
              <a:t>Private capital mobilization ratio</a:t>
            </a:r>
            <a:endParaRPr lang="en-US" sz="844" dirty="0"/>
          </a:p>
        </p:txBody>
      </p:sp>
      <p:sp>
        <p:nvSpPr>
          <p:cNvPr id="33" name="Text 26"/>
          <p:cNvSpPr/>
          <p:nvPr/>
        </p:nvSpPr>
        <p:spPr>
          <a:xfrm>
            <a:off x="4829175" y="4679156"/>
            <a:ext cx="1964224" cy="160734"/>
          </a:xfrm>
          <a:prstGeom prst="rect">
            <a:avLst/>
          </a:prstGeom>
          <a:noFill/>
          <a:ln/>
        </p:spPr>
        <p:txBody>
          <a:bodyPr wrap="square" lIns="136017" tIns="0" rIns="0" bIns="0" rtlCol="0" anchor="ctr">
            <a:spAutoFit/>
          </a:bodyPr>
          <a:lstStyle/>
          <a:p>
            <a:pPr algn="l" indent="0" marL="0">
              <a:buNone/>
            </a:pPr>
            <a:r>
              <a:rPr lang="en-US" sz="844" dirty="0">
                <a:solidFill>
                  <a:srgbClr val="333333"/>
                </a:solidFill>
                <a:latin typeface="Arial" pitchFamily="34" charset="0"/>
                <a:ea typeface="Arial" pitchFamily="34" charset="-122"/>
                <a:cs typeface="Arial" pitchFamily="34" charset="-120"/>
              </a:rPr>
              <a:t>Co-financing percentage</a:t>
            </a:r>
            <a:endParaRPr lang="en-US" sz="844" dirty="0"/>
          </a:p>
        </p:txBody>
      </p:sp>
      <p:sp>
        <p:nvSpPr>
          <p:cNvPr id="34" name="Text 27"/>
          <p:cNvSpPr/>
          <p:nvPr/>
        </p:nvSpPr>
        <p:spPr>
          <a:xfrm>
            <a:off x="4829175" y="4868466"/>
            <a:ext cx="1964224" cy="160734"/>
          </a:xfrm>
          <a:prstGeom prst="rect">
            <a:avLst/>
          </a:prstGeom>
          <a:noFill/>
          <a:ln/>
        </p:spPr>
        <p:txBody>
          <a:bodyPr wrap="square" lIns="136017" tIns="0" rIns="0" bIns="0" rtlCol="0" anchor="ctr">
            <a:spAutoFit/>
          </a:bodyPr>
          <a:lstStyle/>
          <a:p>
            <a:pPr algn="l" indent="0" marL="0">
              <a:buNone/>
            </a:pPr>
            <a:r>
              <a:rPr lang="en-US" sz="844" dirty="0">
                <a:solidFill>
                  <a:srgbClr val="333333"/>
                </a:solidFill>
                <a:latin typeface="Arial" pitchFamily="34" charset="0"/>
                <a:ea typeface="Arial" pitchFamily="34" charset="-122"/>
                <a:cs typeface="Arial" pitchFamily="34" charset="-120"/>
              </a:rPr>
              <a:t>Catalyzation multiplier</a:t>
            </a:r>
            <a:endParaRPr lang="en-US" sz="844" dirty="0"/>
          </a:p>
        </p:txBody>
      </p:sp>
      <p:sp>
        <p:nvSpPr>
          <p:cNvPr id="35" name="Text 28"/>
          <p:cNvSpPr/>
          <p:nvPr/>
        </p:nvSpPr>
        <p:spPr>
          <a:xfrm>
            <a:off x="4829175" y="5057775"/>
            <a:ext cx="1964224" cy="160734"/>
          </a:xfrm>
          <a:prstGeom prst="rect">
            <a:avLst/>
          </a:prstGeom>
          <a:noFill/>
          <a:ln/>
        </p:spPr>
        <p:txBody>
          <a:bodyPr wrap="square" lIns="136017" tIns="0" rIns="0" bIns="0" rtlCol="0" anchor="ctr">
            <a:spAutoFit/>
          </a:bodyPr>
          <a:lstStyle/>
          <a:p>
            <a:pPr algn="l" indent="0" marL="0">
              <a:buNone/>
            </a:pPr>
            <a:r>
              <a:rPr lang="en-US" sz="844" dirty="0">
                <a:solidFill>
                  <a:srgbClr val="333333"/>
                </a:solidFill>
                <a:latin typeface="Arial" pitchFamily="34" charset="0"/>
                <a:ea typeface="Arial" pitchFamily="34" charset="-122"/>
                <a:cs typeface="Arial" pitchFamily="34" charset="-120"/>
              </a:rPr>
              <a:t>Market development indicators</a:t>
            </a:r>
            <a:endParaRPr lang="en-US" sz="844" dirty="0"/>
          </a:p>
        </p:txBody>
      </p:sp>
      <p:sp>
        <p:nvSpPr>
          <p:cNvPr id="36" name="Text 29"/>
          <p:cNvSpPr/>
          <p:nvPr/>
        </p:nvSpPr>
        <p:spPr>
          <a:xfrm>
            <a:off x="4829175" y="5247084"/>
            <a:ext cx="1964224" cy="160734"/>
          </a:xfrm>
          <a:prstGeom prst="rect">
            <a:avLst/>
          </a:prstGeom>
          <a:noFill/>
          <a:ln/>
        </p:spPr>
        <p:txBody>
          <a:bodyPr wrap="square" lIns="136017" tIns="0" rIns="0" bIns="0" rtlCol="0" anchor="ctr">
            <a:spAutoFit/>
          </a:bodyPr>
          <a:lstStyle/>
          <a:p>
            <a:pPr algn="l" indent="0" marL="0">
              <a:buNone/>
            </a:pPr>
            <a:r>
              <a:rPr lang="en-US" sz="844" dirty="0">
                <a:solidFill>
                  <a:srgbClr val="333333"/>
                </a:solidFill>
                <a:latin typeface="Arial" pitchFamily="34" charset="0"/>
                <a:ea typeface="Arial" pitchFamily="34" charset="-122"/>
                <a:cs typeface="Arial" pitchFamily="34" charset="-120"/>
              </a:rPr>
              <a:t>Demonstration effects</a:t>
            </a:r>
            <a:endParaRPr lang="en-US" sz="844" dirty="0"/>
          </a:p>
        </p:txBody>
      </p:sp>
      <p:sp>
        <p:nvSpPr>
          <p:cNvPr id="37" name="Text 30"/>
          <p:cNvSpPr/>
          <p:nvPr/>
        </p:nvSpPr>
        <p:spPr>
          <a:xfrm>
            <a:off x="6879738" y="3100388"/>
            <a:ext cx="1964224" cy="171450"/>
          </a:xfrm>
          <a:prstGeom prst="rect">
            <a:avLst/>
          </a:prstGeom>
          <a:noFill/>
          <a:ln/>
        </p:spPr>
        <p:txBody>
          <a:bodyPr wrap="square" lIns="0" tIns="0" rIns="0" bIns="0" rtlCol="0" anchor="ctr">
            <a:spAutoFit/>
          </a:bodyPr>
          <a:lstStyle/>
          <a:p>
            <a:pPr indent="0" marL="0">
              <a:buNone/>
            </a:pPr>
            <a:r>
              <a:rPr lang="en-US" sz="900" b="1" dirty="0">
                <a:solidFill>
                  <a:srgbClr val="4A90A4"/>
                </a:solidFill>
                <a:latin typeface="Arial" pitchFamily="34" charset="0"/>
                <a:ea typeface="Arial" pitchFamily="34" charset="-122"/>
                <a:cs typeface="Arial" pitchFamily="34" charset="-120"/>
              </a:rPr>
              <a:t>Development Metrics</a:t>
            </a:r>
            <a:endParaRPr lang="en-US" sz="900" dirty="0"/>
          </a:p>
        </p:txBody>
      </p:sp>
      <p:sp>
        <p:nvSpPr>
          <p:cNvPr id="38" name="Text 31"/>
          <p:cNvSpPr/>
          <p:nvPr/>
        </p:nvSpPr>
        <p:spPr>
          <a:xfrm>
            <a:off x="6879738" y="3300413"/>
            <a:ext cx="1964224" cy="160734"/>
          </a:xfrm>
          <a:prstGeom prst="rect">
            <a:avLst/>
          </a:prstGeom>
          <a:noFill/>
          <a:ln/>
        </p:spPr>
        <p:txBody>
          <a:bodyPr wrap="square" lIns="136017" tIns="0" rIns="0" bIns="0" rtlCol="0" anchor="ctr">
            <a:spAutoFit/>
          </a:bodyPr>
          <a:lstStyle/>
          <a:p>
            <a:pPr algn="l" indent="0" marL="0">
              <a:buNone/>
            </a:pPr>
            <a:r>
              <a:rPr lang="en-US" sz="844" dirty="0">
                <a:solidFill>
                  <a:srgbClr val="333333"/>
                </a:solidFill>
                <a:latin typeface="Arial" pitchFamily="34" charset="0"/>
                <a:ea typeface="Arial" pitchFamily="34" charset="-122"/>
                <a:cs typeface="Arial" pitchFamily="34" charset="-120"/>
              </a:rPr>
              <a:t>Jobs created or supported</a:t>
            </a:r>
            <a:endParaRPr lang="en-US" sz="844" dirty="0"/>
          </a:p>
        </p:txBody>
      </p:sp>
      <p:sp>
        <p:nvSpPr>
          <p:cNvPr id="39" name="Text 32"/>
          <p:cNvSpPr/>
          <p:nvPr/>
        </p:nvSpPr>
        <p:spPr>
          <a:xfrm>
            <a:off x="6879738" y="3489722"/>
            <a:ext cx="1964224" cy="160734"/>
          </a:xfrm>
          <a:prstGeom prst="rect">
            <a:avLst/>
          </a:prstGeom>
          <a:noFill/>
          <a:ln/>
        </p:spPr>
        <p:txBody>
          <a:bodyPr wrap="square" lIns="136017" tIns="0" rIns="0" bIns="0" rtlCol="0" anchor="ctr">
            <a:spAutoFit/>
          </a:bodyPr>
          <a:lstStyle/>
          <a:p>
            <a:pPr algn="l" indent="0" marL="0">
              <a:buNone/>
            </a:pPr>
            <a:r>
              <a:rPr lang="en-US" sz="844" dirty="0">
                <a:solidFill>
                  <a:srgbClr val="333333"/>
                </a:solidFill>
                <a:latin typeface="Arial" pitchFamily="34" charset="0"/>
                <a:ea typeface="Arial" pitchFamily="34" charset="-122"/>
                <a:cs typeface="Arial" pitchFamily="34" charset="-120"/>
              </a:rPr>
              <a:t>GHG emissions reduced</a:t>
            </a:r>
            <a:endParaRPr lang="en-US" sz="844" dirty="0"/>
          </a:p>
        </p:txBody>
      </p:sp>
      <p:sp>
        <p:nvSpPr>
          <p:cNvPr id="40" name="Text 33"/>
          <p:cNvSpPr/>
          <p:nvPr/>
        </p:nvSpPr>
        <p:spPr>
          <a:xfrm>
            <a:off x="6879738" y="3679031"/>
            <a:ext cx="1964224" cy="160734"/>
          </a:xfrm>
          <a:prstGeom prst="rect">
            <a:avLst/>
          </a:prstGeom>
          <a:noFill/>
          <a:ln/>
        </p:spPr>
        <p:txBody>
          <a:bodyPr wrap="square" lIns="136017" tIns="0" rIns="0" bIns="0" rtlCol="0" anchor="ctr">
            <a:spAutoFit/>
          </a:bodyPr>
          <a:lstStyle/>
          <a:p>
            <a:pPr algn="l" indent="0" marL="0">
              <a:buNone/>
            </a:pPr>
            <a:r>
              <a:rPr lang="en-US" sz="844" dirty="0">
                <a:solidFill>
                  <a:srgbClr val="333333"/>
                </a:solidFill>
                <a:latin typeface="Arial" pitchFamily="34" charset="0"/>
                <a:ea typeface="Arial" pitchFamily="34" charset="-122"/>
                <a:cs typeface="Arial" pitchFamily="34" charset="-120"/>
              </a:rPr>
              <a:t>Infrastructure access expanded</a:t>
            </a:r>
            <a:endParaRPr lang="en-US" sz="844" dirty="0"/>
          </a:p>
        </p:txBody>
      </p:sp>
      <p:sp>
        <p:nvSpPr>
          <p:cNvPr id="41" name="Text 34"/>
          <p:cNvSpPr/>
          <p:nvPr/>
        </p:nvSpPr>
        <p:spPr>
          <a:xfrm>
            <a:off x="6879738" y="3868341"/>
            <a:ext cx="1964224" cy="160734"/>
          </a:xfrm>
          <a:prstGeom prst="rect">
            <a:avLst/>
          </a:prstGeom>
          <a:noFill/>
          <a:ln/>
        </p:spPr>
        <p:txBody>
          <a:bodyPr wrap="square" lIns="136017" tIns="0" rIns="0" bIns="0" rtlCol="0" anchor="ctr">
            <a:spAutoFit/>
          </a:bodyPr>
          <a:lstStyle/>
          <a:p>
            <a:pPr algn="l" indent="0" marL="0">
              <a:buNone/>
            </a:pPr>
            <a:r>
              <a:rPr lang="en-US" sz="844" dirty="0">
                <a:solidFill>
                  <a:srgbClr val="333333"/>
                </a:solidFill>
                <a:latin typeface="Arial" pitchFamily="34" charset="0"/>
                <a:ea typeface="Arial" pitchFamily="34" charset="-122"/>
                <a:cs typeface="Arial" pitchFamily="34" charset="-120"/>
              </a:rPr>
              <a:t>SME growth and formalization</a:t>
            </a:r>
            <a:endParaRPr lang="en-US" sz="844" dirty="0"/>
          </a:p>
        </p:txBody>
      </p:sp>
      <p:sp>
        <p:nvSpPr>
          <p:cNvPr id="42" name="Text 35"/>
          <p:cNvSpPr/>
          <p:nvPr/>
        </p:nvSpPr>
        <p:spPr>
          <a:xfrm>
            <a:off x="6879738" y="4057650"/>
            <a:ext cx="1964224" cy="160734"/>
          </a:xfrm>
          <a:prstGeom prst="rect">
            <a:avLst/>
          </a:prstGeom>
          <a:noFill/>
          <a:ln/>
        </p:spPr>
        <p:txBody>
          <a:bodyPr wrap="square" lIns="136017" tIns="0" rIns="0" bIns="0" rtlCol="0" anchor="ctr">
            <a:spAutoFit/>
          </a:bodyPr>
          <a:lstStyle/>
          <a:p>
            <a:pPr algn="l" indent="0" marL="0">
              <a:buNone/>
            </a:pPr>
            <a:r>
              <a:rPr lang="en-US" sz="844" dirty="0">
                <a:solidFill>
                  <a:srgbClr val="333333"/>
                </a:solidFill>
                <a:latin typeface="Arial" pitchFamily="34" charset="0"/>
                <a:ea typeface="Arial" pitchFamily="34" charset="-122"/>
                <a:cs typeface="Arial" pitchFamily="34" charset="-120"/>
              </a:rPr>
              <a:t>Contribution to SDG targets</a:t>
            </a:r>
            <a:endParaRPr lang="en-US" sz="844" dirty="0"/>
          </a:p>
        </p:txBody>
      </p:sp>
      <p:sp>
        <p:nvSpPr>
          <p:cNvPr id="43" name="Text 36"/>
          <p:cNvSpPr/>
          <p:nvPr/>
        </p:nvSpPr>
        <p:spPr>
          <a:xfrm>
            <a:off x="6879738" y="4289822"/>
            <a:ext cx="1964224" cy="171450"/>
          </a:xfrm>
          <a:prstGeom prst="rect">
            <a:avLst/>
          </a:prstGeom>
          <a:noFill/>
          <a:ln/>
        </p:spPr>
        <p:txBody>
          <a:bodyPr wrap="square" lIns="0" tIns="0" rIns="0" bIns="0" rtlCol="0" anchor="ctr">
            <a:spAutoFit/>
          </a:bodyPr>
          <a:lstStyle/>
          <a:p>
            <a:pPr indent="0" marL="0">
              <a:buNone/>
            </a:pPr>
            <a:r>
              <a:rPr lang="en-US" sz="900" b="1" dirty="0">
                <a:solidFill>
                  <a:srgbClr val="4A90A4"/>
                </a:solidFill>
                <a:latin typeface="Arial" pitchFamily="34" charset="0"/>
                <a:ea typeface="Arial" pitchFamily="34" charset="-122"/>
                <a:cs typeface="Arial" pitchFamily="34" charset="-120"/>
              </a:rPr>
              <a:t>Governance Metrics</a:t>
            </a:r>
            <a:endParaRPr lang="en-US" sz="900" dirty="0"/>
          </a:p>
        </p:txBody>
      </p:sp>
      <p:sp>
        <p:nvSpPr>
          <p:cNvPr id="44" name="Text 37"/>
          <p:cNvSpPr/>
          <p:nvPr/>
        </p:nvSpPr>
        <p:spPr>
          <a:xfrm>
            <a:off x="6879738" y="4489847"/>
            <a:ext cx="1964224" cy="160734"/>
          </a:xfrm>
          <a:prstGeom prst="rect">
            <a:avLst/>
          </a:prstGeom>
          <a:noFill/>
          <a:ln/>
        </p:spPr>
        <p:txBody>
          <a:bodyPr wrap="square" lIns="136017" tIns="0" rIns="0" bIns="0" rtlCol="0" anchor="ctr">
            <a:spAutoFit/>
          </a:bodyPr>
          <a:lstStyle/>
          <a:p>
            <a:pPr algn="l" indent="0" marL="0">
              <a:buNone/>
            </a:pPr>
            <a:r>
              <a:rPr lang="en-US" sz="844" dirty="0">
                <a:solidFill>
                  <a:srgbClr val="333333"/>
                </a:solidFill>
                <a:latin typeface="Arial" pitchFamily="34" charset="0"/>
                <a:ea typeface="Arial" pitchFamily="34" charset="-122"/>
                <a:cs typeface="Arial" pitchFamily="34" charset="-120"/>
              </a:rPr>
              <a:t>Transparency and disclosure</a:t>
            </a:r>
            <a:endParaRPr lang="en-US" sz="844" dirty="0"/>
          </a:p>
        </p:txBody>
      </p:sp>
      <p:sp>
        <p:nvSpPr>
          <p:cNvPr id="45" name="Text 38"/>
          <p:cNvSpPr/>
          <p:nvPr/>
        </p:nvSpPr>
        <p:spPr>
          <a:xfrm>
            <a:off x="6879738" y="4679156"/>
            <a:ext cx="1964224" cy="160734"/>
          </a:xfrm>
          <a:prstGeom prst="rect">
            <a:avLst/>
          </a:prstGeom>
          <a:noFill/>
          <a:ln/>
        </p:spPr>
        <p:txBody>
          <a:bodyPr wrap="square" lIns="136017" tIns="0" rIns="0" bIns="0" rtlCol="0" anchor="ctr">
            <a:spAutoFit/>
          </a:bodyPr>
          <a:lstStyle/>
          <a:p>
            <a:pPr algn="l" indent="0" marL="0">
              <a:buNone/>
            </a:pPr>
            <a:r>
              <a:rPr lang="en-US" sz="844" dirty="0">
                <a:solidFill>
                  <a:srgbClr val="333333"/>
                </a:solidFill>
                <a:latin typeface="Arial" pitchFamily="34" charset="0"/>
                <a:ea typeface="Arial" pitchFamily="34" charset="-122"/>
                <a:cs typeface="Arial" pitchFamily="34" charset="-120"/>
              </a:rPr>
              <a:t>Environmental and social safeguards</a:t>
            </a:r>
            <a:endParaRPr lang="en-US" sz="844" dirty="0"/>
          </a:p>
        </p:txBody>
      </p:sp>
      <p:sp>
        <p:nvSpPr>
          <p:cNvPr id="46" name="Text 39"/>
          <p:cNvSpPr/>
          <p:nvPr/>
        </p:nvSpPr>
        <p:spPr>
          <a:xfrm>
            <a:off x="6879738" y="4868466"/>
            <a:ext cx="1964224" cy="160734"/>
          </a:xfrm>
          <a:prstGeom prst="rect">
            <a:avLst/>
          </a:prstGeom>
          <a:noFill/>
          <a:ln/>
        </p:spPr>
        <p:txBody>
          <a:bodyPr wrap="square" lIns="136017" tIns="0" rIns="0" bIns="0" rtlCol="0" anchor="ctr">
            <a:spAutoFit/>
          </a:bodyPr>
          <a:lstStyle/>
          <a:p>
            <a:pPr algn="l" indent="0" marL="0">
              <a:buNone/>
            </a:pPr>
            <a:r>
              <a:rPr lang="en-US" sz="844" dirty="0">
                <a:solidFill>
                  <a:srgbClr val="333333"/>
                </a:solidFill>
                <a:latin typeface="Arial" pitchFamily="34" charset="0"/>
                <a:ea typeface="Arial" pitchFamily="34" charset="-122"/>
                <a:cs typeface="Arial" pitchFamily="34" charset="-120"/>
              </a:rPr>
              <a:t>Anti-corruption measures</a:t>
            </a:r>
            <a:endParaRPr lang="en-US" sz="844" dirty="0"/>
          </a:p>
        </p:txBody>
      </p:sp>
      <p:sp>
        <p:nvSpPr>
          <p:cNvPr id="47" name="Text 40"/>
          <p:cNvSpPr/>
          <p:nvPr/>
        </p:nvSpPr>
        <p:spPr>
          <a:xfrm>
            <a:off x="6879738" y="5057775"/>
            <a:ext cx="1964224" cy="160734"/>
          </a:xfrm>
          <a:prstGeom prst="rect">
            <a:avLst/>
          </a:prstGeom>
          <a:noFill/>
          <a:ln/>
        </p:spPr>
        <p:txBody>
          <a:bodyPr wrap="square" lIns="136017" tIns="0" rIns="0" bIns="0" rtlCol="0" anchor="ctr">
            <a:spAutoFit/>
          </a:bodyPr>
          <a:lstStyle/>
          <a:p>
            <a:pPr algn="l" indent="0" marL="0">
              <a:buNone/>
            </a:pPr>
            <a:r>
              <a:rPr lang="en-US" sz="844" dirty="0">
                <a:solidFill>
                  <a:srgbClr val="333333"/>
                </a:solidFill>
                <a:latin typeface="Arial" pitchFamily="34" charset="0"/>
                <a:ea typeface="Arial" pitchFamily="34" charset="-122"/>
                <a:cs typeface="Arial" pitchFamily="34" charset="-120"/>
              </a:rPr>
              <a:t>Stakeholder engagement</a:t>
            </a:r>
            <a:endParaRPr lang="en-US" sz="844" dirty="0"/>
          </a:p>
        </p:txBody>
      </p:sp>
      <p:sp>
        <p:nvSpPr>
          <p:cNvPr id="48" name="Text 41"/>
          <p:cNvSpPr/>
          <p:nvPr/>
        </p:nvSpPr>
        <p:spPr>
          <a:xfrm>
            <a:off x="6879738" y="5247084"/>
            <a:ext cx="1964224" cy="160734"/>
          </a:xfrm>
          <a:prstGeom prst="rect">
            <a:avLst/>
          </a:prstGeom>
          <a:noFill/>
          <a:ln/>
        </p:spPr>
        <p:txBody>
          <a:bodyPr wrap="square" lIns="136017" tIns="0" rIns="0" bIns="0" rtlCol="0" anchor="ctr">
            <a:spAutoFit/>
          </a:bodyPr>
          <a:lstStyle/>
          <a:p>
            <a:pPr algn="l" indent="0" marL="0">
              <a:buNone/>
            </a:pPr>
            <a:r>
              <a:rPr lang="en-US" sz="844" dirty="0">
                <a:solidFill>
                  <a:srgbClr val="333333"/>
                </a:solidFill>
                <a:latin typeface="Arial" pitchFamily="34" charset="0"/>
                <a:ea typeface="Arial" pitchFamily="34" charset="-122"/>
                <a:cs typeface="Arial" pitchFamily="34" charset="-120"/>
              </a:rPr>
              <a:t>Accountability mechanisms</a:t>
            </a:r>
            <a:endParaRPr lang="en-US" sz="844" dirty="0"/>
          </a:p>
        </p:txBody>
      </p:sp>
      <p:sp>
        <p:nvSpPr>
          <p:cNvPr id="49" name="Shape 42"/>
          <p:cNvSpPr/>
          <p:nvPr/>
        </p:nvSpPr>
        <p:spPr>
          <a:xfrm>
            <a:off x="4743450" y="5636419"/>
            <a:ext cx="4114800" cy="1278731"/>
          </a:xfrm>
          <a:prstGeom prst="rect">
            <a:avLst/>
          </a:prstGeom>
          <a:solidFill>
            <a:srgbClr val="7FB3D3"/>
          </a:solidFill>
          <a:ln/>
        </p:spPr>
      </p:sp>
      <p:sp>
        <p:nvSpPr>
          <p:cNvPr id="50" name="Text 43"/>
          <p:cNvSpPr/>
          <p:nvPr/>
        </p:nvSpPr>
        <p:spPr>
          <a:xfrm>
            <a:off x="4829175" y="5722144"/>
            <a:ext cx="4014788" cy="192881"/>
          </a:xfrm>
          <a:prstGeom prst="rect">
            <a:avLst/>
          </a:prstGeom>
          <a:noFill/>
          <a:ln/>
        </p:spPr>
        <p:txBody>
          <a:bodyPr wrap="square" lIns="0" tIns="0" rIns="0" bIns="0" rtlCol="0" anchor="ctr">
            <a:spAutoFit/>
          </a:bodyPr>
          <a:lstStyle/>
          <a:p>
            <a:pPr indent="0" marL="0">
              <a:buNone/>
            </a:pPr>
            <a:r>
              <a:rPr lang="en-US" sz="1013" b="1" dirty="0">
                <a:solidFill>
                  <a:srgbClr val="FFFFFF"/>
                </a:solidFill>
                <a:latin typeface="Arial" pitchFamily="34" charset="0"/>
                <a:ea typeface="Arial" pitchFamily="34" charset="-122"/>
                <a:cs typeface="Arial" pitchFamily="34" charset="-120"/>
              </a:rPr>
              <a:t>Performance Measurement Challenges</a:t>
            </a:r>
            <a:endParaRPr lang="en-US" sz="1013" dirty="0"/>
          </a:p>
        </p:txBody>
      </p:sp>
      <p:sp>
        <p:nvSpPr>
          <p:cNvPr id="51" name="Text 44"/>
          <p:cNvSpPr/>
          <p:nvPr/>
        </p:nvSpPr>
        <p:spPr>
          <a:xfrm>
            <a:off x="4829175" y="5972175"/>
            <a:ext cx="4014788" cy="171450"/>
          </a:xfrm>
          <a:prstGeom prst="rect">
            <a:avLst/>
          </a:prstGeom>
          <a:noFill/>
          <a:ln/>
        </p:spPr>
        <p:txBody>
          <a:bodyPr wrap="square" lIns="0" tIns="0" rIns="0" bIns="0" rtlCol="0" anchor="ctr">
            <a:spAutoFit/>
          </a:bodyPr>
          <a:lstStyle/>
          <a:p>
            <a:pPr algn="l" indent="0" marL="0">
              <a:buNone/>
            </a:pPr>
            <a:r>
              <a:rPr lang="en-US" sz="900" dirty="0">
                <a:solidFill>
                  <a:srgbClr val="FFFFFF"/>
                </a:solidFill>
                <a:latin typeface="Arial" pitchFamily="34" charset="0"/>
                <a:ea typeface="Arial" pitchFamily="34" charset="-122"/>
                <a:cs typeface="Arial" pitchFamily="34" charset="-120"/>
              </a:rPr>
              <a:t>Attribution of development outcomes to specific interventions</a:t>
            </a:r>
            <a:endParaRPr lang="en-US" sz="900" dirty="0"/>
          </a:p>
        </p:txBody>
      </p:sp>
      <p:sp>
        <p:nvSpPr>
          <p:cNvPr id="52" name="Text 45"/>
          <p:cNvSpPr/>
          <p:nvPr/>
        </p:nvSpPr>
        <p:spPr>
          <a:xfrm>
            <a:off x="4829175" y="6143625"/>
            <a:ext cx="4014788" cy="171450"/>
          </a:xfrm>
          <a:prstGeom prst="rect">
            <a:avLst/>
          </a:prstGeom>
          <a:noFill/>
          <a:ln/>
        </p:spPr>
        <p:txBody>
          <a:bodyPr wrap="square" lIns="0" tIns="0" rIns="0" bIns="0" rtlCol="0" anchor="ctr">
            <a:spAutoFit/>
          </a:bodyPr>
          <a:lstStyle/>
          <a:p>
            <a:pPr algn="l" indent="0" marL="0">
              <a:buNone/>
            </a:pPr>
            <a:r>
              <a:rPr lang="en-US" sz="900" dirty="0">
                <a:solidFill>
                  <a:srgbClr val="FFFFFF"/>
                </a:solidFill>
                <a:latin typeface="Arial" pitchFamily="34" charset="0"/>
                <a:ea typeface="Arial" pitchFamily="34" charset="-122"/>
                <a:cs typeface="Arial" pitchFamily="34" charset="-120"/>
              </a:rPr>
              <a:t>Long time horizons for impact realization</a:t>
            </a:r>
            <a:endParaRPr lang="en-US" sz="900" dirty="0"/>
          </a:p>
        </p:txBody>
      </p:sp>
      <p:sp>
        <p:nvSpPr>
          <p:cNvPr id="53" name="Text 46"/>
          <p:cNvSpPr/>
          <p:nvPr/>
        </p:nvSpPr>
        <p:spPr>
          <a:xfrm>
            <a:off x="4829175" y="6315075"/>
            <a:ext cx="4014788" cy="171450"/>
          </a:xfrm>
          <a:prstGeom prst="rect">
            <a:avLst/>
          </a:prstGeom>
          <a:noFill/>
          <a:ln/>
        </p:spPr>
        <p:txBody>
          <a:bodyPr wrap="square" lIns="0" tIns="0" rIns="0" bIns="0" rtlCol="0" anchor="ctr">
            <a:spAutoFit/>
          </a:bodyPr>
          <a:lstStyle/>
          <a:p>
            <a:pPr algn="l" indent="0" marL="0">
              <a:buNone/>
            </a:pPr>
            <a:r>
              <a:rPr lang="en-US" sz="900" dirty="0">
                <a:solidFill>
                  <a:srgbClr val="FFFFFF"/>
                </a:solidFill>
                <a:latin typeface="Arial" pitchFamily="34" charset="0"/>
                <a:ea typeface="Arial" pitchFamily="34" charset="-122"/>
                <a:cs typeface="Arial" pitchFamily="34" charset="-120"/>
              </a:rPr>
              <a:t>Trade-offs between different performance dimensions</a:t>
            </a:r>
            <a:endParaRPr lang="en-US" sz="900" dirty="0"/>
          </a:p>
        </p:txBody>
      </p:sp>
      <p:sp>
        <p:nvSpPr>
          <p:cNvPr id="54" name="Text 47"/>
          <p:cNvSpPr/>
          <p:nvPr/>
        </p:nvSpPr>
        <p:spPr>
          <a:xfrm>
            <a:off x="4829175" y="6486525"/>
            <a:ext cx="4014788" cy="171450"/>
          </a:xfrm>
          <a:prstGeom prst="rect">
            <a:avLst/>
          </a:prstGeom>
          <a:noFill/>
          <a:ln/>
        </p:spPr>
        <p:txBody>
          <a:bodyPr wrap="square" lIns="0" tIns="0" rIns="0" bIns="0" rtlCol="0" anchor="ctr">
            <a:spAutoFit/>
          </a:bodyPr>
          <a:lstStyle/>
          <a:p>
            <a:pPr algn="l" indent="0" marL="0">
              <a:buNone/>
            </a:pPr>
            <a:r>
              <a:rPr lang="en-US" sz="900" dirty="0">
                <a:solidFill>
                  <a:srgbClr val="FFFFFF"/>
                </a:solidFill>
                <a:latin typeface="Arial" pitchFamily="34" charset="0"/>
                <a:ea typeface="Arial" pitchFamily="34" charset="-122"/>
                <a:cs typeface="Arial" pitchFamily="34" charset="-120"/>
              </a:rPr>
              <a:t>Data limitations in developing country contexts</a:t>
            </a:r>
            <a:endParaRPr lang="en-US" sz="900" dirty="0"/>
          </a:p>
        </p:txBody>
      </p:sp>
      <p:sp>
        <p:nvSpPr>
          <p:cNvPr id="55" name="Text 48"/>
          <p:cNvSpPr/>
          <p:nvPr/>
        </p:nvSpPr>
        <p:spPr>
          <a:xfrm>
            <a:off x="4829175" y="6657975"/>
            <a:ext cx="4014788" cy="171450"/>
          </a:xfrm>
          <a:prstGeom prst="rect">
            <a:avLst/>
          </a:prstGeom>
          <a:noFill/>
          <a:ln/>
        </p:spPr>
        <p:txBody>
          <a:bodyPr wrap="square" lIns="0" tIns="0" rIns="0" bIns="0" rtlCol="0" anchor="ctr">
            <a:spAutoFit/>
          </a:bodyPr>
          <a:lstStyle/>
          <a:p>
            <a:pPr algn="l" indent="0" marL="0">
              <a:buNone/>
            </a:pPr>
            <a:r>
              <a:rPr lang="en-US" sz="900" dirty="0">
                <a:solidFill>
                  <a:srgbClr val="FFFFFF"/>
                </a:solidFill>
                <a:latin typeface="Arial" pitchFamily="34" charset="0"/>
                <a:ea typeface="Arial" pitchFamily="34" charset="-122"/>
                <a:cs typeface="Arial" pitchFamily="34" charset="-120"/>
              </a:rPr>
              <a:t>Balancing standardization with context-specificity</a:t>
            </a:r>
            <a:endParaRPr lang="en-US" sz="900"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name="Slide 4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9144000" cy="7218759"/>
          </a:xfrm>
          <a:prstGeom prst="rect">
            <a:avLst/>
          </a:prstGeom>
        </p:spPr>
      </p:pic>
      <p:sp>
        <p:nvSpPr>
          <p:cNvPr id="3" name="Text 0"/>
          <p:cNvSpPr/>
          <p:nvPr/>
        </p:nvSpPr>
        <p:spPr>
          <a:xfrm>
            <a:off x="285750" y="285750"/>
            <a:ext cx="8643938" cy="385763"/>
          </a:xfrm>
          <a:prstGeom prst="rect">
            <a:avLst/>
          </a:prstGeom>
          <a:noFill/>
          <a:ln/>
        </p:spPr>
        <p:txBody>
          <a:bodyPr wrap="square" lIns="0" tIns="0" rIns="0" bIns="0" rtlCol="0" anchor="ctr">
            <a:spAutoFit/>
          </a:bodyPr>
          <a:lstStyle/>
          <a:p>
            <a:pPr indent="0" marL="0">
              <a:buNone/>
            </a:pPr>
            <a:r>
              <a:rPr lang="en-US" sz="2025" b="1" dirty="0">
                <a:solidFill>
                  <a:srgbClr val="2E5984"/>
                </a:solidFill>
                <a:latin typeface="Arial" pitchFamily="34" charset="0"/>
                <a:ea typeface="Arial" pitchFamily="34" charset="-122"/>
                <a:cs typeface="Arial" pitchFamily="34" charset="-120"/>
              </a:rPr>
              <a:t>Infrastructure Investment Needs</a:t>
            </a:r>
            <a:endParaRPr lang="en-US" sz="2025" dirty="0"/>
          </a:p>
        </p:txBody>
      </p:sp>
      <p:sp>
        <p:nvSpPr>
          <p:cNvPr id="4" name="Text 1"/>
          <p:cNvSpPr/>
          <p:nvPr/>
        </p:nvSpPr>
        <p:spPr>
          <a:xfrm>
            <a:off x="285750" y="850106"/>
            <a:ext cx="4186238" cy="257175"/>
          </a:xfrm>
          <a:prstGeom prst="rect">
            <a:avLst/>
          </a:prstGeom>
          <a:noFill/>
          <a:ln/>
        </p:spPr>
        <p:txBody>
          <a:bodyPr wrap="square" lIns="0" tIns="0" rIns="0" bIns="0" rtlCol="0" anchor="ctr">
            <a:spAutoFit/>
          </a:bodyPr>
          <a:lstStyle/>
          <a:p>
            <a:pPr indent="0" marL="0">
              <a:buNone/>
            </a:pPr>
            <a:r>
              <a:rPr lang="en-US" sz="1350" b="1" dirty="0">
                <a:solidFill>
                  <a:srgbClr val="4A90A4"/>
                </a:solidFill>
                <a:latin typeface="Arial" pitchFamily="34" charset="0"/>
                <a:ea typeface="Arial" pitchFamily="34" charset="-122"/>
                <a:cs typeface="Arial" pitchFamily="34" charset="-120"/>
              </a:rPr>
              <a:t>Global Infrastructure Gaps</a:t>
            </a:r>
            <a:endParaRPr lang="en-US" sz="1350" dirty="0"/>
          </a:p>
        </p:txBody>
      </p:sp>
      <p:sp>
        <p:nvSpPr>
          <p:cNvPr id="5" name="Shape 2"/>
          <p:cNvSpPr/>
          <p:nvPr/>
        </p:nvSpPr>
        <p:spPr>
          <a:xfrm>
            <a:off x="285750" y="1164431"/>
            <a:ext cx="4114800" cy="1343025"/>
          </a:xfrm>
          <a:prstGeom prst="rect">
            <a:avLst/>
          </a:prstGeom>
          <a:solidFill>
            <a:srgbClr val="FFFFFF"/>
          </a:solidFill>
          <a:ln/>
        </p:spPr>
      </p:sp>
      <p:sp>
        <p:nvSpPr>
          <p:cNvPr id="6" name="Shape 3"/>
          <p:cNvSpPr/>
          <p:nvPr/>
        </p:nvSpPr>
        <p:spPr>
          <a:xfrm>
            <a:off x="371475" y="1250156"/>
            <a:ext cx="257175" cy="257175"/>
          </a:xfrm>
          <a:prstGeom prst="rect">
            <a:avLst/>
          </a:prstGeom>
          <a:solidFill>
            <a:srgbClr val="2E5984"/>
          </a:solidFill>
          <a:ln/>
        </p:spPr>
      </p:sp>
      <p:pic>
        <p:nvPicPr>
          <p:cNvPr id="7" name="Image 1" descr="preencoded.png">    </p:cNvPr>
          <p:cNvPicPr>
            <a:picLocks noChangeAspect="1"/>
          </p:cNvPicPr>
          <p:nvPr/>
        </p:nvPicPr>
        <p:blipFill>
          <a:blip r:embed="rId2"/>
          <a:stretch>
            <a:fillRect/>
          </a:stretch>
        </p:blipFill>
        <p:spPr>
          <a:xfrm>
            <a:off x="428625" y="1375172"/>
            <a:ext cx="142875" cy="7144"/>
          </a:xfrm>
          <a:prstGeom prst="rect">
            <a:avLst/>
          </a:prstGeom>
        </p:spPr>
      </p:pic>
      <p:sp>
        <p:nvSpPr>
          <p:cNvPr id="8" name="Text 4"/>
          <p:cNvSpPr/>
          <p:nvPr/>
        </p:nvSpPr>
        <p:spPr>
          <a:xfrm>
            <a:off x="714375" y="1282303"/>
            <a:ext cx="2179653" cy="192881"/>
          </a:xfrm>
          <a:prstGeom prst="rect">
            <a:avLst/>
          </a:prstGeom>
          <a:noFill/>
          <a:ln/>
        </p:spPr>
        <p:txBody>
          <a:bodyPr wrap="square" lIns="0" tIns="0" rIns="0" bIns="0" rtlCol="0" anchor="ctr">
            <a:spAutoFit/>
          </a:bodyPr>
          <a:lstStyle/>
          <a:p>
            <a:pPr indent="0" marL="0">
              <a:buNone/>
            </a:pPr>
            <a:r>
              <a:rPr lang="en-US" sz="1013" b="1" dirty="0">
                <a:solidFill>
                  <a:srgbClr val="2E5984"/>
                </a:solidFill>
                <a:latin typeface="Arial" pitchFamily="34" charset="0"/>
                <a:ea typeface="Arial" pitchFamily="34" charset="-122"/>
                <a:cs typeface="Arial" pitchFamily="34" charset="-120"/>
              </a:rPr>
              <a:t>Massive Investment Requirements</a:t>
            </a:r>
            <a:endParaRPr lang="en-US" sz="1013" dirty="0"/>
          </a:p>
        </p:txBody>
      </p:sp>
      <p:sp>
        <p:nvSpPr>
          <p:cNvPr id="9" name="Text 5"/>
          <p:cNvSpPr/>
          <p:nvPr/>
        </p:nvSpPr>
        <p:spPr>
          <a:xfrm>
            <a:off x="371475" y="1564481"/>
            <a:ext cx="4014788" cy="857250"/>
          </a:xfrm>
          <a:prstGeom prst="rect">
            <a:avLst/>
          </a:prstGeom>
          <a:noFill/>
          <a:ln/>
        </p:spPr>
        <p:txBody>
          <a:bodyPr wrap="square" lIns="0" tIns="0" rIns="0" bIns="0" rtlCol="0" anchor="ctr">
            <a:spAutoFit/>
          </a:bodyPr>
          <a:lstStyle/>
          <a:p>
            <a:pPr indent="0" marL="0">
              <a:buNone/>
            </a:pPr>
            <a:r>
              <a:rPr lang="en-US" sz="900" dirty="0">
                <a:solidFill>
                  <a:srgbClr val="333333"/>
                </a:solidFill>
                <a:latin typeface="Arial" pitchFamily="34" charset="0"/>
                <a:ea typeface="Arial" pitchFamily="34" charset="-122"/>
                <a:cs typeface="Arial" pitchFamily="34" charset="-120"/>
              </a:rPr>
              <a:t>Global infrastructure investment needs are estimated at $94 trillion through 2040 (Global Infrastructure Hub), or approximately $3.7 trillion annually. Current investment levels average only $2.5-3.0 trillion per year, creating an annual funding gap of $0.7-1.2 trillion. This gap represents both maintenance of existing assets and new infrastructure to support growth.</a:t>
            </a:r>
            <a:endParaRPr lang="en-US" sz="900" dirty="0"/>
          </a:p>
        </p:txBody>
      </p:sp>
      <p:sp>
        <p:nvSpPr>
          <p:cNvPr id="10" name="Text 6"/>
          <p:cNvSpPr/>
          <p:nvPr/>
        </p:nvSpPr>
        <p:spPr>
          <a:xfrm>
            <a:off x="285750" y="2593181"/>
            <a:ext cx="4186238" cy="257175"/>
          </a:xfrm>
          <a:prstGeom prst="rect">
            <a:avLst/>
          </a:prstGeom>
          <a:noFill/>
          <a:ln/>
        </p:spPr>
        <p:txBody>
          <a:bodyPr wrap="square" lIns="0" tIns="0" rIns="0" bIns="0" rtlCol="0" anchor="ctr">
            <a:spAutoFit/>
          </a:bodyPr>
          <a:lstStyle/>
          <a:p>
            <a:pPr indent="0" marL="0">
              <a:buNone/>
            </a:pPr>
            <a:r>
              <a:rPr lang="en-US" sz="1350" b="1" dirty="0">
                <a:solidFill>
                  <a:srgbClr val="4A90A4"/>
                </a:solidFill>
                <a:latin typeface="Arial" pitchFamily="34" charset="0"/>
                <a:ea typeface="Arial" pitchFamily="34" charset="-122"/>
                <a:cs typeface="Arial" pitchFamily="34" charset="-120"/>
              </a:rPr>
              <a:t>Developing Country Requirements</a:t>
            </a:r>
            <a:endParaRPr lang="en-US" sz="1350" dirty="0"/>
          </a:p>
        </p:txBody>
      </p:sp>
      <p:sp>
        <p:nvSpPr>
          <p:cNvPr id="11" name="Shape 7"/>
          <p:cNvSpPr/>
          <p:nvPr/>
        </p:nvSpPr>
        <p:spPr>
          <a:xfrm>
            <a:off x="285750" y="2907506"/>
            <a:ext cx="4114800" cy="1514475"/>
          </a:xfrm>
          <a:prstGeom prst="rect">
            <a:avLst/>
          </a:prstGeom>
          <a:solidFill>
            <a:srgbClr val="FFFFFF"/>
          </a:solidFill>
          <a:ln/>
        </p:spPr>
      </p:sp>
      <p:sp>
        <p:nvSpPr>
          <p:cNvPr id="12" name="Shape 8"/>
          <p:cNvSpPr/>
          <p:nvPr/>
        </p:nvSpPr>
        <p:spPr>
          <a:xfrm>
            <a:off x="371475" y="2993231"/>
            <a:ext cx="257175" cy="257175"/>
          </a:xfrm>
          <a:prstGeom prst="rect">
            <a:avLst/>
          </a:prstGeom>
          <a:solidFill>
            <a:srgbClr val="4A90A4"/>
          </a:solidFill>
          <a:ln/>
        </p:spPr>
      </p:sp>
      <p:pic>
        <p:nvPicPr>
          <p:cNvPr id="13" name="Image 2" descr="preencoded.png">    </p:cNvPr>
          <p:cNvPicPr>
            <a:picLocks noChangeAspect="1"/>
          </p:cNvPicPr>
          <p:nvPr/>
        </p:nvPicPr>
        <p:blipFill>
          <a:blip r:embed="rId3"/>
          <a:stretch>
            <a:fillRect/>
          </a:stretch>
        </p:blipFill>
        <p:spPr>
          <a:xfrm>
            <a:off x="446484" y="3118247"/>
            <a:ext cx="107156" cy="7144"/>
          </a:xfrm>
          <a:prstGeom prst="rect">
            <a:avLst/>
          </a:prstGeom>
        </p:spPr>
      </p:pic>
      <p:sp>
        <p:nvSpPr>
          <p:cNvPr id="14" name="Text 9"/>
          <p:cNvSpPr/>
          <p:nvPr/>
        </p:nvSpPr>
        <p:spPr>
          <a:xfrm>
            <a:off x="714375" y="3025378"/>
            <a:ext cx="1629389" cy="192881"/>
          </a:xfrm>
          <a:prstGeom prst="rect">
            <a:avLst/>
          </a:prstGeom>
          <a:noFill/>
          <a:ln/>
        </p:spPr>
        <p:txBody>
          <a:bodyPr wrap="square" lIns="0" tIns="0" rIns="0" bIns="0" rtlCol="0" anchor="ctr">
            <a:spAutoFit/>
          </a:bodyPr>
          <a:lstStyle/>
          <a:p>
            <a:pPr indent="0" marL="0">
              <a:buNone/>
            </a:pPr>
            <a:r>
              <a:rPr lang="en-US" sz="1013" b="1" dirty="0">
                <a:solidFill>
                  <a:srgbClr val="2E5984"/>
                </a:solidFill>
                <a:latin typeface="Arial" pitchFamily="34" charset="0"/>
                <a:ea typeface="Arial" pitchFamily="34" charset="-122"/>
                <a:cs typeface="Arial" pitchFamily="34" charset="-120"/>
              </a:rPr>
              <a:t>Development Imperatives</a:t>
            </a:r>
            <a:endParaRPr lang="en-US" sz="1013" dirty="0"/>
          </a:p>
        </p:txBody>
      </p:sp>
      <p:sp>
        <p:nvSpPr>
          <p:cNvPr id="15" name="Text 10"/>
          <p:cNvSpPr/>
          <p:nvPr/>
        </p:nvSpPr>
        <p:spPr>
          <a:xfrm>
            <a:off x="371475" y="3307556"/>
            <a:ext cx="4014788" cy="1028700"/>
          </a:xfrm>
          <a:prstGeom prst="rect">
            <a:avLst/>
          </a:prstGeom>
          <a:noFill/>
          <a:ln/>
        </p:spPr>
        <p:txBody>
          <a:bodyPr wrap="square" lIns="0" tIns="0" rIns="0" bIns="0" rtlCol="0" anchor="ctr">
            <a:spAutoFit/>
          </a:bodyPr>
          <a:lstStyle/>
          <a:p>
            <a:pPr indent="0" marL="0">
              <a:buNone/>
            </a:pPr>
            <a:r>
              <a:rPr lang="en-US" sz="900" dirty="0">
                <a:solidFill>
                  <a:srgbClr val="333333"/>
                </a:solidFill>
                <a:latin typeface="Arial" pitchFamily="34" charset="0"/>
                <a:ea typeface="Arial" pitchFamily="34" charset="-122"/>
                <a:cs typeface="Arial" pitchFamily="34" charset="-120"/>
              </a:rPr>
              <a:t>Emerging markets and developing economies face particularly acute infrastructure challenges, requiring $1.5-2.0 trillion annually to meet development goals. These countries must simultaneously build basic infrastructure (water, sanitation, electricity), expand transportation networks, and invest in digital connectivity, often with limited fiscal space and institutional capacity.</a:t>
            </a:r>
            <a:endParaRPr lang="en-US" sz="900" dirty="0"/>
          </a:p>
        </p:txBody>
      </p:sp>
      <p:pic>
        <p:nvPicPr>
          <p:cNvPr id="16" name="Image 3" descr="preencoded.png">    </p:cNvPr>
          <p:cNvPicPr>
            <a:picLocks noChangeAspect="1"/>
          </p:cNvPicPr>
          <p:nvPr/>
        </p:nvPicPr>
        <p:blipFill>
          <a:blip r:embed="rId4"/>
          <a:stretch>
            <a:fillRect/>
          </a:stretch>
        </p:blipFill>
        <p:spPr>
          <a:xfrm>
            <a:off x="285750" y="4507706"/>
            <a:ext cx="4114800" cy="1571625"/>
          </a:xfrm>
          <a:prstGeom prst="rect">
            <a:avLst/>
          </a:prstGeom>
        </p:spPr>
      </p:pic>
      <p:sp>
        <p:nvSpPr>
          <p:cNvPr id="17" name="Text 11"/>
          <p:cNvSpPr/>
          <p:nvPr/>
        </p:nvSpPr>
        <p:spPr>
          <a:xfrm>
            <a:off x="4743450" y="850106"/>
            <a:ext cx="4186238" cy="257175"/>
          </a:xfrm>
          <a:prstGeom prst="rect">
            <a:avLst/>
          </a:prstGeom>
          <a:noFill/>
          <a:ln/>
        </p:spPr>
        <p:txBody>
          <a:bodyPr wrap="square" lIns="0" tIns="0" rIns="0" bIns="0" rtlCol="0" anchor="ctr">
            <a:spAutoFit/>
          </a:bodyPr>
          <a:lstStyle/>
          <a:p>
            <a:pPr indent="0" marL="0">
              <a:buNone/>
            </a:pPr>
            <a:r>
              <a:rPr lang="en-US" sz="1350" b="1" dirty="0">
                <a:solidFill>
                  <a:srgbClr val="4A90A4"/>
                </a:solidFill>
                <a:latin typeface="Arial" pitchFamily="34" charset="0"/>
                <a:ea typeface="Arial" pitchFamily="34" charset="-122"/>
                <a:cs typeface="Arial" pitchFamily="34" charset="-120"/>
              </a:rPr>
              <a:t>Climate and Digital Infrastructure</a:t>
            </a:r>
            <a:endParaRPr lang="en-US" sz="1350" dirty="0"/>
          </a:p>
        </p:txBody>
      </p:sp>
      <p:sp>
        <p:nvSpPr>
          <p:cNvPr id="18" name="Shape 12"/>
          <p:cNvSpPr/>
          <p:nvPr/>
        </p:nvSpPr>
        <p:spPr>
          <a:xfrm>
            <a:off x="4743450" y="1164431"/>
            <a:ext cx="4114800" cy="1343025"/>
          </a:xfrm>
          <a:prstGeom prst="rect">
            <a:avLst/>
          </a:prstGeom>
          <a:solidFill>
            <a:srgbClr val="FFFFFF"/>
          </a:solidFill>
          <a:ln/>
        </p:spPr>
      </p:sp>
      <p:sp>
        <p:nvSpPr>
          <p:cNvPr id="19" name="Shape 13"/>
          <p:cNvSpPr/>
          <p:nvPr/>
        </p:nvSpPr>
        <p:spPr>
          <a:xfrm>
            <a:off x="4829175" y="1250156"/>
            <a:ext cx="257175" cy="257175"/>
          </a:xfrm>
          <a:prstGeom prst="rect">
            <a:avLst/>
          </a:prstGeom>
          <a:solidFill>
            <a:srgbClr val="7FB3D3"/>
          </a:solidFill>
          <a:ln/>
        </p:spPr>
      </p:sp>
      <p:pic>
        <p:nvPicPr>
          <p:cNvPr id="20" name="Image 4" descr="preencoded.png">    </p:cNvPr>
          <p:cNvPicPr>
            <a:picLocks noChangeAspect="1"/>
          </p:cNvPicPr>
          <p:nvPr/>
        </p:nvPicPr>
        <p:blipFill>
          <a:blip r:embed="rId5"/>
          <a:stretch>
            <a:fillRect/>
          </a:stretch>
        </p:blipFill>
        <p:spPr>
          <a:xfrm>
            <a:off x="4886325" y="1375172"/>
            <a:ext cx="142875" cy="7144"/>
          </a:xfrm>
          <a:prstGeom prst="rect">
            <a:avLst/>
          </a:prstGeom>
        </p:spPr>
      </p:pic>
      <p:sp>
        <p:nvSpPr>
          <p:cNvPr id="21" name="Text 14"/>
          <p:cNvSpPr/>
          <p:nvPr/>
        </p:nvSpPr>
        <p:spPr>
          <a:xfrm>
            <a:off x="5172075" y="1282303"/>
            <a:ext cx="1086324" cy="192881"/>
          </a:xfrm>
          <a:prstGeom prst="rect">
            <a:avLst/>
          </a:prstGeom>
          <a:noFill/>
          <a:ln/>
        </p:spPr>
        <p:txBody>
          <a:bodyPr wrap="none" lIns="0" tIns="0" rIns="0" bIns="0" rtlCol="0" anchor="ctr">
            <a:spAutoFit/>
          </a:bodyPr>
          <a:lstStyle/>
          <a:p>
            <a:pPr indent="0" marL="0">
              <a:buNone/>
            </a:pPr>
            <a:r>
              <a:rPr lang="en-US" sz="1013" b="1" dirty="0">
                <a:solidFill>
                  <a:srgbClr val="2E5984"/>
                </a:solidFill>
                <a:latin typeface="Arial" pitchFamily="34" charset="0"/>
                <a:ea typeface="Arial" pitchFamily="34" charset="-122"/>
                <a:cs typeface="Arial" pitchFamily="34" charset="-120"/>
              </a:rPr>
              <a:t>New Imperatives</a:t>
            </a:r>
            <a:endParaRPr lang="en-US" sz="1013" dirty="0"/>
          </a:p>
        </p:txBody>
      </p:sp>
      <p:sp>
        <p:nvSpPr>
          <p:cNvPr id="22" name="Text 15"/>
          <p:cNvSpPr/>
          <p:nvPr/>
        </p:nvSpPr>
        <p:spPr>
          <a:xfrm>
            <a:off x="4829175" y="1564481"/>
            <a:ext cx="4014788" cy="857250"/>
          </a:xfrm>
          <a:prstGeom prst="rect">
            <a:avLst/>
          </a:prstGeom>
          <a:noFill/>
          <a:ln/>
        </p:spPr>
        <p:txBody>
          <a:bodyPr wrap="square" lIns="0" tIns="0" rIns="0" bIns="0" rtlCol="0" anchor="ctr">
            <a:spAutoFit/>
          </a:bodyPr>
          <a:lstStyle/>
          <a:p>
            <a:pPr indent="0" marL="0">
              <a:buNone/>
            </a:pPr>
            <a:r>
              <a:rPr lang="en-US" sz="900" dirty="0">
                <a:solidFill>
                  <a:srgbClr val="333333"/>
                </a:solidFill>
                <a:latin typeface="Arial" pitchFamily="34" charset="0"/>
                <a:ea typeface="Arial" pitchFamily="34" charset="-122"/>
                <a:cs typeface="Arial" pitchFamily="34" charset="-120"/>
              </a:rPr>
              <a:t>Beyond traditional infrastructure, massive investments are needed in climate-resilient and digital infrastructure. Climate adaptation requires $140-300 billion annually by 2030, while clean energy transition needs $3-5 trillion annually. Digital infrastructure demands $0.5-1.0 trillion yearly for broadband, data centers, and smart systems to support the digital economy.</a:t>
            </a:r>
            <a:endParaRPr lang="en-US" sz="900" dirty="0"/>
          </a:p>
        </p:txBody>
      </p:sp>
      <p:sp>
        <p:nvSpPr>
          <p:cNvPr id="23" name="Shape 16"/>
          <p:cNvSpPr/>
          <p:nvPr/>
        </p:nvSpPr>
        <p:spPr>
          <a:xfrm>
            <a:off x="4743450" y="2593181"/>
            <a:ext cx="4114800" cy="2961084"/>
          </a:xfrm>
          <a:prstGeom prst="rect">
            <a:avLst/>
          </a:prstGeom>
          <a:solidFill>
            <a:srgbClr val="FFFFFF"/>
          </a:solidFill>
          <a:ln/>
        </p:spPr>
      </p:sp>
      <p:sp>
        <p:nvSpPr>
          <p:cNvPr id="24" name="Text 17"/>
          <p:cNvSpPr/>
          <p:nvPr/>
        </p:nvSpPr>
        <p:spPr>
          <a:xfrm>
            <a:off x="4829175" y="2678906"/>
            <a:ext cx="4014788" cy="192881"/>
          </a:xfrm>
          <a:prstGeom prst="rect">
            <a:avLst/>
          </a:prstGeom>
          <a:noFill/>
          <a:ln/>
        </p:spPr>
        <p:txBody>
          <a:bodyPr wrap="square" lIns="0" tIns="0" rIns="0" bIns="0" rtlCol="0" anchor="ctr">
            <a:spAutoFit/>
          </a:bodyPr>
          <a:lstStyle/>
          <a:p>
            <a:pPr indent="0" marL="0">
              <a:buNone/>
            </a:pPr>
            <a:r>
              <a:rPr lang="en-US" sz="1013" b="1" dirty="0">
                <a:solidFill>
                  <a:srgbClr val="2E5984"/>
                </a:solidFill>
                <a:latin typeface="Arial" pitchFamily="34" charset="0"/>
                <a:ea typeface="Arial" pitchFamily="34" charset="-122"/>
                <a:cs typeface="Arial" pitchFamily="34" charset="-120"/>
              </a:rPr>
              <a:t>Sectoral Investment Needs (2020-2040)</a:t>
            </a:r>
            <a:endParaRPr lang="en-US" sz="1013" dirty="0"/>
          </a:p>
        </p:txBody>
      </p:sp>
      <p:sp>
        <p:nvSpPr>
          <p:cNvPr id="25" name="Text 18"/>
          <p:cNvSpPr/>
          <p:nvPr/>
        </p:nvSpPr>
        <p:spPr>
          <a:xfrm>
            <a:off x="4829175" y="2928938"/>
            <a:ext cx="1964224" cy="171450"/>
          </a:xfrm>
          <a:prstGeom prst="rect">
            <a:avLst/>
          </a:prstGeom>
          <a:noFill/>
          <a:ln/>
        </p:spPr>
        <p:txBody>
          <a:bodyPr wrap="square" lIns="0" tIns="0" rIns="0" bIns="0" rtlCol="0" anchor="ctr">
            <a:spAutoFit/>
          </a:bodyPr>
          <a:lstStyle/>
          <a:p>
            <a:pPr indent="0" marL="0">
              <a:buNone/>
            </a:pPr>
            <a:r>
              <a:rPr lang="en-US" sz="900" b="1" dirty="0">
                <a:solidFill>
                  <a:srgbClr val="4A90A4"/>
                </a:solidFill>
                <a:latin typeface="Arial" pitchFamily="34" charset="0"/>
                <a:ea typeface="Arial" pitchFamily="34" charset="-122"/>
                <a:cs typeface="Arial" pitchFamily="34" charset="-120"/>
              </a:rPr>
              <a:t>Transportation</a:t>
            </a:r>
            <a:endParaRPr lang="en-US" sz="900" dirty="0"/>
          </a:p>
        </p:txBody>
      </p:sp>
      <p:sp>
        <p:nvSpPr>
          <p:cNvPr id="26" name="Text 19"/>
          <p:cNvSpPr/>
          <p:nvPr/>
        </p:nvSpPr>
        <p:spPr>
          <a:xfrm>
            <a:off x="4829175" y="3128963"/>
            <a:ext cx="1964224" cy="160734"/>
          </a:xfrm>
          <a:prstGeom prst="rect">
            <a:avLst/>
          </a:prstGeom>
          <a:noFill/>
          <a:ln/>
        </p:spPr>
        <p:txBody>
          <a:bodyPr wrap="square" lIns="136017" tIns="0" rIns="0" bIns="0" rtlCol="0" anchor="ctr">
            <a:spAutoFit/>
          </a:bodyPr>
          <a:lstStyle/>
          <a:p>
            <a:pPr algn="l" indent="0" marL="0">
              <a:buNone/>
            </a:pPr>
            <a:r>
              <a:rPr lang="en-US" sz="844" dirty="0">
                <a:solidFill>
                  <a:srgbClr val="333333"/>
                </a:solidFill>
                <a:latin typeface="Arial" pitchFamily="34" charset="0"/>
                <a:ea typeface="Arial" pitchFamily="34" charset="-122"/>
                <a:cs typeface="Arial" pitchFamily="34" charset="-120"/>
              </a:rPr>
              <a:t>Roads: $18 trillion</a:t>
            </a:r>
            <a:endParaRPr lang="en-US" sz="844" dirty="0"/>
          </a:p>
        </p:txBody>
      </p:sp>
      <p:sp>
        <p:nvSpPr>
          <p:cNvPr id="27" name="Text 20"/>
          <p:cNvSpPr/>
          <p:nvPr/>
        </p:nvSpPr>
        <p:spPr>
          <a:xfrm>
            <a:off x="4829175" y="3318272"/>
            <a:ext cx="1964224" cy="160734"/>
          </a:xfrm>
          <a:prstGeom prst="rect">
            <a:avLst/>
          </a:prstGeom>
          <a:noFill/>
          <a:ln/>
        </p:spPr>
        <p:txBody>
          <a:bodyPr wrap="square" lIns="136017" tIns="0" rIns="0" bIns="0" rtlCol="0" anchor="ctr">
            <a:spAutoFit/>
          </a:bodyPr>
          <a:lstStyle/>
          <a:p>
            <a:pPr algn="l" indent="0" marL="0">
              <a:buNone/>
            </a:pPr>
            <a:r>
              <a:rPr lang="en-US" sz="844" dirty="0">
                <a:solidFill>
                  <a:srgbClr val="333333"/>
                </a:solidFill>
                <a:latin typeface="Arial" pitchFamily="34" charset="0"/>
                <a:ea typeface="Arial" pitchFamily="34" charset="-122"/>
                <a:cs typeface="Arial" pitchFamily="34" charset="-120"/>
              </a:rPr>
              <a:t>Railways: $7 trillion</a:t>
            </a:r>
            <a:endParaRPr lang="en-US" sz="844" dirty="0"/>
          </a:p>
        </p:txBody>
      </p:sp>
      <p:sp>
        <p:nvSpPr>
          <p:cNvPr id="28" name="Text 21"/>
          <p:cNvSpPr/>
          <p:nvPr/>
        </p:nvSpPr>
        <p:spPr>
          <a:xfrm>
            <a:off x="4829175" y="3507581"/>
            <a:ext cx="1964224" cy="160734"/>
          </a:xfrm>
          <a:prstGeom prst="rect">
            <a:avLst/>
          </a:prstGeom>
          <a:noFill/>
          <a:ln/>
        </p:spPr>
        <p:txBody>
          <a:bodyPr wrap="square" lIns="136017" tIns="0" rIns="0" bIns="0" rtlCol="0" anchor="ctr">
            <a:spAutoFit/>
          </a:bodyPr>
          <a:lstStyle/>
          <a:p>
            <a:pPr algn="l" indent="0" marL="0">
              <a:buNone/>
            </a:pPr>
            <a:r>
              <a:rPr lang="en-US" sz="844" dirty="0">
                <a:solidFill>
                  <a:srgbClr val="333333"/>
                </a:solidFill>
                <a:latin typeface="Arial" pitchFamily="34" charset="0"/>
                <a:ea typeface="Arial" pitchFamily="34" charset="-122"/>
                <a:cs typeface="Arial" pitchFamily="34" charset="-120"/>
              </a:rPr>
              <a:t>Ports: $2 trillion</a:t>
            </a:r>
            <a:endParaRPr lang="en-US" sz="844" dirty="0"/>
          </a:p>
        </p:txBody>
      </p:sp>
      <p:sp>
        <p:nvSpPr>
          <p:cNvPr id="29" name="Text 22"/>
          <p:cNvSpPr/>
          <p:nvPr/>
        </p:nvSpPr>
        <p:spPr>
          <a:xfrm>
            <a:off x="4829175" y="3696891"/>
            <a:ext cx="1964224" cy="160734"/>
          </a:xfrm>
          <a:prstGeom prst="rect">
            <a:avLst/>
          </a:prstGeom>
          <a:noFill/>
          <a:ln/>
        </p:spPr>
        <p:txBody>
          <a:bodyPr wrap="square" lIns="136017" tIns="0" rIns="0" bIns="0" rtlCol="0" anchor="ctr">
            <a:spAutoFit/>
          </a:bodyPr>
          <a:lstStyle/>
          <a:p>
            <a:pPr algn="l" indent="0" marL="0">
              <a:buNone/>
            </a:pPr>
            <a:r>
              <a:rPr lang="en-US" sz="844" dirty="0">
                <a:solidFill>
                  <a:srgbClr val="333333"/>
                </a:solidFill>
                <a:latin typeface="Arial" pitchFamily="34" charset="0"/>
                <a:ea typeface="Arial" pitchFamily="34" charset="-122"/>
                <a:cs typeface="Arial" pitchFamily="34" charset="-120"/>
              </a:rPr>
              <a:t>Airports: $1 trillion</a:t>
            </a:r>
            <a:endParaRPr lang="en-US" sz="844" dirty="0"/>
          </a:p>
        </p:txBody>
      </p:sp>
      <p:sp>
        <p:nvSpPr>
          <p:cNvPr id="30" name="Text 23"/>
          <p:cNvSpPr/>
          <p:nvPr/>
        </p:nvSpPr>
        <p:spPr>
          <a:xfrm>
            <a:off x="4829175" y="3886200"/>
            <a:ext cx="1964224" cy="160734"/>
          </a:xfrm>
          <a:prstGeom prst="rect">
            <a:avLst/>
          </a:prstGeom>
          <a:noFill/>
          <a:ln/>
        </p:spPr>
        <p:txBody>
          <a:bodyPr wrap="square" lIns="136017" tIns="0" rIns="0" bIns="0" rtlCol="0" anchor="ctr">
            <a:spAutoFit/>
          </a:bodyPr>
          <a:lstStyle/>
          <a:p>
            <a:pPr algn="l" indent="0" marL="0">
              <a:buNone/>
            </a:pPr>
            <a:r>
              <a:rPr lang="en-US" sz="844" dirty="0">
                <a:solidFill>
                  <a:srgbClr val="333333"/>
                </a:solidFill>
                <a:latin typeface="Arial" pitchFamily="34" charset="0"/>
                <a:ea typeface="Arial" pitchFamily="34" charset="-122"/>
                <a:cs typeface="Arial" pitchFamily="34" charset="-120"/>
              </a:rPr>
              <a:t>Urban transit: $5 trillion</a:t>
            </a:r>
            <a:endParaRPr lang="en-US" sz="844" dirty="0"/>
          </a:p>
        </p:txBody>
      </p:sp>
      <p:sp>
        <p:nvSpPr>
          <p:cNvPr id="31" name="Text 24"/>
          <p:cNvSpPr/>
          <p:nvPr/>
        </p:nvSpPr>
        <p:spPr>
          <a:xfrm>
            <a:off x="4829175" y="4118372"/>
            <a:ext cx="1964224" cy="171450"/>
          </a:xfrm>
          <a:prstGeom prst="rect">
            <a:avLst/>
          </a:prstGeom>
          <a:noFill/>
          <a:ln/>
        </p:spPr>
        <p:txBody>
          <a:bodyPr wrap="square" lIns="0" tIns="0" rIns="0" bIns="0" rtlCol="0" anchor="ctr">
            <a:spAutoFit/>
          </a:bodyPr>
          <a:lstStyle/>
          <a:p>
            <a:pPr indent="0" marL="0">
              <a:buNone/>
            </a:pPr>
            <a:r>
              <a:rPr lang="en-US" sz="900" b="1" dirty="0">
                <a:solidFill>
                  <a:srgbClr val="4A90A4"/>
                </a:solidFill>
                <a:latin typeface="Arial" pitchFamily="34" charset="0"/>
                <a:ea typeface="Arial" pitchFamily="34" charset="-122"/>
                <a:cs typeface="Arial" pitchFamily="34" charset="-120"/>
              </a:rPr>
              <a:t>Energy</a:t>
            </a:r>
            <a:endParaRPr lang="en-US" sz="900" dirty="0"/>
          </a:p>
        </p:txBody>
      </p:sp>
      <p:sp>
        <p:nvSpPr>
          <p:cNvPr id="32" name="Text 25"/>
          <p:cNvSpPr/>
          <p:nvPr/>
        </p:nvSpPr>
        <p:spPr>
          <a:xfrm>
            <a:off x="4829175" y="4318397"/>
            <a:ext cx="1964224" cy="160734"/>
          </a:xfrm>
          <a:prstGeom prst="rect">
            <a:avLst/>
          </a:prstGeom>
          <a:noFill/>
          <a:ln/>
        </p:spPr>
        <p:txBody>
          <a:bodyPr wrap="square" lIns="136017" tIns="0" rIns="0" bIns="0" rtlCol="0" anchor="ctr">
            <a:spAutoFit/>
          </a:bodyPr>
          <a:lstStyle/>
          <a:p>
            <a:pPr algn="l" indent="0" marL="0">
              <a:buNone/>
            </a:pPr>
            <a:r>
              <a:rPr lang="en-US" sz="844" dirty="0">
                <a:solidFill>
                  <a:srgbClr val="333333"/>
                </a:solidFill>
                <a:latin typeface="Arial" pitchFamily="34" charset="0"/>
                <a:ea typeface="Arial" pitchFamily="34" charset="-122"/>
                <a:cs typeface="Arial" pitchFamily="34" charset="-120"/>
              </a:rPr>
              <a:t>Power generation: $10 trillion</a:t>
            </a:r>
            <a:endParaRPr lang="en-US" sz="844" dirty="0"/>
          </a:p>
        </p:txBody>
      </p:sp>
      <p:sp>
        <p:nvSpPr>
          <p:cNvPr id="33" name="Text 26"/>
          <p:cNvSpPr/>
          <p:nvPr/>
        </p:nvSpPr>
        <p:spPr>
          <a:xfrm>
            <a:off x="4829175" y="4507706"/>
            <a:ext cx="1964224" cy="160734"/>
          </a:xfrm>
          <a:prstGeom prst="rect">
            <a:avLst/>
          </a:prstGeom>
          <a:noFill/>
          <a:ln/>
        </p:spPr>
        <p:txBody>
          <a:bodyPr wrap="square" lIns="136017" tIns="0" rIns="0" bIns="0" rtlCol="0" anchor="ctr">
            <a:spAutoFit/>
          </a:bodyPr>
          <a:lstStyle/>
          <a:p>
            <a:pPr algn="l" indent="0" marL="0">
              <a:buNone/>
            </a:pPr>
            <a:r>
              <a:rPr lang="en-US" sz="844" dirty="0">
                <a:solidFill>
                  <a:srgbClr val="333333"/>
                </a:solidFill>
                <a:latin typeface="Arial" pitchFamily="34" charset="0"/>
                <a:ea typeface="Arial" pitchFamily="34" charset="-122"/>
                <a:cs typeface="Arial" pitchFamily="34" charset="-120"/>
              </a:rPr>
              <a:t>Transmission &amp; distribution: $6 trillion</a:t>
            </a:r>
            <a:endParaRPr lang="en-US" sz="844" dirty="0"/>
          </a:p>
        </p:txBody>
      </p:sp>
      <p:sp>
        <p:nvSpPr>
          <p:cNvPr id="34" name="Text 27"/>
          <p:cNvSpPr/>
          <p:nvPr/>
        </p:nvSpPr>
        <p:spPr>
          <a:xfrm>
            <a:off x="4829175" y="4697016"/>
            <a:ext cx="1964224" cy="160734"/>
          </a:xfrm>
          <a:prstGeom prst="rect">
            <a:avLst/>
          </a:prstGeom>
          <a:noFill/>
          <a:ln/>
        </p:spPr>
        <p:txBody>
          <a:bodyPr wrap="square" lIns="136017" tIns="0" rIns="0" bIns="0" rtlCol="0" anchor="ctr">
            <a:spAutoFit/>
          </a:bodyPr>
          <a:lstStyle/>
          <a:p>
            <a:pPr algn="l" indent="0" marL="0">
              <a:buNone/>
            </a:pPr>
            <a:r>
              <a:rPr lang="en-US" sz="844" dirty="0">
                <a:solidFill>
                  <a:srgbClr val="333333"/>
                </a:solidFill>
                <a:latin typeface="Arial" pitchFamily="34" charset="0"/>
                <a:ea typeface="Arial" pitchFamily="34" charset="-122"/>
                <a:cs typeface="Arial" pitchFamily="34" charset="-120"/>
              </a:rPr>
              <a:t>Renewable energy: $8 trillion</a:t>
            </a:r>
            <a:endParaRPr lang="en-US" sz="844" dirty="0"/>
          </a:p>
        </p:txBody>
      </p:sp>
      <p:sp>
        <p:nvSpPr>
          <p:cNvPr id="35" name="Text 28"/>
          <p:cNvSpPr/>
          <p:nvPr/>
        </p:nvSpPr>
        <p:spPr>
          <a:xfrm>
            <a:off x="4829175" y="4886325"/>
            <a:ext cx="1964224" cy="160734"/>
          </a:xfrm>
          <a:prstGeom prst="rect">
            <a:avLst/>
          </a:prstGeom>
          <a:noFill/>
          <a:ln/>
        </p:spPr>
        <p:txBody>
          <a:bodyPr wrap="square" lIns="136017" tIns="0" rIns="0" bIns="0" rtlCol="0" anchor="ctr">
            <a:spAutoFit/>
          </a:bodyPr>
          <a:lstStyle/>
          <a:p>
            <a:pPr algn="l" indent="0" marL="0">
              <a:buNone/>
            </a:pPr>
            <a:r>
              <a:rPr lang="en-US" sz="844" dirty="0">
                <a:solidFill>
                  <a:srgbClr val="333333"/>
                </a:solidFill>
                <a:latin typeface="Arial" pitchFamily="34" charset="0"/>
                <a:ea typeface="Arial" pitchFamily="34" charset="-122"/>
                <a:cs typeface="Arial" pitchFamily="34" charset="-120"/>
              </a:rPr>
              <a:t>Energy storage: $2 trillion</a:t>
            </a:r>
            <a:endParaRPr lang="en-US" sz="844" dirty="0"/>
          </a:p>
        </p:txBody>
      </p:sp>
      <p:sp>
        <p:nvSpPr>
          <p:cNvPr id="36" name="Text 29"/>
          <p:cNvSpPr/>
          <p:nvPr/>
        </p:nvSpPr>
        <p:spPr>
          <a:xfrm>
            <a:off x="4829175" y="5075634"/>
            <a:ext cx="1964224" cy="160734"/>
          </a:xfrm>
          <a:prstGeom prst="rect">
            <a:avLst/>
          </a:prstGeom>
          <a:noFill/>
          <a:ln/>
        </p:spPr>
        <p:txBody>
          <a:bodyPr wrap="square" lIns="136017" tIns="0" rIns="0" bIns="0" rtlCol="0" anchor="ctr">
            <a:spAutoFit/>
          </a:bodyPr>
          <a:lstStyle/>
          <a:p>
            <a:pPr algn="l" indent="0" marL="0">
              <a:buNone/>
            </a:pPr>
            <a:r>
              <a:rPr lang="en-US" sz="844" dirty="0">
                <a:solidFill>
                  <a:srgbClr val="333333"/>
                </a:solidFill>
                <a:latin typeface="Arial" pitchFamily="34" charset="0"/>
                <a:ea typeface="Arial" pitchFamily="34" charset="-122"/>
                <a:cs typeface="Arial" pitchFamily="34" charset="-120"/>
              </a:rPr>
              <a:t>Energy efficiency: $3 trillion</a:t>
            </a:r>
            <a:endParaRPr lang="en-US" sz="844" dirty="0"/>
          </a:p>
        </p:txBody>
      </p:sp>
      <p:sp>
        <p:nvSpPr>
          <p:cNvPr id="37" name="Text 30"/>
          <p:cNvSpPr/>
          <p:nvPr/>
        </p:nvSpPr>
        <p:spPr>
          <a:xfrm>
            <a:off x="6879738" y="2928938"/>
            <a:ext cx="1964224" cy="171450"/>
          </a:xfrm>
          <a:prstGeom prst="rect">
            <a:avLst/>
          </a:prstGeom>
          <a:noFill/>
          <a:ln/>
        </p:spPr>
        <p:txBody>
          <a:bodyPr wrap="square" lIns="0" tIns="0" rIns="0" bIns="0" rtlCol="0" anchor="ctr">
            <a:spAutoFit/>
          </a:bodyPr>
          <a:lstStyle/>
          <a:p>
            <a:pPr indent="0" marL="0">
              <a:buNone/>
            </a:pPr>
            <a:r>
              <a:rPr lang="en-US" sz="900" b="1" dirty="0">
                <a:solidFill>
                  <a:srgbClr val="4A90A4"/>
                </a:solidFill>
                <a:latin typeface="Arial" pitchFamily="34" charset="0"/>
                <a:ea typeface="Arial" pitchFamily="34" charset="-122"/>
                <a:cs typeface="Arial" pitchFamily="34" charset="-120"/>
              </a:rPr>
              <a:t>Water &amp; Sanitation</a:t>
            </a:r>
            <a:endParaRPr lang="en-US" sz="900" dirty="0"/>
          </a:p>
        </p:txBody>
      </p:sp>
      <p:sp>
        <p:nvSpPr>
          <p:cNvPr id="38" name="Text 31"/>
          <p:cNvSpPr/>
          <p:nvPr/>
        </p:nvSpPr>
        <p:spPr>
          <a:xfrm>
            <a:off x="6879738" y="3128963"/>
            <a:ext cx="1964224" cy="160734"/>
          </a:xfrm>
          <a:prstGeom prst="rect">
            <a:avLst/>
          </a:prstGeom>
          <a:noFill/>
          <a:ln/>
        </p:spPr>
        <p:txBody>
          <a:bodyPr wrap="square" lIns="136017" tIns="0" rIns="0" bIns="0" rtlCol="0" anchor="ctr">
            <a:spAutoFit/>
          </a:bodyPr>
          <a:lstStyle/>
          <a:p>
            <a:pPr algn="l" indent="0" marL="0">
              <a:buNone/>
            </a:pPr>
            <a:r>
              <a:rPr lang="en-US" sz="844" dirty="0">
                <a:solidFill>
                  <a:srgbClr val="333333"/>
                </a:solidFill>
                <a:latin typeface="Arial" pitchFamily="34" charset="0"/>
                <a:ea typeface="Arial" pitchFamily="34" charset="-122"/>
                <a:cs typeface="Arial" pitchFamily="34" charset="-120"/>
              </a:rPr>
              <a:t>Water supply: $7 trillion</a:t>
            </a:r>
            <a:endParaRPr lang="en-US" sz="844" dirty="0"/>
          </a:p>
        </p:txBody>
      </p:sp>
      <p:sp>
        <p:nvSpPr>
          <p:cNvPr id="39" name="Text 32"/>
          <p:cNvSpPr/>
          <p:nvPr/>
        </p:nvSpPr>
        <p:spPr>
          <a:xfrm>
            <a:off x="6879738" y="3318272"/>
            <a:ext cx="1964224" cy="160734"/>
          </a:xfrm>
          <a:prstGeom prst="rect">
            <a:avLst/>
          </a:prstGeom>
          <a:noFill/>
          <a:ln/>
        </p:spPr>
        <p:txBody>
          <a:bodyPr wrap="square" lIns="136017" tIns="0" rIns="0" bIns="0" rtlCol="0" anchor="ctr">
            <a:spAutoFit/>
          </a:bodyPr>
          <a:lstStyle/>
          <a:p>
            <a:pPr algn="l" indent="0" marL="0">
              <a:buNone/>
            </a:pPr>
            <a:r>
              <a:rPr lang="en-US" sz="844" dirty="0">
                <a:solidFill>
                  <a:srgbClr val="333333"/>
                </a:solidFill>
                <a:latin typeface="Arial" pitchFamily="34" charset="0"/>
                <a:ea typeface="Arial" pitchFamily="34" charset="-122"/>
                <a:cs typeface="Arial" pitchFamily="34" charset="-120"/>
              </a:rPr>
              <a:t>Sanitation: $4 trillion</a:t>
            </a:r>
            <a:endParaRPr lang="en-US" sz="844" dirty="0"/>
          </a:p>
        </p:txBody>
      </p:sp>
      <p:sp>
        <p:nvSpPr>
          <p:cNvPr id="40" name="Text 33"/>
          <p:cNvSpPr/>
          <p:nvPr/>
        </p:nvSpPr>
        <p:spPr>
          <a:xfrm>
            <a:off x="6879738" y="3507581"/>
            <a:ext cx="1964224" cy="160734"/>
          </a:xfrm>
          <a:prstGeom prst="rect">
            <a:avLst/>
          </a:prstGeom>
          <a:noFill/>
          <a:ln/>
        </p:spPr>
        <p:txBody>
          <a:bodyPr wrap="square" lIns="136017" tIns="0" rIns="0" bIns="0" rtlCol="0" anchor="ctr">
            <a:spAutoFit/>
          </a:bodyPr>
          <a:lstStyle/>
          <a:p>
            <a:pPr algn="l" indent="0" marL="0">
              <a:buNone/>
            </a:pPr>
            <a:r>
              <a:rPr lang="en-US" sz="844" dirty="0">
                <a:solidFill>
                  <a:srgbClr val="333333"/>
                </a:solidFill>
                <a:latin typeface="Arial" pitchFamily="34" charset="0"/>
                <a:ea typeface="Arial" pitchFamily="34" charset="-122"/>
                <a:cs typeface="Arial" pitchFamily="34" charset="-120"/>
              </a:rPr>
              <a:t>Irrigation: $1 trillion</a:t>
            </a:r>
            <a:endParaRPr lang="en-US" sz="844" dirty="0"/>
          </a:p>
        </p:txBody>
      </p:sp>
      <p:sp>
        <p:nvSpPr>
          <p:cNvPr id="41" name="Text 34"/>
          <p:cNvSpPr/>
          <p:nvPr/>
        </p:nvSpPr>
        <p:spPr>
          <a:xfrm>
            <a:off x="6879738" y="3696891"/>
            <a:ext cx="1964224" cy="160734"/>
          </a:xfrm>
          <a:prstGeom prst="rect">
            <a:avLst/>
          </a:prstGeom>
          <a:noFill/>
          <a:ln/>
        </p:spPr>
        <p:txBody>
          <a:bodyPr wrap="square" lIns="136017" tIns="0" rIns="0" bIns="0" rtlCol="0" anchor="ctr">
            <a:spAutoFit/>
          </a:bodyPr>
          <a:lstStyle/>
          <a:p>
            <a:pPr algn="l" indent="0" marL="0">
              <a:buNone/>
            </a:pPr>
            <a:r>
              <a:rPr lang="en-US" sz="844" dirty="0">
                <a:solidFill>
                  <a:srgbClr val="333333"/>
                </a:solidFill>
                <a:latin typeface="Arial" pitchFamily="34" charset="0"/>
                <a:ea typeface="Arial" pitchFamily="34" charset="-122"/>
                <a:cs typeface="Arial" pitchFamily="34" charset="-120"/>
              </a:rPr>
              <a:t>Flood protection: $2 trillion</a:t>
            </a:r>
            <a:endParaRPr lang="en-US" sz="844" dirty="0"/>
          </a:p>
        </p:txBody>
      </p:sp>
      <p:sp>
        <p:nvSpPr>
          <p:cNvPr id="42" name="Text 35"/>
          <p:cNvSpPr/>
          <p:nvPr/>
        </p:nvSpPr>
        <p:spPr>
          <a:xfrm>
            <a:off x="6879738" y="3886200"/>
            <a:ext cx="1964224" cy="321469"/>
          </a:xfrm>
          <a:prstGeom prst="rect">
            <a:avLst/>
          </a:prstGeom>
          <a:noFill/>
          <a:ln/>
        </p:spPr>
        <p:txBody>
          <a:bodyPr wrap="square" lIns="136017" tIns="0" rIns="0" bIns="0" rtlCol="0" anchor="ctr">
            <a:spAutoFit/>
          </a:bodyPr>
          <a:lstStyle/>
          <a:p>
            <a:pPr algn="l" indent="0" marL="0">
              <a:buNone/>
            </a:pPr>
            <a:r>
              <a:rPr lang="en-US" sz="844" dirty="0">
                <a:solidFill>
                  <a:srgbClr val="333333"/>
                </a:solidFill>
                <a:latin typeface="Arial" pitchFamily="34" charset="0"/>
                <a:ea typeface="Arial" pitchFamily="34" charset="-122"/>
                <a:cs typeface="Arial" pitchFamily="34" charset="-120"/>
              </a:rPr>
              <a:t>Water resource management: $1 trillion</a:t>
            </a:r>
            <a:endParaRPr lang="en-US" sz="844" dirty="0"/>
          </a:p>
        </p:txBody>
      </p:sp>
      <p:sp>
        <p:nvSpPr>
          <p:cNvPr id="43" name="Text 36"/>
          <p:cNvSpPr/>
          <p:nvPr/>
        </p:nvSpPr>
        <p:spPr>
          <a:xfrm>
            <a:off x="6879738" y="4279106"/>
            <a:ext cx="1964224" cy="171450"/>
          </a:xfrm>
          <a:prstGeom prst="rect">
            <a:avLst/>
          </a:prstGeom>
          <a:noFill/>
          <a:ln/>
        </p:spPr>
        <p:txBody>
          <a:bodyPr wrap="square" lIns="0" tIns="0" rIns="0" bIns="0" rtlCol="0" anchor="ctr">
            <a:spAutoFit/>
          </a:bodyPr>
          <a:lstStyle/>
          <a:p>
            <a:pPr indent="0" marL="0">
              <a:buNone/>
            </a:pPr>
            <a:r>
              <a:rPr lang="en-US" sz="900" b="1" dirty="0">
                <a:solidFill>
                  <a:srgbClr val="4A90A4"/>
                </a:solidFill>
                <a:latin typeface="Arial" pitchFamily="34" charset="0"/>
                <a:ea typeface="Arial" pitchFamily="34" charset="-122"/>
                <a:cs typeface="Arial" pitchFamily="34" charset="-120"/>
              </a:rPr>
              <a:t>Digital &amp; Social</a:t>
            </a:r>
            <a:endParaRPr lang="en-US" sz="900" dirty="0"/>
          </a:p>
        </p:txBody>
      </p:sp>
      <p:sp>
        <p:nvSpPr>
          <p:cNvPr id="44" name="Text 37"/>
          <p:cNvSpPr/>
          <p:nvPr/>
        </p:nvSpPr>
        <p:spPr>
          <a:xfrm>
            <a:off x="6879738" y="4479131"/>
            <a:ext cx="1964224" cy="160734"/>
          </a:xfrm>
          <a:prstGeom prst="rect">
            <a:avLst/>
          </a:prstGeom>
          <a:noFill/>
          <a:ln/>
        </p:spPr>
        <p:txBody>
          <a:bodyPr wrap="square" lIns="136017" tIns="0" rIns="0" bIns="0" rtlCol="0" anchor="ctr">
            <a:spAutoFit/>
          </a:bodyPr>
          <a:lstStyle/>
          <a:p>
            <a:pPr algn="l" indent="0" marL="0">
              <a:buNone/>
            </a:pPr>
            <a:r>
              <a:rPr lang="en-US" sz="844" dirty="0">
                <a:solidFill>
                  <a:srgbClr val="333333"/>
                </a:solidFill>
                <a:latin typeface="Arial" pitchFamily="34" charset="0"/>
                <a:ea typeface="Arial" pitchFamily="34" charset="-122"/>
                <a:cs typeface="Arial" pitchFamily="34" charset="-120"/>
              </a:rPr>
              <a:t>Telecommunications: $6 trillion</a:t>
            </a:r>
            <a:endParaRPr lang="en-US" sz="844" dirty="0"/>
          </a:p>
        </p:txBody>
      </p:sp>
      <p:sp>
        <p:nvSpPr>
          <p:cNvPr id="45" name="Text 38"/>
          <p:cNvSpPr/>
          <p:nvPr/>
        </p:nvSpPr>
        <p:spPr>
          <a:xfrm>
            <a:off x="6879738" y="4668441"/>
            <a:ext cx="1964224" cy="160734"/>
          </a:xfrm>
          <a:prstGeom prst="rect">
            <a:avLst/>
          </a:prstGeom>
          <a:noFill/>
          <a:ln/>
        </p:spPr>
        <p:txBody>
          <a:bodyPr wrap="square" lIns="136017" tIns="0" rIns="0" bIns="0" rtlCol="0" anchor="ctr">
            <a:spAutoFit/>
          </a:bodyPr>
          <a:lstStyle/>
          <a:p>
            <a:pPr algn="l" indent="0" marL="0">
              <a:buNone/>
            </a:pPr>
            <a:r>
              <a:rPr lang="en-US" sz="844" dirty="0">
                <a:solidFill>
                  <a:srgbClr val="333333"/>
                </a:solidFill>
                <a:latin typeface="Arial" pitchFamily="34" charset="0"/>
                <a:ea typeface="Arial" pitchFamily="34" charset="-122"/>
                <a:cs typeface="Arial" pitchFamily="34" charset="-120"/>
              </a:rPr>
              <a:t>Data infrastructure: $2 trillion</a:t>
            </a:r>
            <a:endParaRPr lang="en-US" sz="844" dirty="0"/>
          </a:p>
        </p:txBody>
      </p:sp>
      <p:sp>
        <p:nvSpPr>
          <p:cNvPr id="46" name="Text 39"/>
          <p:cNvSpPr/>
          <p:nvPr/>
        </p:nvSpPr>
        <p:spPr>
          <a:xfrm>
            <a:off x="6879738" y="4857750"/>
            <a:ext cx="1964224" cy="160734"/>
          </a:xfrm>
          <a:prstGeom prst="rect">
            <a:avLst/>
          </a:prstGeom>
          <a:noFill/>
          <a:ln/>
        </p:spPr>
        <p:txBody>
          <a:bodyPr wrap="square" lIns="136017" tIns="0" rIns="0" bIns="0" rtlCol="0" anchor="ctr">
            <a:spAutoFit/>
          </a:bodyPr>
          <a:lstStyle/>
          <a:p>
            <a:pPr algn="l" indent="0" marL="0">
              <a:buNone/>
            </a:pPr>
            <a:r>
              <a:rPr lang="en-US" sz="844" dirty="0">
                <a:solidFill>
                  <a:srgbClr val="333333"/>
                </a:solidFill>
                <a:latin typeface="Arial" pitchFamily="34" charset="0"/>
                <a:ea typeface="Arial" pitchFamily="34" charset="-122"/>
                <a:cs typeface="Arial" pitchFamily="34" charset="-120"/>
              </a:rPr>
              <a:t>Healthcare facilities: $3 trillion</a:t>
            </a:r>
            <a:endParaRPr lang="en-US" sz="844" dirty="0"/>
          </a:p>
        </p:txBody>
      </p:sp>
      <p:sp>
        <p:nvSpPr>
          <p:cNvPr id="47" name="Text 40"/>
          <p:cNvSpPr/>
          <p:nvPr/>
        </p:nvSpPr>
        <p:spPr>
          <a:xfrm>
            <a:off x="6879738" y="5047059"/>
            <a:ext cx="1964224" cy="160734"/>
          </a:xfrm>
          <a:prstGeom prst="rect">
            <a:avLst/>
          </a:prstGeom>
          <a:noFill/>
          <a:ln/>
        </p:spPr>
        <p:txBody>
          <a:bodyPr wrap="square" lIns="136017" tIns="0" rIns="0" bIns="0" rtlCol="0" anchor="ctr">
            <a:spAutoFit/>
          </a:bodyPr>
          <a:lstStyle/>
          <a:p>
            <a:pPr algn="l" indent="0" marL="0">
              <a:buNone/>
            </a:pPr>
            <a:r>
              <a:rPr lang="en-US" sz="844" dirty="0">
                <a:solidFill>
                  <a:srgbClr val="333333"/>
                </a:solidFill>
                <a:latin typeface="Arial" pitchFamily="34" charset="0"/>
                <a:ea typeface="Arial" pitchFamily="34" charset="-122"/>
                <a:cs typeface="Arial" pitchFamily="34" charset="-120"/>
              </a:rPr>
              <a:t>Educational facilities: $2 trillion</a:t>
            </a:r>
            <a:endParaRPr lang="en-US" sz="844" dirty="0"/>
          </a:p>
        </p:txBody>
      </p:sp>
      <p:sp>
        <p:nvSpPr>
          <p:cNvPr id="48" name="Text 41"/>
          <p:cNvSpPr/>
          <p:nvPr/>
        </p:nvSpPr>
        <p:spPr>
          <a:xfrm>
            <a:off x="6879738" y="5236369"/>
            <a:ext cx="1964224" cy="160734"/>
          </a:xfrm>
          <a:prstGeom prst="rect">
            <a:avLst/>
          </a:prstGeom>
          <a:noFill/>
          <a:ln/>
        </p:spPr>
        <p:txBody>
          <a:bodyPr wrap="square" lIns="136017" tIns="0" rIns="0" bIns="0" rtlCol="0" anchor="ctr">
            <a:spAutoFit/>
          </a:bodyPr>
          <a:lstStyle/>
          <a:p>
            <a:pPr algn="l" indent="0" marL="0">
              <a:buNone/>
            </a:pPr>
            <a:r>
              <a:rPr lang="en-US" sz="844" dirty="0">
                <a:solidFill>
                  <a:srgbClr val="333333"/>
                </a:solidFill>
                <a:latin typeface="Arial" pitchFamily="34" charset="0"/>
                <a:ea typeface="Arial" pitchFamily="34" charset="-122"/>
                <a:cs typeface="Arial" pitchFamily="34" charset="-120"/>
              </a:rPr>
              <a:t>Affordable housing: $4 trillion</a:t>
            </a:r>
            <a:endParaRPr lang="en-US" sz="844" dirty="0"/>
          </a:p>
        </p:txBody>
      </p:sp>
      <p:sp>
        <p:nvSpPr>
          <p:cNvPr id="49" name="Shape 42"/>
          <p:cNvSpPr/>
          <p:nvPr/>
        </p:nvSpPr>
        <p:spPr>
          <a:xfrm>
            <a:off x="4743450" y="5625703"/>
            <a:ext cx="4114800" cy="1278731"/>
          </a:xfrm>
          <a:prstGeom prst="rect">
            <a:avLst/>
          </a:prstGeom>
          <a:solidFill>
            <a:srgbClr val="7FB3D3"/>
          </a:solidFill>
          <a:ln/>
        </p:spPr>
      </p:sp>
      <p:sp>
        <p:nvSpPr>
          <p:cNvPr id="50" name="Text 43"/>
          <p:cNvSpPr/>
          <p:nvPr/>
        </p:nvSpPr>
        <p:spPr>
          <a:xfrm>
            <a:off x="4829175" y="5711428"/>
            <a:ext cx="4014788" cy="192881"/>
          </a:xfrm>
          <a:prstGeom prst="rect">
            <a:avLst/>
          </a:prstGeom>
          <a:noFill/>
          <a:ln/>
        </p:spPr>
        <p:txBody>
          <a:bodyPr wrap="square" lIns="0" tIns="0" rIns="0" bIns="0" rtlCol="0" anchor="ctr">
            <a:spAutoFit/>
          </a:bodyPr>
          <a:lstStyle/>
          <a:p>
            <a:pPr indent="0" marL="0">
              <a:buNone/>
            </a:pPr>
            <a:r>
              <a:rPr lang="en-US" sz="1013" b="1" dirty="0">
                <a:solidFill>
                  <a:srgbClr val="FFFFFF"/>
                </a:solidFill>
                <a:latin typeface="Arial" pitchFamily="34" charset="0"/>
                <a:ea typeface="Arial" pitchFamily="34" charset="-122"/>
                <a:cs typeface="Arial" pitchFamily="34" charset="-120"/>
              </a:rPr>
              <a:t>The Infrastructure Financing Gap</a:t>
            </a:r>
            <a:endParaRPr lang="en-US" sz="1013" dirty="0"/>
          </a:p>
        </p:txBody>
      </p:sp>
      <p:sp>
        <p:nvSpPr>
          <p:cNvPr id="51" name="Text 44"/>
          <p:cNvSpPr/>
          <p:nvPr/>
        </p:nvSpPr>
        <p:spPr>
          <a:xfrm>
            <a:off x="4829175" y="5961459"/>
            <a:ext cx="4014788" cy="171450"/>
          </a:xfrm>
          <a:prstGeom prst="rect">
            <a:avLst/>
          </a:prstGeom>
          <a:noFill/>
          <a:ln/>
        </p:spPr>
        <p:txBody>
          <a:bodyPr wrap="square" lIns="0" tIns="0" rIns="0" bIns="0" rtlCol="0" anchor="ctr">
            <a:spAutoFit/>
          </a:bodyPr>
          <a:lstStyle/>
          <a:p>
            <a:pPr algn="l" indent="0" marL="0">
              <a:buNone/>
            </a:pPr>
            <a:r>
              <a:rPr lang="en-US" sz="900" dirty="0">
                <a:solidFill>
                  <a:srgbClr val="FFFFFF"/>
                </a:solidFill>
                <a:latin typeface="Arial" pitchFamily="34" charset="0"/>
                <a:ea typeface="Arial" pitchFamily="34" charset="-122"/>
                <a:cs typeface="Arial" pitchFamily="34" charset="-120"/>
              </a:rPr>
              <a:t>Public budgets can only cover 40-50% of infrastructure needs</a:t>
            </a:r>
            <a:endParaRPr lang="en-US" sz="900" dirty="0"/>
          </a:p>
        </p:txBody>
      </p:sp>
      <p:sp>
        <p:nvSpPr>
          <p:cNvPr id="52" name="Text 45"/>
          <p:cNvSpPr/>
          <p:nvPr/>
        </p:nvSpPr>
        <p:spPr>
          <a:xfrm>
            <a:off x="4829175" y="6132909"/>
            <a:ext cx="4014788" cy="171450"/>
          </a:xfrm>
          <a:prstGeom prst="rect">
            <a:avLst/>
          </a:prstGeom>
          <a:noFill/>
          <a:ln/>
        </p:spPr>
        <p:txBody>
          <a:bodyPr wrap="square" lIns="0" tIns="0" rIns="0" bIns="0" rtlCol="0" anchor="ctr">
            <a:spAutoFit/>
          </a:bodyPr>
          <a:lstStyle/>
          <a:p>
            <a:pPr algn="l" indent="0" marL="0">
              <a:buNone/>
            </a:pPr>
            <a:r>
              <a:rPr lang="en-US" sz="900" dirty="0">
                <a:solidFill>
                  <a:srgbClr val="FFFFFF"/>
                </a:solidFill>
                <a:latin typeface="Arial" pitchFamily="34" charset="0"/>
                <a:ea typeface="Arial" pitchFamily="34" charset="-122"/>
                <a:cs typeface="Arial" pitchFamily="34" charset="-120"/>
              </a:rPr>
              <a:t>Private investment currently provides only 20-25% of total</a:t>
            </a:r>
            <a:endParaRPr lang="en-US" sz="900" dirty="0"/>
          </a:p>
        </p:txBody>
      </p:sp>
      <p:sp>
        <p:nvSpPr>
          <p:cNvPr id="53" name="Text 46"/>
          <p:cNvSpPr/>
          <p:nvPr/>
        </p:nvSpPr>
        <p:spPr>
          <a:xfrm>
            <a:off x="4829175" y="6304359"/>
            <a:ext cx="4014788" cy="171450"/>
          </a:xfrm>
          <a:prstGeom prst="rect">
            <a:avLst/>
          </a:prstGeom>
          <a:noFill/>
          <a:ln/>
        </p:spPr>
        <p:txBody>
          <a:bodyPr wrap="square" lIns="0" tIns="0" rIns="0" bIns="0" rtlCol="0" anchor="ctr">
            <a:spAutoFit/>
          </a:bodyPr>
          <a:lstStyle/>
          <a:p>
            <a:pPr algn="l" indent="0" marL="0">
              <a:buNone/>
            </a:pPr>
            <a:r>
              <a:rPr lang="en-US" sz="900" dirty="0">
                <a:solidFill>
                  <a:srgbClr val="FFFFFF"/>
                </a:solidFill>
                <a:latin typeface="Arial" pitchFamily="34" charset="0"/>
                <a:ea typeface="Arial" pitchFamily="34" charset="-122"/>
                <a:cs typeface="Arial" pitchFamily="34" charset="-120"/>
              </a:rPr>
              <a:t>MDBs and development finance contribute 5-10%</a:t>
            </a:r>
            <a:endParaRPr lang="en-US" sz="900" dirty="0"/>
          </a:p>
        </p:txBody>
      </p:sp>
      <p:sp>
        <p:nvSpPr>
          <p:cNvPr id="54" name="Text 47"/>
          <p:cNvSpPr/>
          <p:nvPr/>
        </p:nvSpPr>
        <p:spPr>
          <a:xfrm>
            <a:off x="4829175" y="6475809"/>
            <a:ext cx="4014788" cy="171450"/>
          </a:xfrm>
          <a:prstGeom prst="rect">
            <a:avLst/>
          </a:prstGeom>
          <a:noFill/>
          <a:ln/>
        </p:spPr>
        <p:txBody>
          <a:bodyPr wrap="square" lIns="0" tIns="0" rIns="0" bIns="0" rtlCol="0" anchor="ctr">
            <a:spAutoFit/>
          </a:bodyPr>
          <a:lstStyle/>
          <a:p>
            <a:pPr algn="l" indent="0" marL="0">
              <a:buNone/>
            </a:pPr>
            <a:r>
              <a:rPr lang="en-US" sz="900" dirty="0">
                <a:solidFill>
                  <a:srgbClr val="FFFFFF"/>
                </a:solidFill>
                <a:latin typeface="Arial" pitchFamily="34" charset="0"/>
                <a:ea typeface="Arial" pitchFamily="34" charset="-122"/>
                <a:cs typeface="Arial" pitchFamily="34" charset="-120"/>
              </a:rPr>
              <a:t>Remaining 15-35% represents the "financing gap"</a:t>
            </a:r>
            <a:endParaRPr lang="en-US" sz="900" dirty="0"/>
          </a:p>
        </p:txBody>
      </p:sp>
      <p:sp>
        <p:nvSpPr>
          <p:cNvPr id="55" name="Text 48"/>
          <p:cNvSpPr/>
          <p:nvPr/>
        </p:nvSpPr>
        <p:spPr>
          <a:xfrm>
            <a:off x="4829175" y="6647259"/>
            <a:ext cx="4014788" cy="171450"/>
          </a:xfrm>
          <a:prstGeom prst="rect">
            <a:avLst/>
          </a:prstGeom>
          <a:noFill/>
          <a:ln/>
        </p:spPr>
        <p:txBody>
          <a:bodyPr wrap="square" lIns="0" tIns="0" rIns="0" bIns="0" rtlCol="0" anchor="ctr">
            <a:spAutoFit/>
          </a:bodyPr>
          <a:lstStyle/>
          <a:p>
            <a:pPr algn="l" indent="0" marL="0">
              <a:buNone/>
            </a:pPr>
            <a:r>
              <a:rPr lang="en-US" sz="900" dirty="0">
                <a:solidFill>
                  <a:srgbClr val="FFFFFF"/>
                </a:solidFill>
                <a:latin typeface="Arial" pitchFamily="34" charset="0"/>
                <a:ea typeface="Arial" pitchFamily="34" charset="-122"/>
                <a:cs typeface="Arial" pitchFamily="34" charset="-120"/>
              </a:rPr>
              <a:t>Gap is largest in low-income and lower-middle-income countries</a:t>
            </a:r>
            <a:endParaRPr lang="en-US" sz="900"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name="Slide 4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9144000" cy="7058025"/>
          </a:xfrm>
          <a:prstGeom prst="rect">
            <a:avLst/>
          </a:prstGeom>
        </p:spPr>
      </p:pic>
      <p:sp>
        <p:nvSpPr>
          <p:cNvPr id="3" name="Text 0"/>
          <p:cNvSpPr/>
          <p:nvPr/>
        </p:nvSpPr>
        <p:spPr>
          <a:xfrm>
            <a:off x="285750" y="285750"/>
            <a:ext cx="8643938" cy="385763"/>
          </a:xfrm>
          <a:prstGeom prst="rect">
            <a:avLst/>
          </a:prstGeom>
          <a:noFill/>
          <a:ln/>
        </p:spPr>
        <p:txBody>
          <a:bodyPr wrap="square" lIns="0" tIns="0" rIns="0" bIns="0" rtlCol="0" anchor="ctr">
            <a:spAutoFit/>
          </a:bodyPr>
          <a:lstStyle/>
          <a:p>
            <a:pPr indent="0" marL="0">
              <a:buNone/>
            </a:pPr>
            <a:r>
              <a:rPr lang="en-US" sz="2025" b="1" dirty="0">
                <a:solidFill>
                  <a:srgbClr val="2E5984"/>
                </a:solidFill>
                <a:latin typeface="Arial" pitchFamily="34" charset="0"/>
                <a:ea typeface="Arial" pitchFamily="34" charset="-122"/>
                <a:cs typeface="Arial" pitchFamily="34" charset="-120"/>
              </a:rPr>
              <a:t>Infrastructure Financing Challenges</a:t>
            </a:r>
            <a:endParaRPr lang="en-US" sz="2025" dirty="0"/>
          </a:p>
        </p:txBody>
      </p:sp>
      <p:sp>
        <p:nvSpPr>
          <p:cNvPr id="4" name="Text 1"/>
          <p:cNvSpPr/>
          <p:nvPr/>
        </p:nvSpPr>
        <p:spPr>
          <a:xfrm>
            <a:off x="285750" y="850106"/>
            <a:ext cx="4186238" cy="257175"/>
          </a:xfrm>
          <a:prstGeom prst="rect">
            <a:avLst/>
          </a:prstGeom>
          <a:noFill/>
          <a:ln/>
        </p:spPr>
        <p:txBody>
          <a:bodyPr wrap="square" lIns="0" tIns="0" rIns="0" bIns="0" rtlCol="0" anchor="ctr">
            <a:spAutoFit/>
          </a:bodyPr>
          <a:lstStyle/>
          <a:p>
            <a:pPr indent="0" marL="0">
              <a:buNone/>
            </a:pPr>
            <a:r>
              <a:rPr lang="en-US" sz="1350" b="1" dirty="0">
                <a:solidFill>
                  <a:srgbClr val="4A90A4"/>
                </a:solidFill>
                <a:latin typeface="Arial" pitchFamily="34" charset="0"/>
                <a:ea typeface="Arial" pitchFamily="34" charset="-122"/>
                <a:cs typeface="Arial" pitchFamily="34" charset="-120"/>
              </a:rPr>
              <a:t>Long-Term Capital Requirements</a:t>
            </a:r>
            <a:endParaRPr lang="en-US" sz="1350" dirty="0"/>
          </a:p>
        </p:txBody>
      </p:sp>
      <p:sp>
        <p:nvSpPr>
          <p:cNvPr id="5" name="Shape 2"/>
          <p:cNvSpPr/>
          <p:nvPr/>
        </p:nvSpPr>
        <p:spPr>
          <a:xfrm>
            <a:off x="285750" y="1164431"/>
            <a:ext cx="4114800" cy="1343025"/>
          </a:xfrm>
          <a:prstGeom prst="rect">
            <a:avLst/>
          </a:prstGeom>
          <a:solidFill>
            <a:srgbClr val="FFFFFF"/>
          </a:solidFill>
          <a:ln/>
        </p:spPr>
      </p:sp>
      <p:sp>
        <p:nvSpPr>
          <p:cNvPr id="6" name="Shape 3"/>
          <p:cNvSpPr/>
          <p:nvPr/>
        </p:nvSpPr>
        <p:spPr>
          <a:xfrm>
            <a:off x="371475" y="1250156"/>
            <a:ext cx="257175" cy="257175"/>
          </a:xfrm>
          <a:prstGeom prst="rect">
            <a:avLst/>
          </a:prstGeom>
          <a:solidFill>
            <a:srgbClr val="2E5984"/>
          </a:solidFill>
          <a:ln/>
        </p:spPr>
      </p:sp>
      <p:pic>
        <p:nvPicPr>
          <p:cNvPr id="7" name="Image 1" descr="preencoded.png">    </p:cNvPr>
          <p:cNvPicPr>
            <a:picLocks noChangeAspect="1"/>
          </p:cNvPicPr>
          <p:nvPr/>
        </p:nvPicPr>
        <p:blipFill>
          <a:blip r:embed="rId2"/>
          <a:stretch>
            <a:fillRect/>
          </a:stretch>
        </p:blipFill>
        <p:spPr>
          <a:xfrm>
            <a:off x="446484" y="1375172"/>
            <a:ext cx="107156" cy="7144"/>
          </a:xfrm>
          <a:prstGeom prst="rect">
            <a:avLst/>
          </a:prstGeom>
        </p:spPr>
      </p:pic>
      <p:sp>
        <p:nvSpPr>
          <p:cNvPr id="8" name="Text 4"/>
          <p:cNvSpPr/>
          <p:nvPr/>
        </p:nvSpPr>
        <p:spPr>
          <a:xfrm>
            <a:off x="714375" y="1282303"/>
            <a:ext cx="1200345" cy="192881"/>
          </a:xfrm>
          <a:prstGeom prst="rect">
            <a:avLst/>
          </a:prstGeom>
          <a:noFill/>
          <a:ln/>
        </p:spPr>
        <p:txBody>
          <a:bodyPr wrap="none" lIns="0" tIns="0" rIns="0" bIns="0" rtlCol="0" anchor="ctr">
            <a:spAutoFit/>
          </a:bodyPr>
          <a:lstStyle/>
          <a:p>
            <a:pPr indent="0" marL="0">
              <a:buNone/>
            </a:pPr>
            <a:r>
              <a:rPr lang="en-US" sz="1013" b="1" dirty="0">
                <a:solidFill>
                  <a:srgbClr val="2E5984"/>
                </a:solidFill>
                <a:latin typeface="Arial" pitchFamily="34" charset="0"/>
                <a:ea typeface="Arial" pitchFamily="34" charset="-122"/>
                <a:cs typeface="Arial" pitchFamily="34" charset="-120"/>
              </a:rPr>
              <a:t>Maturity Mismatch</a:t>
            </a:r>
            <a:endParaRPr lang="en-US" sz="1013" dirty="0"/>
          </a:p>
        </p:txBody>
      </p:sp>
      <p:sp>
        <p:nvSpPr>
          <p:cNvPr id="9" name="Text 5"/>
          <p:cNvSpPr/>
          <p:nvPr/>
        </p:nvSpPr>
        <p:spPr>
          <a:xfrm>
            <a:off x="371475" y="1564481"/>
            <a:ext cx="4014788" cy="857250"/>
          </a:xfrm>
          <a:prstGeom prst="rect">
            <a:avLst/>
          </a:prstGeom>
          <a:noFill/>
          <a:ln/>
        </p:spPr>
        <p:txBody>
          <a:bodyPr wrap="square" lIns="0" tIns="0" rIns="0" bIns="0" rtlCol="0" anchor="ctr">
            <a:spAutoFit/>
          </a:bodyPr>
          <a:lstStyle/>
          <a:p>
            <a:pPr indent="0" marL="0">
              <a:buNone/>
            </a:pPr>
            <a:r>
              <a:rPr lang="en-US" sz="900" dirty="0">
                <a:solidFill>
                  <a:srgbClr val="333333"/>
                </a:solidFill>
                <a:latin typeface="Arial" pitchFamily="34" charset="0"/>
                <a:ea typeface="Arial" pitchFamily="34" charset="-122"/>
                <a:cs typeface="Arial" pitchFamily="34" charset="-120"/>
              </a:rPr>
              <a:t>Infrastructure projects typically require long-term financing (15-30+ years) to match asset lifecycles and revenue streams. However, most financial markets are dominated by shorter-term capital (3-7 years). This maturity mismatch creates refinancing risks and higher costs, particularly in developing countries with underdeveloped long-term debt markets.</a:t>
            </a:r>
            <a:endParaRPr lang="en-US" sz="900" dirty="0"/>
          </a:p>
        </p:txBody>
      </p:sp>
      <p:sp>
        <p:nvSpPr>
          <p:cNvPr id="10" name="Text 6"/>
          <p:cNvSpPr/>
          <p:nvPr/>
        </p:nvSpPr>
        <p:spPr>
          <a:xfrm>
            <a:off x="285750" y="2593181"/>
            <a:ext cx="4186238" cy="257175"/>
          </a:xfrm>
          <a:prstGeom prst="rect">
            <a:avLst/>
          </a:prstGeom>
          <a:noFill/>
          <a:ln/>
        </p:spPr>
        <p:txBody>
          <a:bodyPr wrap="square" lIns="0" tIns="0" rIns="0" bIns="0" rtlCol="0" anchor="ctr">
            <a:spAutoFit/>
          </a:bodyPr>
          <a:lstStyle/>
          <a:p>
            <a:pPr indent="0" marL="0">
              <a:buNone/>
            </a:pPr>
            <a:r>
              <a:rPr lang="en-US" sz="1350" b="1" dirty="0">
                <a:solidFill>
                  <a:srgbClr val="4A90A4"/>
                </a:solidFill>
                <a:latin typeface="Arial" pitchFamily="34" charset="0"/>
                <a:ea typeface="Arial" pitchFamily="34" charset="-122"/>
                <a:cs typeface="Arial" pitchFamily="34" charset="-120"/>
              </a:rPr>
              <a:t>Risk Characteristics</a:t>
            </a:r>
            <a:endParaRPr lang="en-US" sz="1350" dirty="0"/>
          </a:p>
        </p:txBody>
      </p:sp>
      <p:sp>
        <p:nvSpPr>
          <p:cNvPr id="11" name="Shape 7"/>
          <p:cNvSpPr/>
          <p:nvPr/>
        </p:nvSpPr>
        <p:spPr>
          <a:xfrm>
            <a:off x="285750" y="2907506"/>
            <a:ext cx="4114800" cy="1343025"/>
          </a:xfrm>
          <a:prstGeom prst="rect">
            <a:avLst/>
          </a:prstGeom>
          <a:solidFill>
            <a:srgbClr val="FFFFFF"/>
          </a:solidFill>
          <a:ln/>
        </p:spPr>
      </p:sp>
      <p:sp>
        <p:nvSpPr>
          <p:cNvPr id="12" name="Shape 8"/>
          <p:cNvSpPr/>
          <p:nvPr/>
        </p:nvSpPr>
        <p:spPr>
          <a:xfrm>
            <a:off x="371475" y="2993231"/>
            <a:ext cx="257175" cy="257175"/>
          </a:xfrm>
          <a:prstGeom prst="rect">
            <a:avLst/>
          </a:prstGeom>
          <a:solidFill>
            <a:srgbClr val="4A90A4"/>
          </a:solidFill>
          <a:ln/>
        </p:spPr>
      </p:sp>
      <p:pic>
        <p:nvPicPr>
          <p:cNvPr id="13" name="Image 2" descr="preencoded.png">    </p:cNvPr>
          <p:cNvPicPr>
            <a:picLocks noChangeAspect="1"/>
          </p:cNvPicPr>
          <p:nvPr/>
        </p:nvPicPr>
        <p:blipFill>
          <a:blip r:embed="rId3"/>
          <a:stretch>
            <a:fillRect/>
          </a:stretch>
        </p:blipFill>
        <p:spPr>
          <a:xfrm>
            <a:off x="428625" y="3118247"/>
            <a:ext cx="142875" cy="7144"/>
          </a:xfrm>
          <a:prstGeom prst="rect">
            <a:avLst/>
          </a:prstGeom>
        </p:spPr>
      </p:pic>
      <p:sp>
        <p:nvSpPr>
          <p:cNvPr id="14" name="Text 9"/>
          <p:cNvSpPr/>
          <p:nvPr/>
        </p:nvSpPr>
        <p:spPr>
          <a:xfrm>
            <a:off x="714375" y="3025378"/>
            <a:ext cx="1357703" cy="192881"/>
          </a:xfrm>
          <a:prstGeom prst="rect">
            <a:avLst/>
          </a:prstGeom>
          <a:noFill/>
          <a:ln/>
        </p:spPr>
        <p:txBody>
          <a:bodyPr wrap="square" lIns="0" tIns="0" rIns="0" bIns="0" rtlCol="0" anchor="ctr">
            <a:spAutoFit/>
          </a:bodyPr>
          <a:lstStyle/>
          <a:p>
            <a:pPr indent="0" marL="0">
              <a:buNone/>
            </a:pPr>
            <a:r>
              <a:rPr lang="en-US" sz="1013" b="1" dirty="0">
                <a:solidFill>
                  <a:srgbClr val="2E5984"/>
                </a:solidFill>
                <a:latin typeface="Arial" pitchFamily="34" charset="0"/>
                <a:ea typeface="Arial" pitchFamily="34" charset="-122"/>
                <a:cs typeface="Arial" pitchFamily="34" charset="-120"/>
              </a:rPr>
              <a:t>Complex Risk Profile</a:t>
            </a:r>
            <a:endParaRPr lang="en-US" sz="1013" dirty="0"/>
          </a:p>
        </p:txBody>
      </p:sp>
      <p:sp>
        <p:nvSpPr>
          <p:cNvPr id="15" name="Text 10"/>
          <p:cNvSpPr/>
          <p:nvPr/>
        </p:nvSpPr>
        <p:spPr>
          <a:xfrm>
            <a:off x="371475" y="3307556"/>
            <a:ext cx="4014788" cy="857250"/>
          </a:xfrm>
          <a:prstGeom prst="rect">
            <a:avLst/>
          </a:prstGeom>
          <a:noFill/>
          <a:ln/>
        </p:spPr>
        <p:txBody>
          <a:bodyPr wrap="square" lIns="0" tIns="0" rIns="0" bIns="0" rtlCol="0" anchor="ctr">
            <a:spAutoFit/>
          </a:bodyPr>
          <a:lstStyle/>
          <a:p>
            <a:pPr indent="0" marL="0">
              <a:buNone/>
            </a:pPr>
            <a:r>
              <a:rPr lang="en-US" sz="900" dirty="0">
                <a:solidFill>
                  <a:srgbClr val="333333"/>
                </a:solidFill>
                <a:latin typeface="Arial" pitchFamily="34" charset="0"/>
                <a:ea typeface="Arial" pitchFamily="34" charset="-122"/>
                <a:cs typeface="Arial" pitchFamily="34" charset="-120"/>
              </a:rPr>
              <a:t>Infrastructure investments involve multiple risk layers: construction risks (delays, cost overruns), operational risks (maintenance, technology), market risks (demand, pricing), and political/regulatory risks (policy changes, expropriation). These risks evolve over project lifecycles and require sophisticated allocation mechanisms that many markets lack.</a:t>
            </a:r>
            <a:endParaRPr lang="en-US" sz="900" dirty="0"/>
          </a:p>
        </p:txBody>
      </p:sp>
      <p:pic>
        <p:nvPicPr>
          <p:cNvPr id="16" name="Image 3" descr="preencoded.png">    </p:cNvPr>
          <p:cNvPicPr>
            <a:picLocks noChangeAspect="1"/>
          </p:cNvPicPr>
          <p:nvPr/>
        </p:nvPicPr>
        <p:blipFill>
          <a:blip r:embed="rId4"/>
          <a:stretch>
            <a:fillRect/>
          </a:stretch>
        </p:blipFill>
        <p:spPr>
          <a:xfrm>
            <a:off x="285750" y="4336256"/>
            <a:ext cx="4114800" cy="1571625"/>
          </a:xfrm>
          <a:prstGeom prst="rect">
            <a:avLst/>
          </a:prstGeom>
        </p:spPr>
      </p:pic>
      <p:sp>
        <p:nvSpPr>
          <p:cNvPr id="17" name="Text 11"/>
          <p:cNvSpPr/>
          <p:nvPr/>
        </p:nvSpPr>
        <p:spPr>
          <a:xfrm>
            <a:off x="4743450" y="850106"/>
            <a:ext cx="4186238" cy="257175"/>
          </a:xfrm>
          <a:prstGeom prst="rect">
            <a:avLst/>
          </a:prstGeom>
          <a:noFill/>
          <a:ln/>
        </p:spPr>
        <p:txBody>
          <a:bodyPr wrap="square" lIns="0" tIns="0" rIns="0" bIns="0" rtlCol="0" anchor="ctr">
            <a:spAutoFit/>
          </a:bodyPr>
          <a:lstStyle/>
          <a:p>
            <a:pPr indent="0" marL="0">
              <a:buNone/>
            </a:pPr>
            <a:r>
              <a:rPr lang="en-US" sz="1350" b="1" dirty="0">
                <a:solidFill>
                  <a:srgbClr val="4A90A4"/>
                </a:solidFill>
                <a:latin typeface="Arial" pitchFamily="34" charset="0"/>
                <a:ea typeface="Arial" pitchFamily="34" charset="-122"/>
                <a:cs typeface="Arial" pitchFamily="34" charset="-120"/>
              </a:rPr>
              <a:t>Market Failures in Infrastructure</a:t>
            </a:r>
            <a:endParaRPr lang="en-US" sz="1350" dirty="0"/>
          </a:p>
        </p:txBody>
      </p:sp>
      <p:sp>
        <p:nvSpPr>
          <p:cNvPr id="18" name="Shape 12"/>
          <p:cNvSpPr/>
          <p:nvPr/>
        </p:nvSpPr>
        <p:spPr>
          <a:xfrm>
            <a:off x="4743450" y="1164431"/>
            <a:ext cx="4114800" cy="1343025"/>
          </a:xfrm>
          <a:prstGeom prst="rect">
            <a:avLst/>
          </a:prstGeom>
          <a:solidFill>
            <a:srgbClr val="FFFFFF"/>
          </a:solidFill>
          <a:ln/>
        </p:spPr>
      </p:sp>
      <p:sp>
        <p:nvSpPr>
          <p:cNvPr id="19" name="Shape 13"/>
          <p:cNvSpPr/>
          <p:nvPr/>
        </p:nvSpPr>
        <p:spPr>
          <a:xfrm>
            <a:off x="4829175" y="1250156"/>
            <a:ext cx="257175" cy="257175"/>
          </a:xfrm>
          <a:prstGeom prst="rect">
            <a:avLst/>
          </a:prstGeom>
          <a:solidFill>
            <a:srgbClr val="7FB3D3"/>
          </a:solidFill>
          <a:ln/>
        </p:spPr>
      </p:sp>
      <p:pic>
        <p:nvPicPr>
          <p:cNvPr id="20" name="Image 4" descr="preencoded.png">    </p:cNvPr>
          <p:cNvPicPr>
            <a:picLocks noChangeAspect="1"/>
          </p:cNvPicPr>
          <p:nvPr/>
        </p:nvPicPr>
        <p:blipFill>
          <a:blip r:embed="rId5"/>
          <a:stretch>
            <a:fillRect/>
          </a:stretch>
        </p:blipFill>
        <p:spPr>
          <a:xfrm>
            <a:off x="4886325" y="1375172"/>
            <a:ext cx="142875" cy="7144"/>
          </a:xfrm>
          <a:prstGeom prst="rect">
            <a:avLst/>
          </a:prstGeom>
        </p:spPr>
      </p:pic>
      <p:sp>
        <p:nvSpPr>
          <p:cNvPr id="21" name="Text 14"/>
          <p:cNvSpPr/>
          <p:nvPr/>
        </p:nvSpPr>
        <p:spPr>
          <a:xfrm>
            <a:off x="5172075" y="1282303"/>
            <a:ext cx="1400510" cy="192881"/>
          </a:xfrm>
          <a:prstGeom prst="rect">
            <a:avLst/>
          </a:prstGeom>
          <a:noFill/>
          <a:ln/>
        </p:spPr>
        <p:txBody>
          <a:bodyPr wrap="square" lIns="0" tIns="0" rIns="0" bIns="0" rtlCol="0" anchor="ctr">
            <a:spAutoFit/>
          </a:bodyPr>
          <a:lstStyle/>
          <a:p>
            <a:pPr indent="0" marL="0">
              <a:buNone/>
            </a:pPr>
            <a:r>
              <a:rPr lang="en-US" sz="1013" b="1" dirty="0">
                <a:solidFill>
                  <a:srgbClr val="2E5984"/>
                </a:solidFill>
                <a:latin typeface="Arial" pitchFamily="34" charset="0"/>
                <a:ea typeface="Arial" pitchFamily="34" charset="-122"/>
                <a:cs typeface="Arial" pitchFamily="34" charset="-120"/>
              </a:rPr>
              <a:t>Structural Challenges</a:t>
            </a:r>
            <a:endParaRPr lang="en-US" sz="1013" dirty="0"/>
          </a:p>
        </p:txBody>
      </p:sp>
      <p:sp>
        <p:nvSpPr>
          <p:cNvPr id="22" name="Text 15"/>
          <p:cNvSpPr/>
          <p:nvPr/>
        </p:nvSpPr>
        <p:spPr>
          <a:xfrm>
            <a:off x="4829175" y="1564481"/>
            <a:ext cx="4014788" cy="857250"/>
          </a:xfrm>
          <a:prstGeom prst="rect">
            <a:avLst/>
          </a:prstGeom>
          <a:noFill/>
          <a:ln/>
        </p:spPr>
        <p:txBody>
          <a:bodyPr wrap="square" lIns="0" tIns="0" rIns="0" bIns="0" rtlCol="0" anchor="ctr">
            <a:spAutoFit/>
          </a:bodyPr>
          <a:lstStyle/>
          <a:p>
            <a:pPr indent="0" marL="0">
              <a:buNone/>
            </a:pPr>
            <a:r>
              <a:rPr lang="en-US" sz="900" dirty="0">
                <a:solidFill>
                  <a:srgbClr val="333333"/>
                </a:solidFill>
                <a:latin typeface="Arial" pitchFamily="34" charset="0"/>
                <a:ea typeface="Arial" pitchFamily="34" charset="-122"/>
                <a:cs typeface="Arial" pitchFamily="34" charset="-120"/>
              </a:rPr>
              <a:t>Infrastructure markets suffer from inherent market failures: natural monopoly characteristics in many sectors, significant positive and negative externalities not captured in pricing, public good aspects of some infrastructure, and information asymmetries between project sponsors and financiers. These failures limit pure market-based solutions.</a:t>
            </a:r>
            <a:endParaRPr lang="en-US" sz="900" dirty="0"/>
          </a:p>
        </p:txBody>
      </p:sp>
      <p:sp>
        <p:nvSpPr>
          <p:cNvPr id="23" name="Shape 16"/>
          <p:cNvSpPr/>
          <p:nvPr/>
        </p:nvSpPr>
        <p:spPr>
          <a:xfrm>
            <a:off x="4743450" y="2593181"/>
            <a:ext cx="4114800" cy="2800350"/>
          </a:xfrm>
          <a:prstGeom prst="rect">
            <a:avLst/>
          </a:prstGeom>
          <a:solidFill>
            <a:srgbClr val="FFFFFF"/>
          </a:solidFill>
          <a:ln/>
        </p:spPr>
      </p:sp>
      <p:sp>
        <p:nvSpPr>
          <p:cNvPr id="24" name="Text 17"/>
          <p:cNvSpPr/>
          <p:nvPr/>
        </p:nvSpPr>
        <p:spPr>
          <a:xfrm>
            <a:off x="4829175" y="2678906"/>
            <a:ext cx="4014788" cy="192881"/>
          </a:xfrm>
          <a:prstGeom prst="rect">
            <a:avLst/>
          </a:prstGeom>
          <a:noFill/>
          <a:ln/>
        </p:spPr>
        <p:txBody>
          <a:bodyPr wrap="square" lIns="0" tIns="0" rIns="0" bIns="0" rtlCol="0" anchor="ctr">
            <a:spAutoFit/>
          </a:bodyPr>
          <a:lstStyle/>
          <a:p>
            <a:pPr indent="0" marL="0">
              <a:buNone/>
            </a:pPr>
            <a:r>
              <a:rPr lang="en-US" sz="1013" b="1" dirty="0">
                <a:solidFill>
                  <a:srgbClr val="2E5984"/>
                </a:solidFill>
                <a:latin typeface="Arial" pitchFamily="34" charset="0"/>
                <a:ea typeface="Arial" pitchFamily="34" charset="-122"/>
                <a:cs typeface="Arial" pitchFamily="34" charset="-120"/>
              </a:rPr>
              <a:t>Key Barriers to Infrastructure Investment</a:t>
            </a:r>
            <a:endParaRPr lang="en-US" sz="1013" dirty="0"/>
          </a:p>
        </p:txBody>
      </p:sp>
      <p:sp>
        <p:nvSpPr>
          <p:cNvPr id="25" name="Text 18"/>
          <p:cNvSpPr/>
          <p:nvPr/>
        </p:nvSpPr>
        <p:spPr>
          <a:xfrm>
            <a:off x="4829175" y="2928938"/>
            <a:ext cx="1964224" cy="171450"/>
          </a:xfrm>
          <a:prstGeom prst="rect">
            <a:avLst/>
          </a:prstGeom>
          <a:noFill/>
          <a:ln/>
        </p:spPr>
        <p:txBody>
          <a:bodyPr wrap="square" lIns="0" tIns="0" rIns="0" bIns="0" rtlCol="0" anchor="ctr">
            <a:spAutoFit/>
          </a:bodyPr>
          <a:lstStyle/>
          <a:p>
            <a:pPr indent="0" marL="0">
              <a:buNone/>
            </a:pPr>
            <a:r>
              <a:rPr lang="en-US" sz="900" b="1" dirty="0">
                <a:solidFill>
                  <a:srgbClr val="4A90A4"/>
                </a:solidFill>
                <a:latin typeface="Arial" pitchFamily="34" charset="0"/>
                <a:ea typeface="Arial" pitchFamily="34" charset="-122"/>
                <a:cs typeface="Arial" pitchFamily="34" charset="-120"/>
              </a:rPr>
              <a:t>Public Sector Barriers</a:t>
            </a:r>
            <a:endParaRPr lang="en-US" sz="900" dirty="0"/>
          </a:p>
        </p:txBody>
      </p:sp>
      <p:sp>
        <p:nvSpPr>
          <p:cNvPr id="26" name="Text 19"/>
          <p:cNvSpPr/>
          <p:nvPr/>
        </p:nvSpPr>
        <p:spPr>
          <a:xfrm>
            <a:off x="4829175" y="3128963"/>
            <a:ext cx="1964224" cy="160734"/>
          </a:xfrm>
          <a:prstGeom prst="rect">
            <a:avLst/>
          </a:prstGeom>
          <a:noFill/>
          <a:ln/>
        </p:spPr>
        <p:txBody>
          <a:bodyPr wrap="square" lIns="136017" tIns="0" rIns="0" bIns="0" rtlCol="0" anchor="ctr">
            <a:spAutoFit/>
          </a:bodyPr>
          <a:lstStyle/>
          <a:p>
            <a:pPr algn="l" indent="0" marL="0">
              <a:buNone/>
            </a:pPr>
            <a:r>
              <a:rPr lang="en-US" sz="844" dirty="0">
                <a:solidFill>
                  <a:srgbClr val="333333"/>
                </a:solidFill>
                <a:latin typeface="Arial" pitchFamily="34" charset="0"/>
                <a:ea typeface="Arial" pitchFamily="34" charset="-122"/>
                <a:cs typeface="Arial" pitchFamily="34" charset="-120"/>
              </a:rPr>
              <a:t>Fiscal constraints and debt limits</a:t>
            </a:r>
            <a:endParaRPr lang="en-US" sz="844" dirty="0"/>
          </a:p>
        </p:txBody>
      </p:sp>
      <p:sp>
        <p:nvSpPr>
          <p:cNvPr id="27" name="Text 20"/>
          <p:cNvSpPr/>
          <p:nvPr/>
        </p:nvSpPr>
        <p:spPr>
          <a:xfrm>
            <a:off x="4829175" y="3318272"/>
            <a:ext cx="1964224" cy="160734"/>
          </a:xfrm>
          <a:prstGeom prst="rect">
            <a:avLst/>
          </a:prstGeom>
          <a:noFill/>
          <a:ln/>
        </p:spPr>
        <p:txBody>
          <a:bodyPr wrap="square" lIns="136017" tIns="0" rIns="0" bIns="0" rtlCol="0" anchor="ctr">
            <a:spAutoFit/>
          </a:bodyPr>
          <a:lstStyle/>
          <a:p>
            <a:pPr algn="l" indent="0" marL="0">
              <a:buNone/>
            </a:pPr>
            <a:r>
              <a:rPr lang="en-US" sz="844" dirty="0">
                <a:solidFill>
                  <a:srgbClr val="333333"/>
                </a:solidFill>
                <a:latin typeface="Arial" pitchFamily="34" charset="0"/>
                <a:ea typeface="Arial" pitchFamily="34" charset="-122"/>
                <a:cs typeface="Arial" pitchFamily="34" charset="-120"/>
              </a:rPr>
              <a:t>Weak project preparation capacity</a:t>
            </a:r>
            <a:endParaRPr lang="en-US" sz="844" dirty="0"/>
          </a:p>
        </p:txBody>
      </p:sp>
      <p:sp>
        <p:nvSpPr>
          <p:cNvPr id="28" name="Text 21"/>
          <p:cNvSpPr/>
          <p:nvPr/>
        </p:nvSpPr>
        <p:spPr>
          <a:xfrm>
            <a:off x="4829175" y="3507581"/>
            <a:ext cx="1964224" cy="160734"/>
          </a:xfrm>
          <a:prstGeom prst="rect">
            <a:avLst/>
          </a:prstGeom>
          <a:noFill/>
          <a:ln/>
        </p:spPr>
        <p:txBody>
          <a:bodyPr wrap="square" lIns="136017" tIns="0" rIns="0" bIns="0" rtlCol="0" anchor="ctr">
            <a:spAutoFit/>
          </a:bodyPr>
          <a:lstStyle/>
          <a:p>
            <a:pPr algn="l" indent="0" marL="0">
              <a:buNone/>
            </a:pPr>
            <a:r>
              <a:rPr lang="en-US" sz="844" dirty="0">
                <a:solidFill>
                  <a:srgbClr val="333333"/>
                </a:solidFill>
                <a:latin typeface="Arial" pitchFamily="34" charset="0"/>
                <a:ea typeface="Arial" pitchFamily="34" charset="-122"/>
                <a:cs typeface="Arial" pitchFamily="34" charset="-120"/>
              </a:rPr>
              <a:t>Regulatory uncertainty</a:t>
            </a:r>
            <a:endParaRPr lang="en-US" sz="844" dirty="0"/>
          </a:p>
        </p:txBody>
      </p:sp>
      <p:sp>
        <p:nvSpPr>
          <p:cNvPr id="29" name="Text 22"/>
          <p:cNvSpPr/>
          <p:nvPr/>
        </p:nvSpPr>
        <p:spPr>
          <a:xfrm>
            <a:off x="4829175" y="3696891"/>
            <a:ext cx="1964224" cy="160734"/>
          </a:xfrm>
          <a:prstGeom prst="rect">
            <a:avLst/>
          </a:prstGeom>
          <a:noFill/>
          <a:ln/>
        </p:spPr>
        <p:txBody>
          <a:bodyPr wrap="square" lIns="136017" tIns="0" rIns="0" bIns="0" rtlCol="0" anchor="ctr">
            <a:spAutoFit/>
          </a:bodyPr>
          <a:lstStyle/>
          <a:p>
            <a:pPr algn="l" indent="0" marL="0">
              <a:buNone/>
            </a:pPr>
            <a:r>
              <a:rPr lang="en-US" sz="844" dirty="0">
                <a:solidFill>
                  <a:srgbClr val="333333"/>
                </a:solidFill>
                <a:latin typeface="Arial" pitchFamily="34" charset="0"/>
                <a:ea typeface="Arial" pitchFamily="34" charset="-122"/>
                <a:cs typeface="Arial" pitchFamily="34" charset="-120"/>
              </a:rPr>
              <a:t>Political interference in projects</a:t>
            </a:r>
            <a:endParaRPr lang="en-US" sz="844" dirty="0"/>
          </a:p>
        </p:txBody>
      </p:sp>
      <p:sp>
        <p:nvSpPr>
          <p:cNvPr id="30" name="Text 23"/>
          <p:cNvSpPr/>
          <p:nvPr/>
        </p:nvSpPr>
        <p:spPr>
          <a:xfrm>
            <a:off x="4829175" y="3886200"/>
            <a:ext cx="1964224" cy="160734"/>
          </a:xfrm>
          <a:prstGeom prst="rect">
            <a:avLst/>
          </a:prstGeom>
          <a:noFill/>
          <a:ln/>
        </p:spPr>
        <p:txBody>
          <a:bodyPr wrap="square" lIns="136017" tIns="0" rIns="0" bIns="0" rtlCol="0" anchor="ctr">
            <a:spAutoFit/>
          </a:bodyPr>
          <a:lstStyle/>
          <a:p>
            <a:pPr algn="l" indent="0" marL="0">
              <a:buNone/>
            </a:pPr>
            <a:r>
              <a:rPr lang="en-US" sz="844" dirty="0">
                <a:solidFill>
                  <a:srgbClr val="333333"/>
                </a:solidFill>
                <a:latin typeface="Arial" pitchFamily="34" charset="0"/>
                <a:ea typeface="Arial" pitchFamily="34" charset="-122"/>
                <a:cs typeface="Arial" pitchFamily="34" charset="-120"/>
              </a:rPr>
              <a:t>Inadequate pricing policies</a:t>
            </a:r>
            <a:endParaRPr lang="en-US" sz="844" dirty="0"/>
          </a:p>
        </p:txBody>
      </p:sp>
      <p:sp>
        <p:nvSpPr>
          <p:cNvPr id="31" name="Text 24"/>
          <p:cNvSpPr/>
          <p:nvPr/>
        </p:nvSpPr>
        <p:spPr>
          <a:xfrm>
            <a:off x="4829175" y="4118372"/>
            <a:ext cx="1964224" cy="171450"/>
          </a:xfrm>
          <a:prstGeom prst="rect">
            <a:avLst/>
          </a:prstGeom>
          <a:noFill/>
          <a:ln/>
        </p:spPr>
        <p:txBody>
          <a:bodyPr wrap="square" lIns="0" tIns="0" rIns="0" bIns="0" rtlCol="0" anchor="ctr">
            <a:spAutoFit/>
          </a:bodyPr>
          <a:lstStyle/>
          <a:p>
            <a:pPr indent="0" marL="0">
              <a:buNone/>
            </a:pPr>
            <a:r>
              <a:rPr lang="en-US" sz="900" b="1" dirty="0">
                <a:solidFill>
                  <a:srgbClr val="4A90A4"/>
                </a:solidFill>
                <a:latin typeface="Arial" pitchFamily="34" charset="0"/>
                <a:ea typeface="Arial" pitchFamily="34" charset="-122"/>
                <a:cs typeface="Arial" pitchFamily="34" charset="-120"/>
              </a:rPr>
              <a:t>Financial Market Barriers</a:t>
            </a:r>
            <a:endParaRPr lang="en-US" sz="900" dirty="0"/>
          </a:p>
        </p:txBody>
      </p:sp>
      <p:sp>
        <p:nvSpPr>
          <p:cNvPr id="32" name="Text 25"/>
          <p:cNvSpPr/>
          <p:nvPr/>
        </p:nvSpPr>
        <p:spPr>
          <a:xfrm>
            <a:off x="4829175" y="4318397"/>
            <a:ext cx="1964224" cy="160734"/>
          </a:xfrm>
          <a:prstGeom prst="rect">
            <a:avLst/>
          </a:prstGeom>
          <a:noFill/>
          <a:ln/>
        </p:spPr>
        <p:txBody>
          <a:bodyPr wrap="square" lIns="136017" tIns="0" rIns="0" bIns="0" rtlCol="0" anchor="ctr">
            <a:spAutoFit/>
          </a:bodyPr>
          <a:lstStyle/>
          <a:p>
            <a:pPr algn="l" indent="0" marL="0">
              <a:buNone/>
            </a:pPr>
            <a:r>
              <a:rPr lang="en-US" sz="844" dirty="0">
                <a:solidFill>
                  <a:srgbClr val="333333"/>
                </a:solidFill>
                <a:latin typeface="Arial" pitchFamily="34" charset="0"/>
                <a:ea typeface="Arial" pitchFamily="34" charset="-122"/>
                <a:cs typeface="Arial" pitchFamily="34" charset="-120"/>
              </a:rPr>
              <a:t>Limited long-term financing</a:t>
            </a:r>
            <a:endParaRPr lang="en-US" sz="844" dirty="0"/>
          </a:p>
        </p:txBody>
      </p:sp>
      <p:sp>
        <p:nvSpPr>
          <p:cNvPr id="33" name="Text 26"/>
          <p:cNvSpPr/>
          <p:nvPr/>
        </p:nvSpPr>
        <p:spPr>
          <a:xfrm>
            <a:off x="4829175" y="4507706"/>
            <a:ext cx="1964224" cy="160734"/>
          </a:xfrm>
          <a:prstGeom prst="rect">
            <a:avLst/>
          </a:prstGeom>
          <a:noFill/>
          <a:ln/>
        </p:spPr>
        <p:txBody>
          <a:bodyPr wrap="square" lIns="136017" tIns="0" rIns="0" bIns="0" rtlCol="0" anchor="ctr">
            <a:spAutoFit/>
          </a:bodyPr>
          <a:lstStyle/>
          <a:p>
            <a:pPr algn="l" indent="0" marL="0">
              <a:buNone/>
            </a:pPr>
            <a:r>
              <a:rPr lang="en-US" sz="844" dirty="0">
                <a:solidFill>
                  <a:srgbClr val="333333"/>
                </a:solidFill>
                <a:latin typeface="Arial" pitchFamily="34" charset="0"/>
                <a:ea typeface="Arial" pitchFamily="34" charset="-122"/>
                <a:cs typeface="Arial" pitchFamily="34" charset="-120"/>
              </a:rPr>
              <a:t>Underdeveloped project finance</a:t>
            </a:r>
            <a:endParaRPr lang="en-US" sz="844" dirty="0"/>
          </a:p>
        </p:txBody>
      </p:sp>
      <p:sp>
        <p:nvSpPr>
          <p:cNvPr id="34" name="Text 27"/>
          <p:cNvSpPr/>
          <p:nvPr/>
        </p:nvSpPr>
        <p:spPr>
          <a:xfrm>
            <a:off x="4829175" y="4697016"/>
            <a:ext cx="1964224" cy="160734"/>
          </a:xfrm>
          <a:prstGeom prst="rect">
            <a:avLst/>
          </a:prstGeom>
          <a:noFill/>
          <a:ln/>
        </p:spPr>
        <p:txBody>
          <a:bodyPr wrap="square" lIns="136017" tIns="0" rIns="0" bIns="0" rtlCol="0" anchor="ctr">
            <a:spAutoFit/>
          </a:bodyPr>
          <a:lstStyle/>
          <a:p>
            <a:pPr algn="l" indent="0" marL="0">
              <a:buNone/>
            </a:pPr>
            <a:r>
              <a:rPr lang="en-US" sz="844" dirty="0">
                <a:solidFill>
                  <a:srgbClr val="333333"/>
                </a:solidFill>
                <a:latin typeface="Arial" pitchFamily="34" charset="0"/>
                <a:ea typeface="Arial" pitchFamily="34" charset="-122"/>
                <a:cs typeface="Arial" pitchFamily="34" charset="-120"/>
              </a:rPr>
              <a:t>Currency mismatch issues</a:t>
            </a:r>
            <a:endParaRPr lang="en-US" sz="844" dirty="0"/>
          </a:p>
        </p:txBody>
      </p:sp>
      <p:sp>
        <p:nvSpPr>
          <p:cNvPr id="35" name="Text 28"/>
          <p:cNvSpPr/>
          <p:nvPr/>
        </p:nvSpPr>
        <p:spPr>
          <a:xfrm>
            <a:off x="4829175" y="4886325"/>
            <a:ext cx="1964224" cy="160734"/>
          </a:xfrm>
          <a:prstGeom prst="rect">
            <a:avLst/>
          </a:prstGeom>
          <a:noFill/>
          <a:ln/>
        </p:spPr>
        <p:txBody>
          <a:bodyPr wrap="square" lIns="136017" tIns="0" rIns="0" bIns="0" rtlCol="0" anchor="ctr">
            <a:spAutoFit/>
          </a:bodyPr>
          <a:lstStyle/>
          <a:p>
            <a:pPr algn="l" indent="0" marL="0">
              <a:buNone/>
            </a:pPr>
            <a:r>
              <a:rPr lang="en-US" sz="844" dirty="0">
                <a:solidFill>
                  <a:srgbClr val="333333"/>
                </a:solidFill>
                <a:latin typeface="Arial" pitchFamily="34" charset="0"/>
                <a:ea typeface="Arial" pitchFamily="34" charset="-122"/>
                <a:cs typeface="Arial" pitchFamily="34" charset="-120"/>
              </a:rPr>
              <a:t>Restrictive investment regulations</a:t>
            </a:r>
            <a:endParaRPr lang="en-US" sz="844" dirty="0"/>
          </a:p>
        </p:txBody>
      </p:sp>
      <p:sp>
        <p:nvSpPr>
          <p:cNvPr id="36" name="Text 29"/>
          <p:cNvSpPr/>
          <p:nvPr/>
        </p:nvSpPr>
        <p:spPr>
          <a:xfrm>
            <a:off x="4829175" y="5075634"/>
            <a:ext cx="1964224" cy="160734"/>
          </a:xfrm>
          <a:prstGeom prst="rect">
            <a:avLst/>
          </a:prstGeom>
          <a:noFill/>
          <a:ln/>
        </p:spPr>
        <p:txBody>
          <a:bodyPr wrap="square" lIns="136017" tIns="0" rIns="0" bIns="0" rtlCol="0" anchor="ctr">
            <a:spAutoFit/>
          </a:bodyPr>
          <a:lstStyle/>
          <a:p>
            <a:pPr algn="l" indent="0" marL="0">
              <a:buNone/>
            </a:pPr>
            <a:r>
              <a:rPr lang="en-US" sz="844" dirty="0">
                <a:solidFill>
                  <a:srgbClr val="333333"/>
                </a:solidFill>
                <a:latin typeface="Arial" pitchFamily="34" charset="0"/>
                <a:ea typeface="Arial" pitchFamily="34" charset="-122"/>
                <a:cs typeface="Arial" pitchFamily="34" charset="-120"/>
              </a:rPr>
              <a:t>Lack of standardized instruments</a:t>
            </a:r>
            <a:endParaRPr lang="en-US" sz="844" dirty="0"/>
          </a:p>
        </p:txBody>
      </p:sp>
      <p:sp>
        <p:nvSpPr>
          <p:cNvPr id="37" name="Text 30"/>
          <p:cNvSpPr/>
          <p:nvPr/>
        </p:nvSpPr>
        <p:spPr>
          <a:xfrm>
            <a:off x="6879738" y="2928938"/>
            <a:ext cx="1964224" cy="171450"/>
          </a:xfrm>
          <a:prstGeom prst="rect">
            <a:avLst/>
          </a:prstGeom>
          <a:noFill/>
          <a:ln/>
        </p:spPr>
        <p:txBody>
          <a:bodyPr wrap="square" lIns="0" tIns="0" rIns="0" bIns="0" rtlCol="0" anchor="ctr">
            <a:spAutoFit/>
          </a:bodyPr>
          <a:lstStyle/>
          <a:p>
            <a:pPr indent="0" marL="0">
              <a:buNone/>
            </a:pPr>
            <a:r>
              <a:rPr lang="en-US" sz="900" b="1" dirty="0">
                <a:solidFill>
                  <a:srgbClr val="4A90A4"/>
                </a:solidFill>
                <a:latin typeface="Arial" pitchFamily="34" charset="0"/>
                <a:ea typeface="Arial" pitchFamily="34" charset="-122"/>
                <a:cs typeface="Arial" pitchFamily="34" charset="-120"/>
              </a:rPr>
              <a:t>Project-Level Barriers</a:t>
            </a:r>
            <a:endParaRPr lang="en-US" sz="900" dirty="0"/>
          </a:p>
        </p:txBody>
      </p:sp>
      <p:sp>
        <p:nvSpPr>
          <p:cNvPr id="38" name="Text 31"/>
          <p:cNvSpPr/>
          <p:nvPr/>
        </p:nvSpPr>
        <p:spPr>
          <a:xfrm>
            <a:off x="6879738" y="3128963"/>
            <a:ext cx="1964224" cy="160734"/>
          </a:xfrm>
          <a:prstGeom prst="rect">
            <a:avLst/>
          </a:prstGeom>
          <a:noFill/>
          <a:ln/>
        </p:spPr>
        <p:txBody>
          <a:bodyPr wrap="square" lIns="136017" tIns="0" rIns="0" bIns="0" rtlCol="0" anchor="ctr">
            <a:spAutoFit/>
          </a:bodyPr>
          <a:lstStyle/>
          <a:p>
            <a:pPr algn="l" indent="0" marL="0">
              <a:buNone/>
            </a:pPr>
            <a:r>
              <a:rPr lang="en-US" sz="844" dirty="0">
                <a:solidFill>
                  <a:srgbClr val="333333"/>
                </a:solidFill>
                <a:latin typeface="Arial" pitchFamily="34" charset="0"/>
                <a:ea typeface="Arial" pitchFamily="34" charset="-122"/>
                <a:cs typeface="Arial" pitchFamily="34" charset="-120"/>
              </a:rPr>
              <a:t>Inadequate feasibility studies</a:t>
            </a:r>
            <a:endParaRPr lang="en-US" sz="844" dirty="0"/>
          </a:p>
        </p:txBody>
      </p:sp>
      <p:sp>
        <p:nvSpPr>
          <p:cNvPr id="39" name="Text 32"/>
          <p:cNvSpPr/>
          <p:nvPr/>
        </p:nvSpPr>
        <p:spPr>
          <a:xfrm>
            <a:off x="6879738" y="3318272"/>
            <a:ext cx="1964224" cy="160734"/>
          </a:xfrm>
          <a:prstGeom prst="rect">
            <a:avLst/>
          </a:prstGeom>
          <a:noFill/>
          <a:ln/>
        </p:spPr>
        <p:txBody>
          <a:bodyPr wrap="square" lIns="136017" tIns="0" rIns="0" bIns="0" rtlCol="0" anchor="ctr">
            <a:spAutoFit/>
          </a:bodyPr>
          <a:lstStyle/>
          <a:p>
            <a:pPr algn="l" indent="0" marL="0">
              <a:buNone/>
            </a:pPr>
            <a:r>
              <a:rPr lang="en-US" sz="844" dirty="0">
                <a:solidFill>
                  <a:srgbClr val="333333"/>
                </a:solidFill>
                <a:latin typeface="Arial" pitchFamily="34" charset="0"/>
                <a:ea typeface="Arial" pitchFamily="34" charset="-122"/>
                <a:cs typeface="Arial" pitchFamily="34" charset="-120"/>
              </a:rPr>
              <a:t>Poor risk allocation frameworks</a:t>
            </a:r>
            <a:endParaRPr lang="en-US" sz="844" dirty="0"/>
          </a:p>
        </p:txBody>
      </p:sp>
      <p:sp>
        <p:nvSpPr>
          <p:cNvPr id="40" name="Text 33"/>
          <p:cNvSpPr/>
          <p:nvPr/>
        </p:nvSpPr>
        <p:spPr>
          <a:xfrm>
            <a:off x="6879738" y="3507581"/>
            <a:ext cx="1964224" cy="160734"/>
          </a:xfrm>
          <a:prstGeom prst="rect">
            <a:avLst/>
          </a:prstGeom>
          <a:noFill/>
          <a:ln/>
        </p:spPr>
        <p:txBody>
          <a:bodyPr wrap="square" lIns="136017" tIns="0" rIns="0" bIns="0" rtlCol="0" anchor="ctr">
            <a:spAutoFit/>
          </a:bodyPr>
          <a:lstStyle/>
          <a:p>
            <a:pPr algn="l" indent="0" marL="0">
              <a:buNone/>
            </a:pPr>
            <a:r>
              <a:rPr lang="en-US" sz="844" dirty="0">
                <a:solidFill>
                  <a:srgbClr val="333333"/>
                </a:solidFill>
                <a:latin typeface="Arial" pitchFamily="34" charset="0"/>
                <a:ea typeface="Arial" pitchFamily="34" charset="-122"/>
                <a:cs typeface="Arial" pitchFamily="34" charset="-120"/>
              </a:rPr>
              <a:t>Weak governance structures</a:t>
            </a:r>
            <a:endParaRPr lang="en-US" sz="844" dirty="0"/>
          </a:p>
        </p:txBody>
      </p:sp>
      <p:sp>
        <p:nvSpPr>
          <p:cNvPr id="41" name="Text 34"/>
          <p:cNvSpPr/>
          <p:nvPr/>
        </p:nvSpPr>
        <p:spPr>
          <a:xfrm>
            <a:off x="6879738" y="3696891"/>
            <a:ext cx="1964224" cy="160734"/>
          </a:xfrm>
          <a:prstGeom prst="rect">
            <a:avLst/>
          </a:prstGeom>
          <a:noFill/>
          <a:ln/>
        </p:spPr>
        <p:txBody>
          <a:bodyPr wrap="square" lIns="136017" tIns="0" rIns="0" bIns="0" rtlCol="0" anchor="ctr">
            <a:spAutoFit/>
          </a:bodyPr>
          <a:lstStyle/>
          <a:p>
            <a:pPr algn="l" indent="0" marL="0">
              <a:buNone/>
            </a:pPr>
            <a:r>
              <a:rPr lang="en-US" sz="844" dirty="0">
                <a:solidFill>
                  <a:srgbClr val="333333"/>
                </a:solidFill>
                <a:latin typeface="Arial" pitchFamily="34" charset="0"/>
                <a:ea typeface="Arial" pitchFamily="34" charset="-122"/>
                <a:cs typeface="Arial" pitchFamily="34" charset="-120"/>
              </a:rPr>
              <a:t>Environmental/social complications</a:t>
            </a:r>
            <a:endParaRPr lang="en-US" sz="844" dirty="0"/>
          </a:p>
        </p:txBody>
      </p:sp>
      <p:sp>
        <p:nvSpPr>
          <p:cNvPr id="42" name="Text 35"/>
          <p:cNvSpPr/>
          <p:nvPr/>
        </p:nvSpPr>
        <p:spPr>
          <a:xfrm>
            <a:off x="6879738" y="3886200"/>
            <a:ext cx="1964224" cy="160734"/>
          </a:xfrm>
          <a:prstGeom prst="rect">
            <a:avLst/>
          </a:prstGeom>
          <a:noFill/>
          <a:ln/>
        </p:spPr>
        <p:txBody>
          <a:bodyPr wrap="square" lIns="136017" tIns="0" rIns="0" bIns="0" rtlCol="0" anchor="ctr">
            <a:spAutoFit/>
          </a:bodyPr>
          <a:lstStyle/>
          <a:p>
            <a:pPr algn="l" indent="0" marL="0">
              <a:buNone/>
            </a:pPr>
            <a:r>
              <a:rPr lang="en-US" sz="844" dirty="0">
                <a:solidFill>
                  <a:srgbClr val="333333"/>
                </a:solidFill>
                <a:latin typeface="Arial" pitchFamily="34" charset="0"/>
                <a:ea typeface="Arial" pitchFamily="34" charset="-122"/>
                <a:cs typeface="Arial" pitchFamily="34" charset="-120"/>
              </a:rPr>
              <a:t>Insufficient revenue models</a:t>
            </a:r>
            <a:endParaRPr lang="en-US" sz="844" dirty="0"/>
          </a:p>
        </p:txBody>
      </p:sp>
      <p:sp>
        <p:nvSpPr>
          <p:cNvPr id="43" name="Text 36"/>
          <p:cNvSpPr/>
          <p:nvPr/>
        </p:nvSpPr>
        <p:spPr>
          <a:xfrm>
            <a:off x="6879738" y="4118372"/>
            <a:ext cx="1964224" cy="171450"/>
          </a:xfrm>
          <a:prstGeom prst="rect">
            <a:avLst/>
          </a:prstGeom>
          <a:noFill/>
          <a:ln/>
        </p:spPr>
        <p:txBody>
          <a:bodyPr wrap="square" lIns="0" tIns="0" rIns="0" bIns="0" rtlCol="0" anchor="ctr">
            <a:spAutoFit/>
          </a:bodyPr>
          <a:lstStyle/>
          <a:p>
            <a:pPr indent="0" marL="0">
              <a:buNone/>
            </a:pPr>
            <a:r>
              <a:rPr lang="en-US" sz="900" b="1" dirty="0">
                <a:solidFill>
                  <a:srgbClr val="4A90A4"/>
                </a:solidFill>
                <a:latin typeface="Arial" pitchFamily="34" charset="0"/>
                <a:ea typeface="Arial" pitchFamily="34" charset="-122"/>
                <a:cs typeface="Arial" pitchFamily="34" charset="-120"/>
              </a:rPr>
              <a:t>Institutional Barriers</a:t>
            </a:r>
            <a:endParaRPr lang="en-US" sz="900" dirty="0"/>
          </a:p>
        </p:txBody>
      </p:sp>
      <p:sp>
        <p:nvSpPr>
          <p:cNvPr id="44" name="Text 37"/>
          <p:cNvSpPr/>
          <p:nvPr/>
        </p:nvSpPr>
        <p:spPr>
          <a:xfrm>
            <a:off x="6879738" y="4318397"/>
            <a:ext cx="1964224" cy="160734"/>
          </a:xfrm>
          <a:prstGeom prst="rect">
            <a:avLst/>
          </a:prstGeom>
          <a:noFill/>
          <a:ln/>
        </p:spPr>
        <p:txBody>
          <a:bodyPr wrap="square" lIns="136017" tIns="0" rIns="0" bIns="0" rtlCol="0" anchor="ctr">
            <a:spAutoFit/>
          </a:bodyPr>
          <a:lstStyle/>
          <a:p>
            <a:pPr algn="l" indent="0" marL="0">
              <a:buNone/>
            </a:pPr>
            <a:r>
              <a:rPr lang="en-US" sz="844" dirty="0">
                <a:solidFill>
                  <a:srgbClr val="333333"/>
                </a:solidFill>
                <a:latin typeface="Arial" pitchFamily="34" charset="0"/>
                <a:ea typeface="Arial" pitchFamily="34" charset="-122"/>
                <a:cs typeface="Arial" pitchFamily="34" charset="-120"/>
              </a:rPr>
              <a:t>Fragmented government authority</a:t>
            </a:r>
            <a:endParaRPr lang="en-US" sz="844" dirty="0"/>
          </a:p>
        </p:txBody>
      </p:sp>
      <p:sp>
        <p:nvSpPr>
          <p:cNvPr id="45" name="Text 38"/>
          <p:cNvSpPr/>
          <p:nvPr/>
        </p:nvSpPr>
        <p:spPr>
          <a:xfrm>
            <a:off x="6879738" y="4507706"/>
            <a:ext cx="1964224" cy="160734"/>
          </a:xfrm>
          <a:prstGeom prst="rect">
            <a:avLst/>
          </a:prstGeom>
          <a:noFill/>
          <a:ln/>
        </p:spPr>
        <p:txBody>
          <a:bodyPr wrap="square" lIns="136017" tIns="0" rIns="0" bIns="0" rtlCol="0" anchor="ctr">
            <a:spAutoFit/>
          </a:bodyPr>
          <a:lstStyle/>
          <a:p>
            <a:pPr algn="l" indent="0" marL="0">
              <a:buNone/>
            </a:pPr>
            <a:r>
              <a:rPr lang="en-US" sz="844" dirty="0">
                <a:solidFill>
                  <a:srgbClr val="333333"/>
                </a:solidFill>
                <a:latin typeface="Arial" pitchFamily="34" charset="0"/>
                <a:ea typeface="Arial" pitchFamily="34" charset="-122"/>
                <a:cs typeface="Arial" pitchFamily="34" charset="-120"/>
              </a:rPr>
              <a:t>Limited technical expertise</a:t>
            </a:r>
            <a:endParaRPr lang="en-US" sz="844" dirty="0"/>
          </a:p>
        </p:txBody>
      </p:sp>
      <p:sp>
        <p:nvSpPr>
          <p:cNvPr id="46" name="Text 39"/>
          <p:cNvSpPr/>
          <p:nvPr/>
        </p:nvSpPr>
        <p:spPr>
          <a:xfrm>
            <a:off x="6879738" y="4697016"/>
            <a:ext cx="1964224" cy="160734"/>
          </a:xfrm>
          <a:prstGeom prst="rect">
            <a:avLst/>
          </a:prstGeom>
          <a:noFill/>
          <a:ln/>
        </p:spPr>
        <p:txBody>
          <a:bodyPr wrap="square" lIns="136017" tIns="0" rIns="0" bIns="0" rtlCol="0" anchor="ctr">
            <a:spAutoFit/>
          </a:bodyPr>
          <a:lstStyle/>
          <a:p>
            <a:pPr algn="l" indent="0" marL="0">
              <a:buNone/>
            </a:pPr>
            <a:r>
              <a:rPr lang="en-US" sz="844" dirty="0">
                <a:solidFill>
                  <a:srgbClr val="333333"/>
                </a:solidFill>
                <a:latin typeface="Arial" pitchFamily="34" charset="0"/>
                <a:ea typeface="Arial" pitchFamily="34" charset="-122"/>
                <a:cs typeface="Arial" pitchFamily="34" charset="-120"/>
              </a:rPr>
              <a:t>Procurement inefficiencies</a:t>
            </a:r>
            <a:endParaRPr lang="en-US" sz="844" dirty="0"/>
          </a:p>
        </p:txBody>
      </p:sp>
      <p:sp>
        <p:nvSpPr>
          <p:cNvPr id="47" name="Text 40"/>
          <p:cNvSpPr/>
          <p:nvPr/>
        </p:nvSpPr>
        <p:spPr>
          <a:xfrm>
            <a:off x="6879738" y="4886325"/>
            <a:ext cx="1964224" cy="160734"/>
          </a:xfrm>
          <a:prstGeom prst="rect">
            <a:avLst/>
          </a:prstGeom>
          <a:noFill/>
          <a:ln/>
        </p:spPr>
        <p:txBody>
          <a:bodyPr wrap="square" lIns="136017" tIns="0" rIns="0" bIns="0" rtlCol="0" anchor="ctr">
            <a:spAutoFit/>
          </a:bodyPr>
          <a:lstStyle/>
          <a:p>
            <a:pPr algn="l" indent="0" marL="0">
              <a:buNone/>
            </a:pPr>
            <a:r>
              <a:rPr lang="en-US" sz="844" dirty="0">
                <a:solidFill>
                  <a:srgbClr val="333333"/>
                </a:solidFill>
                <a:latin typeface="Arial" pitchFamily="34" charset="0"/>
                <a:ea typeface="Arial" pitchFamily="34" charset="-122"/>
                <a:cs typeface="Arial" pitchFamily="34" charset="-120"/>
              </a:rPr>
              <a:t>Corruption and transparency issues</a:t>
            </a:r>
            <a:endParaRPr lang="en-US" sz="844" dirty="0"/>
          </a:p>
        </p:txBody>
      </p:sp>
      <p:sp>
        <p:nvSpPr>
          <p:cNvPr id="48" name="Text 41"/>
          <p:cNvSpPr/>
          <p:nvPr/>
        </p:nvSpPr>
        <p:spPr>
          <a:xfrm>
            <a:off x="6879738" y="5075634"/>
            <a:ext cx="1964224" cy="160734"/>
          </a:xfrm>
          <a:prstGeom prst="rect">
            <a:avLst/>
          </a:prstGeom>
          <a:noFill/>
          <a:ln/>
        </p:spPr>
        <p:txBody>
          <a:bodyPr wrap="square" lIns="136017" tIns="0" rIns="0" bIns="0" rtlCol="0" anchor="ctr">
            <a:spAutoFit/>
          </a:bodyPr>
          <a:lstStyle/>
          <a:p>
            <a:pPr algn="l" indent="0" marL="0">
              <a:buNone/>
            </a:pPr>
            <a:r>
              <a:rPr lang="en-US" sz="844" dirty="0">
                <a:solidFill>
                  <a:srgbClr val="333333"/>
                </a:solidFill>
                <a:latin typeface="Arial" pitchFamily="34" charset="0"/>
                <a:ea typeface="Arial" pitchFamily="34" charset="-122"/>
                <a:cs typeface="Arial" pitchFamily="34" charset="-120"/>
              </a:rPr>
              <a:t>Weak contract enforcement</a:t>
            </a:r>
            <a:endParaRPr lang="en-US" sz="844" dirty="0"/>
          </a:p>
        </p:txBody>
      </p:sp>
      <p:sp>
        <p:nvSpPr>
          <p:cNvPr id="49" name="Shape 42"/>
          <p:cNvSpPr/>
          <p:nvPr/>
        </p:nvSpPr>
        <p:spPr>
          <a:xfrm>
            <a:off x="4743450" y="5464969"/>
            <a:ext cx="4114800" cy="1278731"/>
          </a:xfrm>
          <a:prstGeom prst="rect">
            <a:avLst/>
          </a:prstGeom>
          <a:solidFill>
            <a:srgbClr val="7FB3D3"/>
          </a:solidFill>
          <a:ln/>
        </p:spPr>
      </p:sp>
      <p:sp>
        <p:nvSpPr>
          <p:cNvPr id="50" name="Text 43"/>
          <p:cNvSpPr/>
          <p:nvPr/>
        </p:nvSpPr>
        <p:spPr>
          <a:xfrm>
            <a:off x="4829175" y="5550694"/>
            <a:ext cx="4014788" cy="192881"/>
          </a:xfrm>
          <a:prstGeom prst="rect">
            <a:avLst/>
          </a:prstGeom>
          <a:noFill/>
          <a:ln/>
        </p:spPr>
        <p:txBody>
          <a:bodyPr wrap="square" lIns="0" tIns="0" rIns="0" bIns="0" rtlCol="0" anchor="ctr">
            <a:spAutoFit/>
          </a:bodyPr>
          <a:lstStyle/>
          <a:p>
            <a:pPr indent="0" marL="0">
              <a:buNone/>
            </a:pPr>
            <a:r>
              <a:rPr lang="en-US" sz="1013" b="1" dirty="0">
                <a:solidFill>
                  <a:srgbClr val="FFFFFF"/>
                </a:solidFill>
                <a:latin typeface="Arial" pitchFamily="34" charset="0"/>
                <a:ea typeface="Arial" pitchFamily="34" charset="-122"/>
                <a:cs typeface="Arial" pitchFamily="34" charset="-120"/>
              </a:rPr>
              <a:t>Addressing Financing Challenges</a:t>
            </a:r>
            <a:endParaRPr lang="en-US" sz="1013" dirty="0"/>
          </a:p>
        </p:txBody>
      </p:sp>
      <p:sp>
        <p:nvSpPr>
          <p:cNvPr id="51" name="Text 44"/>
          <p:cNvSpPr/>
          <p:nvPr/>
        </p:nvSpPr>
        <p:spPr>
          <a:xfrm>
            <a:off x="4829175" y="5800725"/>
            <a:ext cx="4014788" cy="171450"/>
          </a:xfrm>
          <a:prstGeom prst="rect">
            <a:avLst/>
          </a:prstGeom>
          <a:noFill/>
          <a:ln/>
        </p:spPr>
        <p:txBody>
          <a:bodyPr wrap="square" lIns="0" tIns="0" rIns="0" bIns="0" rtlCol="0" anchor="ctr">
            <a:spAutoFit/>
          </a:bodyPr>
          <a:lstStyle/>
          <a:p>
            <a:pPr algn="l" indent="0" marL="0">
              <a:buNone/>
            </a:pPr>
            <a:r>
              <a:rPr lang="en-US" sz="900" dirty="0">
                <a:solidFill>
                  <a:srgbClr val="FFFFFF"/>
                </a:solidFill>
                <a:latin typeface="Arial" pitchFamily="34" charset="0"/>
                <a:ea typeface="Arial" pitchFamily="34" charset="-122"/>
                <a:cs typeface="Arial" pitchFamily="34" charset="-120"/>
              </a:rPr>
              <a:t>Developing specialized infrastructure financing vehicles</a:t>
            </a:r>
            <a:endParaRPr lang="en-US" sz="900" dirty="0"/>
          </a:p>
        </p:txBody>
      </p:sp>
      <p:sp>
        <p:nvSpPr>
          <p:cNvPr id="52" name="Text 45"/>
          <p:cNvSpPr/>
          <p:nvPr/>
        </p:nvSpPr>
        <p:spPr>
          <a:xfrm>
            <a:off x="4829175" y="5972175"/>
            <a:ext cx="4014788" cy="171450"/>
          </a:xfrm>
          <a:prstGeom prst="rect">
            <a:avLst/>
          </a:prstGeom>
          <a:noFill/>
          <a:ln/>
        </p:spPr>
        <p:txBody>
          <a:bodyPr wrap="square" lIns="0" tIns="0" rIns="0" bIns="0" rtlCol="0" anchor="ctr">
            <a:spAutoFit/>
          </a:bodyPr>
          <a:lstStyle/>
          <a:p>
            <a:pPr algn="l" indent="0" marL="0">
              <a:buNone/>
            </a:pPr>
            <a:r>
              <a:rPr lang="en-US" sz="900" dirty="0">
                <a:solidFill>
                  <a:srgbClr val="FFFFFF"/>
                </a:solidFill>
                <a:latin typeface="Arial" pitchFamily="34" charset="0"/>
                <a:ea typeface="Arial" pitchFamily="34" charset="-122"/>
                <a:cs typeface="Arial" pitchFamily="34" charset="-120"/>
              </a:rPr>
              <a:t>Enhancing risk mitigation and credit enhancement tools</a:t>
            </a:r>
            <a:endParaRPr lang="en-US" sz="900" dirty="0"/>
          </a:p>
        </p:txBody>
      </p:sp>
      <p:sp>
        <p:nvSpPr>
          <p:cNvPr id="53" name="Text 46"/>
          <p:cNvSpPr/>
          <p:nvPr/>
        </p:nvSpPr>
        <p:spPr>
          <a:xfrm>
            <a:off x="4829175" y="6143625"/>
            <a:ext cx="4014788" cy="171450"/>
          </a:xfrm>
          <a:prstGeom prst="rect">
            <a:avLst/>
          </a:prstGeom>
          <a:noFill/>
          <a:ln/>
        </p:spPr>
        <p:txBody>
          <a:bodyPr wrap="square" lIns="0" tIns="0" rIns="0" bIns="0" rtlCol="0" anchor="ctr">
            <a:spAutoFit/>
          </a:bodyPr>
          <a:lstStyle/>
          <a:p>
            <a:pPr algn="l" indent="0" marL="0">
              <a:buNone/>
            </a:pPr>
            <a:r>
              <a:rPr lang="en-US" sz="900" dirty="0">
                <a:solidFill>
                  <a:srgbClr val="FFFFFF"/>
                </a:solidFill>
                <a:latin typeface="Arial" pitchFamily="34" charset="0"/>
                <a:ea typeface="Arial" pitchFamily="34" charset="-122"/>
                <a:cs typeface="Arial" pitchFamily="34" charset="-120"/>
              </a:rPr>
              <a:t>Strengthening project preparation and governance</a:t>
            </a:r>
            <a:endParaRPr lang="en-US" sz="900" dirty="0"/>
          </a:p>
        </p:txBody>
      </p:sp>
      <p:sp>
        <p:nvSpPr>
          <p:cNvPr id="54" name="Text 47"/>
          <p:cNvSpPr/>
          <p:nvPr/>
        </p:nvSpPr>
        <p:spPr>
          <a:xfrm>
            <a:off x="4829175" y="6315075"/>
            <a:ext cx="4014788" cy="171450"/>
          </a:xfrm>
          <a:prstGeom prst="rect">
            <a:avLst/>
          </a:prstGeom>
          <a:noFill/>
          <a:ln/>
        </p:spPr>
        <p:txBody>
          <a:bodyPr wrap="square" lIns="0" tIns="0" rIns="0" bIns="0" rtlCol="0" anchor="ctr">
            <a:spAutoFit/>
          </a:bodyPr>
          <a:lstStyle/>
          <a:p>
            <a:pPr algn="l" indent="0" marL="0">
              <a:buNone/>
            </a:pPr>
            <a:r>
              <a:rPr lang="en-US" sz="900" dirty="0">
                <a:solidFill>
                  <a:srgbClr val="FFFFFF"/>
                </a:solidFill>
                <a:latin typeface="Arial" pitchFamily="34" charset="0"/>
                <a:ea typeface="Arial" pitchFamily="34" charset="-122"/>
                <a:cs typeface="Arial" pitchFamily="34" charset="-120"/>
              </a:rPr>
              <a:t>Mobilizing institutional investor capital</a:t>
            </a:r>
            <a:endParaRPr lang="en-US" sz="900" dirty="0"/>
          </a:p>
        </p:txBody>
      </p:sp>
      <p:sp>
        <p:nvSpPr>
          <p:cNvPr id="55" name="Text 48"/>
          <p:cNvSpPr/>
          <p:nvPr/>
        </p:nvSpPr>
        <p:spPr>
          <a:xfrm>
            <a:off x="4829175" y="6486525"/>
            <a:ext cx="4014788" cy="171450"/>
          </a:xfrm>
          <a:prstGeom prst="rect">
            <a:avLst/>
          </a:prstGeom>
          <a:noFill/>
          <a:ln/>
        </p:spPr>
        <p:txBody>
          <a:bodyPr wrap="square" lIns="0" tIns="0" rIns="0" bIns="0" rtlCol="0" anchor="ctr">
            <a:spAutoFit/>
          </a:bodyPr>
          <a:lstStyle/>
          <a:p>
            <a:pPr algn="l" indent="0" marL="0">
              <a:buNone/>
            </a:pPr>
            <a:r>
              <a:rPr lang="en-US" sz="900" dirty="0">
                <a:solidFill>
                  <a:srgbClr val="FFFFFF"/>
                </a:solidFill>
                <a:latin typeface="Arial" pitchFamily="34" charset="0"/>
                <a:ea typeface="Arial" pitchFamily="34" charset="-122"/>
                <a:cs typeface="Arial" pitchFamily="34" charset="-120"/>
              </a:rPr>
              <a:t>Creating enabling policy and regulatory environments</a:t>
            </a:r>
            <a:endParaRPr lang="en-US" sz="900"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name="Slide 4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9144000" cy="6440091"/>
          </a:xfrm>
          <a:prstGeom prst="rect">
            <a:avLst/>
          </a:prstGeom>
        </p:spPr>
      </p:pic>
      <p:sp>
        <p:nvSpPr>
          <p:cNvPr id="3" name="Text 0"/>
          <p:cNvSpPr/>
          <p:nvPr/>
        </p:nvSpPr>
        <p:spPr>
          <a:xfrm>
            <a:off x="285750" y="285750"/>
            <a:ext cx="8643938" cy="385763"/>
          </a:xfrm>
          <a:prstGeom prst="rect">
            <a:avLst/>
          </a:prstGeom>
          <a:noFill/>
          <a:ln/>
        </p:spPr>
        <p:txBody>
          <a:bodyPr wrap="square" lIns="0" tIns="0" rIns="0" bIns="0" rtlCol="0" anchor="ctr">
            <a:spAutoFit/>
          </a:bodyPr>
          <a:lstStyle/>
          <a:p>
            <a:pPr indent="0" marL="0">
              <a:buNone/>
            </a:pPr>
            <a:r>
              <a:rPr lang="en-US" sz="2025" b="1" dirty="0">
                <a:solidFill>
                  <a:srgbClr val="2E5984"/>
                </a:solidFill>
                <a:latin typeface="Arial" pitchFamily="34" charset="0"/>
                <a:ea typeface="Arial" pitchFamily="34" charset="-122"/>
                <a:cs typeface="Arial" pitchFamily="34" charset="-120"/>
              </a:rPr>
              <a:t>Public Infrastructure Financing</a:t>
            </a:r>
            <a:endParaRPr lang="en-US" sz="2025" dirty="0"/>
          </a:p>
        </p:txBody>
      </p:sp>
      <p:sp>
        <p:nvSpPr>
          <p:cNvPr id="4" name="Text 1"/>
          <p:cNvSpPr/>
          <p:nvPr/>
        </p:nvSpPr>
        <p:spPr>
          <a:xfrm>
            <a:off x="285750" y="850106"/>
            <a:ext cx="4186238" cy="257175"/>
          </a:xfrm>
          <a:prstGeom prst="rect">
            <a:avLst/>
          </a:prstGeom>
          <a:noFill/>
          <a:ln/>
        </p:spPr>
        <p:txBody>
          <a:bodyPr wrap="square" lIns="0" tIns="0" rIns="0" bIns="0" rtlCol="0" anchor="ctr">
            <a:spAutoFit/>
          </a:bodyPr>
          <a:lstStyle/>
          <a:p>
            <a:pPr indent="0" marL="0">
              <a:buNone/>
            </a:pPr>
            <a:r>
              <a:rPr lang="en-US" sz="1350" b="1" dirty="0">
                <a:solidFill>
                  <a:srgbClr val="4A90A4"/>
                </a:solidFill>
                <a:latin typeface="Arial" pitchFamily="34" charset="0"/>
                <a:ea typeface="Arial" pitchFamily="34" charset="-122"/>
                <a:cs typeface="Arial" pitchFamily="34" charset="-120"/>
              </a:rPr>
              <a:t>Government Budgets and Debt</a:t>
            </a:r>
            <a:endParaRPr lang="en-US" sz="1350" dirty="0"/>
          </a:p>
        </p:txBody>
      </p:sp>
      <p:sp>
        <p:nvSpPr>
          <p:cNvPr id="5" name="Shape 2"/>
          <p:cNvSpPr/>
          <p:nvPr/>
        </p:nvSpPr>
        <p:spPr>
          <a:xfrm>
            <a:off x="285750" y="1164431"/>
            <a:ext cx="4114800" cy="1171575"/>
          </a:xfrm>
          <a:prstGeom prst="rect">
            <a:avLst/>
          </a:prstGeom>
          <a:solidFill>
            <a:srgbClr val="FFFFFF"/>
          </a:solidFill>
          <a:ln/>
        </p:spPr>
      </p:sp>
      <p:sp>
        <p:nvSpPr>
          <p:cNvPr id="6" name="Shape 3"/>
          <p:cNvSpPr/>
          <p:nvPr/>
        </p:nvSpPr>
        <p:spPr>
          <a:xfrm>
            <a:off x="371475" y="1250156"/>
            <a:ext cx="257175" cy="257175"/>
          </a:xfrm>
          <a:prstGeom prst="rect">
            <a:avLst/>
          </a:prstGeom>
          <a:solidFill>
            <a:srgbClr val="2E5984"/>
          </a:solidFill>
          <a:ln/>
        </p:spPr>
      </p:sp>
      <p:pic>
        <p:nvPicPr>
          <p:cNvPr id="7" name="Image 1" descr="preencoded.png">    </p:cNvPr>
          <p:cNvPicPr>
            <a:picLocks noChangeAspect="1"/>
          </p:cNvPicPr>
          <p:nvPr/>
        </p:nvPicPr>
        <p:blipFill>
          <a:blip r:embed="rId2"/>
          <a:stretch>
            <a:fillRect/>
          </a:stretch>
        </p:blipFill>
        <p:spPr>
          <a:xfrm>
            <a:off x="428625" y="1375172"/>
            <a:ext cx="142875" cy="7144"/>
          </a:xfrm>
          <a:prstGeom prst="rect">
            <a:avLst/>
          </a:prstGeom>
        </p:spPr>
      </p:pic>
      <p:sp>
        <p:nvSpPr>
          <p:cNvPr id="8" name="Text 4"/>
          <p:cNvSpPr/>
          <p:nvPr/>
        </p:nvSpPr>
        <p:spPr>
          <a:xfrm>
            <a:off x="714375" y="1282303"/>
            <a:ext cx="1352680" cy="192881"/>
          </a:xfrm>
          <a:prstGeom prst="rect">
            <a:avLst/>
          </a:prstGeom>
          <a:noFill/>
          <a:ln/>
        </p:spPr>
        <p:txBody>
          <a:bodyPr wrap="square" lIns="0" tIns="0" rIns="0" bIns="0" rtlCol="0" anchor="ctr">
            <a:spAutoFit/>
          </a:bodyPr>
          <a:lstStyle/>
          <a:p>
            <a:pPr indent="0" marL="0">
              <a:buNone/>
            </a:pPr>
            <a:r>
              <a:rPr lang="en-US" sz="1013" b="1" dirty="0">
                <a:solidFill>
                  <a:srgbClr val="2E5984"/>
                </a:solidFill>
                <a:latin typeface="Arial" pitchFamily="34" charset="0"/>
                <a:ea typeface="Arial" pitchFamily="34" charset="-122"/>
                <a:cs typeface="Arial" pitchFamily="34" charset="-120"/>
              </a:rPr>
              <a:t>Traditional Approach</a:t>
            </a:r>
            <a:endParaRPr lang="en-US" sz="1013" dirty="0"/>
          </a:p>
        </p:txBody>
      </p:sp>
      <p:sp>
        <p:nvSpPr>
          <p:cNvPr id="9" name="Text 5"/>
          <p:cNvSpPr/>
          <p:nvPr/>
        </p:nvSpPr>
        <p:spPr>
          <a:xfrm>
            <a:off x="371475" y="1564481"/>
            <a:ext cx="4014788" cy="685800"/>
          </a:xfrm>
          <a:prstGeom prst="rect">
            <a:avLst/>
          </a:prstGeom>
          <a:noFill/>
          <a:ln/>
        </p:spPr>
        <p:txBody>
          <a:bodyPr wrap="square" lIns="0" tIns="0" rIns="0" bIns="0" rtlCol="0" anchor="ctr">
            <a:spAutoFit/>
          </a:bodyPr>
          <a:lstStyle/>
          <a:p>
            <a:pPr indent="0" marL="0">
              <a:buNone/>
            </a:pPr>
            <a:r>
              <a:rPr lang="en-US" sz="900" dirty="0">
                <a:solidFill>
                  <a:srgbClr val="333333"/>
                </a:solidFill>
                <a:latin typeface="Arial" pitchFamily="34" charset="0"/>
                <a:ea typeface="Arial" pitchFamily="34" charset="-122"/>
                <a:cs typeface="Arial" pitchFamily="34" charset="-120"/>
              </a:rPr>
              <a:t>Direct government financing remains the dominant source of infrastructure funding globally (50-70% of total). This includes budget allocations from general tax revenues, dedicated infrastructure funds, and sovereign borrowing.</a:t>
            </a:r>
            <a:endParaRPr lang="en-US" sz="900" dirty="0"/>
          </a:p>
        </p:txBody>
      </p:sp>
      <p:sp>
        <p:nvSpPr>
          <p:cNvPr id="10" name="Text 6"/>
          <p:cNvSpPr/>
          <p:nvPr/>
        </p:nvSpPr>
        <p:spPr>
          <a:xfrm>
            <a:off x="285750" y="2421731"/>
            <a:ext cx="4186238" cy="257175"/>
          </a:xfrm>
          <a:prstGeom prst="rect">
            <a:avLst/>
          </a:prstGeom>
          <a:noFill/>
          <a:ln/>
        </p:spPr>
        <p:txBody>
          <a:bodyPr wrap="square" lIns="0" tIns="0" rIns="0" bIns="0" rtlCol="0" anchor="ctr">
            <a:spAutoFit/>
          </a:bodyPr>
          <a:lstStyle/>
          <a:p>
            <a:pPr indent="0" marL="0">
              <a:buNone/>
            </a:pPr>
            <a:r>
              <a:rPr lang="en-US" sz="1350" b="1" dirty="0">
                <a:solidFill>
                  <a:srgbClr val="4A90A4"/>
                </a:solidFill>
                <a:latin typeface="Arial" pitchFamily="34" charset="0"/>
                <a:ea typeface="Arial" pitchFamily="34" charset="-122"/>
                <a:cs typeface="Arial" pitchFamily="34" charset="-120"/>
              </a:rPr>
              <a:t>Infrastructure Bonds</a:t>
            </a:r>
            <a:endParaRPr lang="en-US" sz="1350" dirty="0"/>
          </a:p>
        </p:txBody>
      </p:sp>
      <p:sp>
        <p:nvSpPr>
          <p:cNvPr id="11" name="Shape 7"/>
          <p:cNvSpPr/>
          <p:nvPr/>
        </p:nvSpPr>
        <p:spPr>
          <a:xfrm>
            <a:off x="285750" y="2736056"/>
            <a:ext cx="4114800" cy="1171575"/>
          </a:xfrm>
          <a:prstGeom prst="rect">
            <a:avLst/>
          </a:prstGeom>
          <a:solidFill>
            <a:srgbClr val="FFFFFF"/>
          </a:solidFill>
          <a:ln/>
        </p:spPr>
      </p:sp>
      <p:sp>
        <p:nvSpPr>
          <p:cNvPr id="12" name="Shape 8"/>
          <p:cNvSpPr/>
          <p:nvPr/>
        </p:nvSpPr>
        <p:spPr>
          <a:xfrm>
            <a:off x="371475" y="2821781"/>
            <a:ext cx="257175" cy="257175"/>
          </a:xfrm>
          <a:prstGeom prst="rect">
            <a:avLst/>
          </a:prstGeom>
          <a:solidFill>
            <a:srgbClr val="4A90A4"/>
          </a:solidFill>
          <a:ln/>
        </p:spPr>
      </p:sp>
      <p:pic>
        <p:nvPicPr>
          <p:cNvPr id="13" name="Image 2" descr="preencoded.png">    </p:cNvPr>
          <p:cNvPicPr>
            <a:picLocks noChangeAspect="1"/>
          </p:cNvPicPr>
          <p:nvPr/>
        </p:nvPicPr>
        <p:blipFill>
          <a:blip r:embed="rId3"/>
          <a:stretch>
            <a:fillRect/>
          </a:stretch>
        </p:blipFill>
        <p:spPr>
          <a:xfrm>
            <a:off x="446484" y="2946797"/>
            <a:ext cx="107156" cy="7144"/>
          </a:xfrm>
          <a:prstGeom prst="rect">
            <a:avLst/>
          </a:prstGeom>
        </p:spPr>
      </p:pic>
      <p:sp>
        <p:nvSpPr>
          <p:cNvPr id="14" name="Text 9"/>
          <p:cNvSpPr/>
          <p:nvPr/>
        </p:nvSpPr>
        <p:spPr>
          <a:xfrm>
            <a:off x="714375" y="2853928"/>
            <a:ext cx="1128852" cy="192881"/>
          </a:xfrm>
          <a:prstGeom prst="rect">
            <a:avLst/>
          </a:prstGeom>
          <a:noFill/>
          <a:ln/>
        </p:spPr>
        <p:txBody>
          <a:bodyPr wrap="none" lIns="0" tIns="0" rIns="0" bIns="0" rtlCol="0" anchor="ctr">
            <a:spAutoFit/>
          </a:bodyPr>
          <a:lstStyle/>
          <a:p>
            <a:pPr indent="0" marL="0">
              <a:buNone/>
            </a:pPr>
            <a:r>
              <a:rPr lang="en-US" sz="1013" b="1" dirty="0">
                <a:solidFill>
                  <a:srgbClr val="2E5984"/>
                </a:solidFill>
                <a:latin typeface="Arial" pitchFamily="34" charset="0"/>
                <a:ea typeface="Arial" pitchFamily="34" charset="-122"/>
                <a:cs typeface="Arial" pitchFamily="34" charset="-120"/>
              </a:rPr>
              <a:t>Debt Instruments</a:t>
            </a:r>
            <a:endParaRPr lang="en-US" sz="1013" dirty="0"/>
          </a:p>
        </p:txBody>
      </p:sp>
      <p:sp>
        <p:nvSpPr>
          <p:cNvPr id="15" name="Text 10"/>
          <p:cNvSpPr/>
          <p:nvPr/>
        </p:nvSpPr>
        <p:spPr>
          <a:xfrm>
            <a:off x="371475" y="3136106"/>
            <a:ext cx="4014788" cy="685800"/>
          </a:xfrm>
          <a:prstGeom prst="rect">
            <a:avLst/>
          </a:prstGeom>
          <a:noFill/>
          <a:ln/>
        </p:spPr>
        <p:txBody>
          <a:bodyPr wrap="square" lIns="0" tIns="0" rIns="0" bIns="0" rtlCol="0" anchor="ctr">
            <a:spAutoFit/>
          </a:bodyPr>
          <a:lstStyle/>
          <a:p>
            <a:pPr indent="0" marL="0">
              <a:buNone/>
            </a:pPr>
            <a:r>
              <a:rPr lang="en-US" sz="900" dirty="0">
                <a:solidFill>
                  <a:srgbClr val="333333"/>
                </a:solidFill>
                <a:latin typeface="Arial" pitchFamily="34" charset="0"/>
                <a:ea typeface="Arial" pitchFamily="34" charset="-122"/>
                <a:cs typeface="Arial" pitchFamily="34" charset="-120"/>
              </a:rPr>
              <a:t>Governments increasingly use specialized bonds for infrastructure financing: general obligation bonds backed by government credit, revenue bonds secured by project income streams, green bonds for environmental projects, and municipal bonds issued by local governments.</a:t>
            </a:r>
            <a:endParaRPr lang="en-US" sz="900" dirty="0"/>
          </a:p>
        </p:txBody>
      </p:sp>
      <p:pic>
        <p:nvPicPr>
          <p:cNvPr id="16" name="Image 3" descr="preencoded.png">    </p:cNvPr>
          <p:cNvPicPr>
            <a:picLocks noChangeAspect="1"/>
          </p:cNvPicPr>
          <p:nvPr/>
        </p:nvPicPr>
        <p:blipFill>
          <a:blip r:embed="rId4"/>
          <a:stretch>
            <a:fillRect/>
          </a:stretch>
        </p:blipFill>
        <p:spPr>
          <a:xfrm>
            <a:off x="285750" y="3993356"/>
            <a:ext cx="4114800" cy="1428750"/>
          </a:xfrm>
          <a:prstGeom prst="rect">
            <a:avLst/>
          </a:prstGeom>
        </p:spPr>
      </p:pic>
      <p:sp>
        <p:nvSpPr>
          <p:cNvPr id="17" name="Text 11"/>
          <p:cNvSpPr/>
          <p:nvPr/>
        </p:nvSpPr>
        <p:spPr>
          <a:xfrm>
            <a:off x="4743450" y="850106"/>
            <a:ext cx="4186238" cy="257175"/>
          </a:xfrm>
          <a:prstGeom prst="rect">
            <a:avLst/>
          </a:prstGeom>
          <a:noFill/>
          <a:ln/>
        </p:spPr>
        <p:txBody>
          <a:bodyPr wrap="square" lIns="0" tIns="0" rIns="0" bIns="0" rtlCol="0" anchor="ctr">
            <a:spAutoFit/>
          </a:bodyPr>
          <a:lstStyle/>
          <a:p>
            <a:pPr indent="0" marL="0">
              <a:buNone/>
            </a:pPr>
            <a:r>
              <a:rPr lang="en-US" sz="1350" b="1" dirty="0">
                <a:solidFill>
                  <a:srgbClr val="4A90A4"/>
                </a:solidFill>
                <a:latin typeface="Arial" pitchFamily="34" charset="0"/>
                <a:ea typeface="Arial" pitchFamily="34" charset="-122"/>
                <a:cs typeface="Arial" pitchFamily="34" charset="-120"/>
              </a:rPr>
              <a:t>Special Purpose Vehicles</a:t>
            </a:r>
            <a:endParaRPr lang="en-US" sz="1350" dirty="0"/>
          </a:p>
        </p:txBody>
      </p:sp>
      <p:sp>
        <p:nvSpPr>
          <p:cNvPr id="18" name="Shape 12"/>
          <p:cNvSpPr/>
          <p:nvPr/>
        </p:nvSpPr>
        <p:spPr>
          <a:xfrm>
            <a:off x="4743450" y="1164431"/>
            <a:ext cx="4114800" cy="1171575"/>
          </a:xfrm>
          <a:prstGeom prst="rect">
            <a:avLst/>
          </a:prstGeom>
          <a:solidFill>
            <a:srgbClr val="FFFFFF"/>
          </a:solidFill>
          <a:ln/>
        </p:spPr>
      </p:sp>
      <p:sp>
        <p:nvSpPr>
          <p:cNvPr id="19" name="Shape 13"/>
          <p:cNvSpPr/>
          <p:nvPr/>
        </p:nvSpPr>
        <p:spPr>
          <a:xfrm>
            <a:off x="4829175" y="1250156"/>
            <a:ext cx="257175" cy="257175"/>
          </a:xfrm>
          <a:prstGeom prst="rect">
            <a:avLst/>
          </a:prstGeom>
          <a:solidFill>
            <a:srgbClr val="7FB3D3"/>
          </a:solidFill>
          <a:ln/>
        </p:spPr>
      </p:sp>
      <p:pic>
        <p:nvPicPr>
          <p:cNvPr id="20" name="Image 4" descr="preencoded.png">    </p:cNvPr>
          <p:cNvPicPr>
            <a:picLocks noChangeAspect="1"/>
          </p:cNvPicPr>
          <p:nvPr/>
        </p:nvPicPr>
        <p:blipFill>
          <a:blip r:embed="rId5"/>
          <a:stretch>
            <a:fillRect/>
          </a:stretch>
        </p:blipFill>
        <p:spPr>
          <a:xfrm>
            <a:off x="4877395" y="1375172"/>
            <a:ext cx="160734" cy="7144"/>
          </a:xfrm>
          <a:prstGeom prst="rect">
            <a:avLst/>
          </a:prstGeom>
        </p:spPr>
      </p:pic>
      <p:sp>
        <p:nvSpPr>
          <p:cNvPr id="21" name="Text 14"/>
          <p:cNvSpPr/>
          <p:nvPr/>
        </p:nvSpPr>
        <p:spPr>
          <a:xfrm>
            <a:off x="5172075" y="1282303"/>
            <a:ext cx="1857849" cy="192881"/>
          </a:xfrm>
          <a:prstGeom prst="rect">
            <a:avLst/>
          </a:prstGeom>
          <a:noFill/>
          <a:ln/>
        </p:spPr>
        <p:txBody>
          <a:bodyPr wrap="square" lIns="0" tIns="0" rIns="0" bIns="0" rtlCol="0" anchor="ctr">
            <a:spAutoFit/>
          </a:bodyPr>
          <a:lstStyle/>
          <a:p>
            <a:pPr indent="0" marL="0">
              <a:buNone/>
            </a:pPr>
            <a:r>
              <a:rPr lang="en-US" sz="1013" b="1" dirty="0">
                <a:solidFill>
                  <a:srgbClr val="2E5984"/>
                </a:solidFill>
                <a:latin typeface="Arial" pitchFamily="34" charset="0"/>
                <a:ea typeface="Arial" pitchFamily="34" charset="-122"/>
                <a:cs typeface="Arial" pitchFamily="34" charset="-120"/>
              </a:rPr>
              <a:t>Off-Balance Sheet Structures</a:t>
            </a:r>
            <a:endParaRPr lang="en-US" sz="1013" dirty="0"/>
          </a:p>
        </p:txBody>
      </p:sp>
      <p:sp>
        <p:nvSpPr>
          <p:cNvPr id="22" name="Text 15"/>
          <p:cNvSpPr/>
          <p:nvPr/>
        </p:nvSpPr>
        <p:spPr>
          <a:xfrm>
            <a:off x="4829175" y="1564481"/>
            <a:ext cx="4014788" cy="685800"/>
          </a:xfrm>
          <a:prstGeom prst="rect">
            <a:avLst/>
          </a:prstGeom>
          <a:noFill/>
          <a:ln/>
        </p:spPr>
        <p:txBody>
          <a:bodyPr wrap="square" lIns="0" tIns="0" rIns="0" bIns="0" rtlCol="0" anchor="ctr">
            <a:spAutoFit/>
          </a:bodyPr>
          <a:lstStyle/>
          <a:p>
            <a:pPr indent="0" marL="0">
              <a:buNone/>
            </a:pPr>
            <a:r>
              <a:rPr lang="en-US" sz="900" dirty="0">
                <a:solidFill>
                  <a:srgbClr val="333333"/>
                </a:solidFill>
                <a:latin typeface="Arial" pitchFamily="34" charset="0"/>
                <a:ea typeface="Arial" pitchFamily="34" charset="-122"/>
                <a:cs typeface="Arial" pitchFamily="34" charset="-120"/>
              </a:rPr>
              <a:t>Governments increasingly use special purpose vehicles (SPVs) to finance infrastructure while managing fiscal constraints. These include state infrastructure banks, national infrastructure funds, and project-specific entities.</a:t>
            </a:r>
            <a:endParaRPr lang="en-US" sz="900" dirty="0"/>
          </a:p>
        </p:txBody>
      </p:sp>
      <p:sp>
        <p:nvSpPr>
          <p:cNvPr id="23" name="Shape 16"/>
          <p:cNvSpPr/>
          <p:nvPr/>
        </p:nvSpPr>
        <p:spPr>
          <a:xfrm>
            <a:off x="4743450" y="2421731"/>
            <a:ext cx="4114800" cy="2525316"/>
          </a:xfrm>
          <a:prstGeom prst="rect">
            <a:avLst/>
          </a:prstGeom>
          <a:solidFill>
            <a:srgbClr val="FFFFFF"/>
          </a:solidFill>
          <a:ln/>
        </p:spPr>
      </p:sp>
      <p:sp>
        <p:nvSpPr>
          <p:cNvPr id="24" name="Text 17"/>
          <p:cNvSpPr/>
          <p:nvPr/>
        </p:nvSpPr>
        <p:spPr>
          <a:xfrm>
            <a:off x="4829175" y="2507456"/>
            <a:ext cx="4014788" cy="192881"/>
          </a:xfrm>
          <a:prstGeom prst="rect">
            <a:avLst/>
          </a:prstGeom>
          <a:noFill/>
          <a:ln/>
        </p:spPr>
        <p:txBody>
          <a:bodyPr wrap="square" lIns="0" tIns="0" rIns="0" bIns="0" rtlCol="0" anchor="ctr">
            <a:spAutoFit/>
          </a:bodyPr>
          <a:lstStyle/>
          <a:p>
            <a:pPr indent="0" marL="0">
              <a:buNone/>
            </a:pPr>
            <a:r>
              <a:rPr lang="en-US" sz="1013" b="1" dirty="0">
                <a:solidFill>
                  <a:srgbClr val="2E5984"/>
                </a:solidFill>
                <a:latin typeface="Arial" pitchFamily="34" charset="0"/>
                <a:ea typeface="Arial" pitchFamily="34" charset="-122"/>
                <a:cs typeface="Arial" pitchFamily="34" charset="-120"/>
              </a:rPr>
              <a:t>Public Financing Models by Country</a:t>
            </a:r>
            <a:endParaRPr lang="en-US" sz="1013" dirty="0"/>
          </a:p>
        </p:txBody>
      </p:sp>
      <p:sp>
        <p:nvSpPr>
          <p:cNvPr id="25" name="Text 18"/>
          <p:cNvSpPr/>
          <p:nvPr/>
        </p:nvSpPr>
        <p:spPr>
          <a:xfrm>
            <a:off x="4829175" y="2757488"/>
            <a:ext cx="1964224" cy="171450"/>
          </a:xfrm>
          <a:prstGeom prst="rect">
            <a:avLst/>
          </a:prstGeom>
          <a:noFill/>
          <a:ln/>
        </p:spPr>
        <p:txBody>
          <a:bodyPr wrap="square" lIns="0" tIns="0" rIns="0" bIns="0" rtlCol="0" anchor="ctr">
            <a:spAutoFit/>
          </a:bodyPr>
          <a:lstStyle/>
          <a:p>
            <a:pPr indent="0" marL="0">
              <a:buNone/>
            </a:pPr>
            <a:r>
              <a:rPr lang="en-US" sz="900" b="1" dirty="0">
                <a:solidFill>
                  <a:srgbClr val="4A90A4"/>
                </a:solidFill>
                <a:latin typeface="Arial" pitchFamily="34" charset="0"/>
                <a:ea typeface="Arial" pitchFamily="34" charset="-122"/>
                <a:cs typeface="Arial" pitchFamily="34" charset="-120"/>
              </a:rPr>
              <a:t>Advanced Economies</a:t>
            </a:r>
            <a:endParaRPr lang="en-US" sz="900" dirty="0"/>
          </a:p>
        </p:txBody>
      </p:sp>
      <p:sp>
        <p:nvSpPr>
          <p:cNvPr id="26" name="Text 19"/>
          <p:cNvSpPr/>
          <p:nvPr/>
        </p:nvSpPr>
        <p:spPr>
          <a:xfrm>
            <a:off x="4829175" y="2957513"/>
            <a:ext cx="1964224" cy="160734"/>
          </a:xfrm>
          <a:prstGeom prst="rect">
            <a:avLst/>
          </a:prstGeom>
          <a:noFill/>
          <a:ln/>
        </p:spPr>
        <p:txBody>
          <a:bodyPr wrap="square" lIns="136017" tIns="0" rIns="0" bIns="0" rtlCol="0" anchor="ctr">
            <a:spAutoFit/>
          </a:bodyPr>
          <a:lstStyle/>
          <a:p>
            <a:pPr algn="l" indent="0" marL="0">
              <a:buNone/>
            </a:pPr>
            <a:r>
              <a:rPr lang="en-US" sz="844" dirty="0">
                <a:solidFill>
                  <a:srgbClr val="333333"/>
                </a:solidFill>
                <a:latin typeface="Arial" pitchFamily="34" charset="0"/>
                <a:ea typeface="Arial" pitchFamily="34" charset="-122"/>
                <a:cs typeface="Arial" pitchFamily="34" charset="-120"/>
              </a:rPr>
              <a:t>US: Municipal bond market ($3.9T)</a:t>
            </a:r>
            <a:endParaRPr lang="en-US" sz="844" dirty="0"/>
          </a:p>
        </p:txBody>
      </p:sp>
      <p:sp>
        <p:nvSpPr>
          <p:cNvPr id="27" name="Text 20"/>
          <p:cNvSpPr/>
          <p:nvPr/>
        </p:nvSpPr>
        <p:spPr>
          <a:xfrm>
            <a:off x="4829175" y="3146822"/>
            <a:ext cx="1964224" cy="321469"/>
          </a:xfrm>
          <a:prstGeom prst="rect">
            <a:avLst/>
          </a:prstGeom>
          <a:noFill/>
          <a:ln/>
        </p:spPr>
        <p:txBody>
          <a:bodyPr wrap="square" lIns="136017" tIns="0" rIns="0" bIns="0" rtlCol="0" anchor="ctr">
            <a:spAutoFit/>
          </a:bodyPr>
          <a:lstStyle/>
          <a:p>
            <a:pPr algn="l" indent="0" marL="0">
              <a:buNone/>
            </a:pPr>
            <a:r>
              <a:rPr lang="en-US" sz="844" dirty="0">
                <a:solidFill>
                  <a:srgbClr val="333333"/>
                </a:solidFill>
                <a:latin typeface="Arial" pitchFamily="34" charset="0"/>
                <a:ea typeface="Arial" pitchFamily="34" charset="-122"/>
                <a:cs typeface="Arial" pitchFamily="34" charset="-120"/>
              </a:rPr>
              <a:t>Japan: FILP government bank system</a:t>
            </a:r>
            <a:endParaRPr lang="en-US" sz="844" dirty="0"/>
          </a:p>
        </p:txBody>
      </p:sp>
      <p:sp>
        <p:nvSpPr>
          <p:cNvPr id="28" name="Text 21"/>
          <p:cNvSpPr/>
          <p:nvPr/>
        </p:nvSpPr>
        <p:spPr>
          <a:xfrm>
            <a:off x="4829175" y="3496866"/>
            <a:ext cx="1964224" cy="160734"/>
          </a:xfrm>
          <a:prstGeom prst="rect">
            <a:avLst/>
          </a:prstGeom>
          <a:noFill/>
          <a:ln/>
        </p:spPr>
        <p:txBody>
          <a:bodyPr wrap="square" lIns="136017" tIns="0" rIns="0" bIns="0" rtlCol="0" anchor="ctr">
            <a:spAutoFit/>
          </a:bodyPr>
          <a:lstStyle/>
          <a:p>
            <a:pPr algn="l" indent="0" marL="0">
              <a:buNone/>
            </a:pPr>
            <a:r>
              <a:rPr lang="en-US" sz="844" dirty="0">
                <a:solidFill>
                  <a:srgbClr val="333333"/>
                </a:solidFill>
                <a:latin typeface="Arial" pitchFamily="34" charset="0"/>
                <a:ea typeface="Arial" pitchFamily="34" charset="-122"/>
                <a:cs typeface="Arial" pitchFamily="34" charset="-120"/>
              </a:rPr>
              <a:t>Germany: KfW on-lending model</a:t>
            </a:r>
            <a:endParaRPr lang="en-US" sz="844" dirty="0"/>
          </a:p>
        </p:txBody>
      </p:sp>
      <p:sp>
        <p:nvSpPr>
          <p:cNvPr id="29" name="Text 22"/>
          <p:cNvSpPr/>
          <p:nvPr/>
        </p:nvSpPr>
        <p:spPr>
          <a:xfrm>
            <a:off x="4829175" y="3729038"/>
            <a:ext cx="1964224" cy="171450"/>
          </a:xfrm>
          <a:prstGeom prst="rect">
            <a:avLst/>
          </a:prstGeom>
          <a:noFill/>
          <a:ln/>
        </p:spPr>
        <p:txBody>
          <a:bodyPr wrap="square" lIns="0" tIns="0" rIns="0" bIns="0" rtlCol="0" anchor="ctr">
            <a:spAutoFit/>
          </a:bodyPr>
          <a:lstStyle/>
          <a:p>
            <a:pPr indent="0" marL="0">
              <a:buNone/>
            </a:pPr>
            <a:r>
              <a:rPr lang="en-US" sz="900" b="1" dirty="0">
                <a:solidFill>
                  <a:srgbClr val="4A90A4"/>
                </a:solidFill>
                <a:latin typeface="Arial" pitchFamily="34" charset="0"/>
                <a:ea typeface="Arial" pitchFamily="34" charset="-122"/>
                <a:cs typeface="Arial" pitchFamily="34" charset="-120"/>
              </a:rPr>
              <a:t>Emerging Asia</a:t>
            </a:r>
            <a:endParaRPr lang="en-US" sz="900" dirty="0"/>
          </a:p>
        </p:txBody>
      </p:sp>
      <p:sp>
        <p:nvSpPr>
          <p:cNvPr id="30" name="Text 23"/>
          <p:cNvSpPr/>
          <p:nvPr/>
        </p:nvSpPr>
        <p:spPr>
          <a:xfrm>
            <a:off x="4829175" y="3929063"/>
            <a:ext cx="1964224" cy="160734"/>
          </a:xfrm>
          <a:prstGeom prst="rect">
            <a:avLst/>
          </a:prstGeom>
          <a:noFill/>
          <a:ln/>
        </p:spPr>
        <p:txBody>
          <a:bodyPr wrap="square" lIns="136017" tIns="0" rIns="0" bIns="0" rtlCol="0" anchor="ctr">
            <a:spAutoFit/>
          </a:bodyPr>
          <a:lstStyle/>
          <a:p>
            <a:pPr algn="l" indent="0" marL="0">
              <a:buNone/>
            </a:pPr>
            <a:r>
              <a:rPr lang="en-US" sz="844" dirty="0">
                <a:solidFill>
                  <a:srgbClr val="333333"/>
                </a:solidFill>
                <a:latin typeface="Arial" pitchFamily="34" charset="0"/>
                <a:ea typeface="Arial" pitchFamily="34" charset="-122"/>
                <a:cs typeface="Arial" pitchFamily="34" charset="-120"/>
              </a:rPr>
              <a:t>China: Policy bank financing</a:t>
            </a:r>
            <a:endParaRPr lang="en-US" sz="844" dirty="0"/>
          </a:p>
        </p:txBody>
      </p:sp>
      <p:sp>
        <p:nvSpPr>
          <p:cNvPr id="31" name="Text 24"/>
          <p:cNvSpPr/>
          <p:nvPr/>
        </p:nvSpPr>
        <p:spPr>
          <a:xfrm>
            <a:off x="4829175" y="4118372"/>
            <a:ext cx="1964224" cy="160734"/>
          </a:xfrm>
          <a:prstGeom prst="rect">
            <a:avLst/>
          </a:prstGeom>
          <a:noFill/>
          <a:ln/>
        </p:spPr>
        <p:txBody>
          <a:bodyPr wrap="square" lIns="136017" tIns="0" rIns="0" bIns="0" rtlCol="0" anchor="ctr">
            <a:spAutoFit/>
          </a:bodyPr>
          <a:lstStyle/>
          <a:p>
            <a:pPr algn="l" indent="0" marL="0">
              <a:buNone/>
            </a:pPr>
            <a:r>
              <a:rPr lang="en-US" sz="844" dirty="0">
                <a:solidFill>
                  <a:srgbClr val="333333"/>
                </a:solidFill>
                <a:latin typeface="Arial" pitchFamily="34" charset="0"/>
                <a:ea typeface="Arial" pitchFamily="34" charset="-122"/>
                <a:cs typeface="Arial" pitchFamily="34" charset="-120"/>
              </a:rPr>
              <a:t>India: National Infrastructure Pipeline</a:t>
            </a:r>
            <a:endParaRPr lang="en-US" sz="844" dirty="0"/>
          </a:p>
        </p:txBody>
      </p:sp>
      <p:sp>
        <p:nvSpPr>
          <p:cNvPr id="32" name="Text 25"/>
          <p:cNvSpPr/>
          <p:nvPr/>
        </p:nvSpPr>
        <p:spPr>
          <a:xfrm>
            <a:off x="4829175" y="4307681"/>
            <a:ext cx="1964224" cy="160734"/>
          </a:xfrm>
          <a:prstGeom prst="rect">
            <a:avLst/>
          </a:prstGeom>
          <a:noFill/>
          <a:ln/>
        </p:spPr>
        <p:txBody>
          <a:bodyPr wrap="square" lIns="136017" tIns="0" rIns="0" bIns="0" rtlCol="0" anchor="ctr">
            <a:spAutoFit/>
          </a:bodyPr>
          <a:lstStyle/>
          <a:p>
            <a:pPr algn="l" indent="0" marL="0">
              <a:buNone/>
            </a:pPr>
            <a:r>
              <a:rPr lang="en-US" sz="844" dirty="0">
                <a:solidFill>
                  <a:srgbClr val="333333"/>
                </a:solidFill>
                <a:latin typeface="Arial" pitchFamily="34" charset="0"/>
                <a:ea typeface="Arial" pitchFamily="34" charset="-122"/>
                <a:cs typeface="Arial" pitchFamily="34" charset="-120"/>
              </a:rPr>
              <a:t>Indonesia: SOE-led development</a:t>
            </a:r>
            <a:endParaRPr lang="en-US" sz="844" dirty="0"/>
          </a:p>
        </p:txBody>
      </p:sp>
      <p:sp>
        <p:nvSpPr>
          <p:cNvPr id="33" name="Text 26"/>
          <p:cNvSpPr/>
          <p:nvPr/>
        </p:nvSpPr>
        <p:spPr>
          <a:xfrm>
            <a:off x="6879738" y="2757488"/>
            <a:ext cx="1964224" cy="171450"/>
          </a:xfrm>
          <a:prstGeom prst="rect">
            <a:avLst/>
          </a:prstGeom>
          <a:noFill/>
          <a:ln/>
        </p:spPr>
        <p:txBody>
          <a:bodyPr wrap="square" lIns="0" tIns="0" rIns="0" bIns="0" rtlCol="0" anchor="ctr">
            <a:spAutoFit/>
          </a:bodyPr>
          <a:lstStyle/>
          <a:p>
            <a:pPr indent="0" marL="0">
              <a:buNone/>
            </a:pPr>
            <a:r>
              <a:rPr lang="en-US" sz="900" b="1" dirty="0">
                <a:solidFill>
                  <a:srgbClr val="4A90A4"/>
                </a:solidFill>
                <a:latin typeface="Arial" pitchFamily="34" charset="0"/>
                <a:ea typeface="Arial" pitchFamily="34" charset="-122"/>
                <a:cs typeface="Arial" pitchFamily="34" charset="-120"/>
              </a:rPr>
              <a:t>Latin America</a:t>
            </a:r>
            <a:endParaRPr lang="en-US" sz="900" dirty="0"/>
          </a:p>
        </p:txBody>
      </p:sp>
      <p:sp>
        <p:nvSpPr>
          <p:cNvPr id="34" name="Text 27"/>
          <p:cNvSpPr/>
          <p:nvPr/>
        </p:nvSpPr>
        <p:spPr>
          <a:xfrm>
            <a:off x="6879738" y="2957513"/>
            <a:ext cx="1964224" cy="160734"/>
          </a:xfrm>
          <a:prstGeom prst="rect">
            <a:avLst/>
          </a:prstGeom>
          <a:noFill/>
          <a:ln/>
        </p:spPr>
        <p:txBody>
          <a:bodyPr wrap="square" lIns="136017" tIns="0" rIns="0" bIns="0" rtlCol="0" anchor="ctr">
            <a:spAutoFit/>
          </a:bodyPr>
          <a:lstStyle/>
          <a:p>
            <a:pPr algn="l" indent="0" marL="0">
              <a:buNone/>
            </a:pPr>
            <a:r>
              <a:rPr lang="en-US" sz="844" dirty="0">
                <a:solidFill>
                  <a:srgbClr val="333333"/>
                </a:solidFill>
                <a:latin typeface="Arial" pitchFamily="34" charset="0"/>
                <a:ea typeface="Arial" pitchFamily="34" charset="-122"/>
                <a:cs typeface="Arial" pitchFamily="34" charset="-120"/>
              </a:rPr>
              <a:t>Brazil: BNDES development bank</a:t>
            </a:r>
            <a:endParaRPr lang="en-US" sz="844" dirty="0"/>
          </a:p>
        </p:txBody>
      </p:sp>
      <p:sp>
        <p:nvSpPr>
          <p:cNvPr id="35" name="Text 28"/>
          <p:cNvSpPr/>
          <p:nvPr/>
        </p:nvSpPr>
        <p:spPr>
          <a:xfrm>
            <a:off x="6879738" y="3146822"/>
            <a:ext cx="1964224" cy="160734"/>
          </a:xfrm>
          <a:prstGeom prst="rect">
            <a:avLst/>
          </a:prstGeom>
          <a:noFill/>
          <a:ln/>
        </p:spPr>
        <p:txBody>
          <a:bodyPr wrap="square" lIns="136017" tIns="0" rIns="0" bIns="0" rtlCol="0" anchor="ctr">
            <a:spAutoFit/>
          </a:bodyPr>
          <a:lstStyle/>
          <a:p>
            <a:pPr algn="l" indent="0" marL="0">
              <a:buNone/>
            </a:pPr>
            <a:r>
              <a:rPr lang="en-US" sz="844" dirty="0">
                <a:solidFill>
                  <a:srgbClr val="333333"/>
                </a:solidFill>
                <a:latin typeface="Arial" pitchFamily="34" charset="0"/>
                <a:ea typeface="Arial" pitchFamily="34" charset="-122"/>
                <a:cs typeface="Arial" pitchFamily="34" charset="-120"/>
              </a:rPr>
              <a:t>Mexico: FONADIN infrastructure fund</a:t>
            </a:r>
            <a:endParaRPr lang="en-US" sz="844" dirty="0"/>
          </a:p>
        </p:txBody>
      </p:sp>
      <p:sp>
        <p:nvSpPr>
          <p:cNvPr id="36" name="Text 29"/>
          <p:cNvSpPr/>
          <p:nvPr/>
        </p:nvSpPr>
        <p:spPr>
          <a:xfrm>
            <a:off x="6879738" y="3336131"/>
            <a:ext cx="1964224" cy="160734"/>
          </a:xfrm>
          <a:prstGeom prst="rect">
            <a:avLst/>
          </a:prstGeom>
          <a:noFill/>
          <a:ln/>
        </p:spPr>
        <p:txBody>
          <a:bodyPr wrap="square" lIns="136017" tIns="0" rIns="0" bIns="0" rtlCol="0" anchor="ctr">
            <a:spAutoFit/>
          </a:bodyPr>
          <a:lstStyle/>
          <a:p>
            <a:pPr algn="l" indent="0" marL="0">
              <a:buNone/>
            </a:pPr>
            <a:r>
              <a:rPr lang="en-US" sz="844" dirty="0">
                <a:solidFill>
                  <a:srgbClr val="333333"/>
                </a:solidFill>
                <a:latin typeface="Arial" pitchFamily="34" charset="0"/>
                <a:ea typeface="Arial" pitchFamily="34" charset="-122"/>
                <a:cs typeface="Arial" pitchFamily="34" charset="-120"/>
              </a:rPr>
              <a:t>Chile: Concession-based approach</a:t>
            </a:r>
            <a:endParaRPr lang="en-US" sz="844" dirty="0"/>
          </a:p>
        </p:txBody>
      </p:sp>
      <p:sp>
        <p:nvSpPr>
          <p:cNvPr id="37" name="Text 30"/>
          <p:cNvSpPr/>
          <p:nvPr/>
        </p:nvSpPr>
        <p:spPr>
          <a:xfrm>
            <a:off x="6879738" y="3568303"/>
            <a:ext cx="1964224" cy="171450"/>
          </a:xfrm>
          <a:prstGeom prst="rect">
            <a:avLst/>
          </a:prstGeom>
          <a:noFill/>
          <a:ln/>
        </p:spPr>
        <p:txBody>
          <a:bodyPr wrap="square" lIns="0" tIns="0" rIns="0" bIns="0" rtlCol="0" anchor="ctr">
            <a:spAutoFit/>
          </a:bodyPr>
          <a:lstStyle/>
          <a:p>
            <a:pPr indent="0" marL="0">
              <a:buNone/>
            </a:pPr>
            <a:r>
              <a:rPr lang="en-US" sz="900" b="1" dirty="0">
                <a:solidFill>
                  <a:srgbClr val="4A90A4"/>
                </a:solidFill>
                <a:latin typeface="Arial" pitchFamily="34" charset="0"/>
                <a:ea typeface="Arial" pitchFamily="34" charset="-122"/>
                <a:cs typeface="Arial" pitchFamily="34" charset="-120"/>
              </a:rPr>
              <a:t>Africa &amp; Middle East</a:t>
            </a:r>
            <a:endParaRPr lang="en-US" sz="900" dirty="0"/>
          </a:p>
        </p:txBody>
      </p:sp>
      <p:sp>
        <p:nvSpPr>
          <p:cNvPr id="38" name="Text 31"/>
          <p:cNvSpPr/>
          <p:nvPr/>
        </p:nvSpPr>
        <p:spPr>
          <a:xfrm>
            <a:off x="6879738" y="3768328"/>
            <a:ext cx="1964224" cy="321469"/>
          </a:xfrm>
          <a:prstGeom prst="rect">
            <a:avLst/>
          </a:prstGeom>
          <a:noFill/>
          <a:ln/>
        </p:spPr>
        <p:txBody>
          <a:bodyPr wrap="square" lIns="136017" tIns="0" rIns="0" bIns="0" rtlCol="0" anchor="ctr">
            <a:spAutoFit/>
          </a:bodyPr>
          <a:lstStyle/>
          <a:p>
            <a:pPr algn="l" indent="0" marL="0">
              <a:buNone/>
            </a:pPr>
            <a:r>
              <a:rPr lang="en-US" sz="844" dirty="0">
                <a:solidFill>
                  <a:srgbClr val="333333"/>
                </a:solidFill>
                <a:latin typeface="Arial" pitchFamily="34" charset="0"/>
                <a:ea typeface="Arial" pitchFamily="34" charset="-122"/>
                <a:cs typeface="Arial" pitchFamily="34" charset="-120"/>
              </a:rPr>
              <a:t>South Africa: DBSA development bank</a:t>
            </a:r>
            <a:endParaRPr lang="en-US" sz="844" dirty="0"/>
          </a:p>
        </p:txBody>
      </p:sp>
      <p:sp>
        <p:nvSpPr>
          <p:cNvPr id="39" name="Text 32"/>
          <p:cNvSpPr/>
          <p:nvPr/>
        </p:nvSpPr>
        <p:spPr>
          <a:xfrm>
            <a:off x="6879738" y="4118372"/>
            <a:ext cx="1964224" cy="321469"/>
          </a:xfrm>
          <a:prstGeom prst="rect">
            <a:avLst/>
          </a:prstGeom>
          <a:noFill/>
          <a:ln/>
        </p:spPr>
        <p:txBody>
          <a:bodyPr wrap="square" lIns="136017" tIns="0" rIns="0" bIns="0" rtlCol="0" anchor="ctr">
            <a:spAutoFit/>
          </a:bodyPr>
          <a:lstStyle/>
          <a:p>
            <a:pPr algn="l" indent="0" marL="0">
              <a:buNone/>
            </a:pPr>
            <a:r>
              <a:rPr lang="en-US" sz="844" dirty="0">
                <a:solidFill>
                  <a:srgbClr val="333333"/>
                </a:solidFill>
                <a:latin typeface="Arial" pitchFamily="34" charset="0"/>
                <a:ea typeface="Arial" pitchFamily="34" charset="-122"/>
                <a:cs typeface="Arial" pitchFamily="34" charset="-120"/>
              </a:rPr>
              <a:t>Morocco: Strategic infrastructure funds</a:t>
            </a:r>
            <a:endParaRPr lang="en-US" sz="844" dirty="0"/>
          </a:p>
        </p:txBody>
      </p:sp>
      <p:sp>
        <p:nvSpPr>
          <p:cNvPr id="40" name="Text 33"/>
          <p:cNvSpPr/>
          <p:nvPr/>
        </p:nvSpPr>
        <p:spPr>
          <a:xfrm>
            <a:off x="6879738" y="4468416"/>
            <a:ext cx="1964224" cy="321469"/>
          </a:xfrm>
          <a:prstGeom prst="rect">
            <a:avLst/>
          </a:prstGeom>
          <a:noFill/>
          <a:ln/>
        </p:spPr>
        <p:txBody>
          <a:bodyPr wrap="square" lIns="136017" tIns="0" rIns="0" bIns="0" rtlCol="0" anchor="ctr">
            <a:spAutoFit/>
          </a:bodyPr>
          <a:lstStyle/>
          <a:p>
            <a:pPr algn="l" indent="0" marL="0">
              <a:buNone/>
            </a:pPr>
            <a:r>
              <a:rPr lang="en-US" sz="844" dirty="0">
                <a:solidFill>
                  <a:srgbClr val="333333"/>
                </a:solidFill>
                <a:latin typeface="Arial" pitchFamily="34" charset="0"/>
                <a:ea typeface="Arial" pitchFamily="34" charset="-122"/>
                <a:cs typeface="Arial" pitchFamily="34" charset="-120"/>
              </a:rPr>
              <a:t>UAE: Sovereign wealth fund investments</a:t>
            </a:r>
            <a:endParaRPr lang="en-US" sz="844" dirty="0"/>
          </a:p>
        </p:txBody>
      </p:sp>
      <p:sp>
        <p:nvSpPr>
          <p:cNvPr id="41" name="Shape 34"/>
          <p:cNvSpPr/>
          <p:nvPr/>
        </p:nvSpPr>
        <p:spPr>
          <a:xfrm>
            <a:off x="4743450" y="5018484"/>
            <a:ext cx="4114800" cy="1107281"/>
          </a:xfrm>
          <a:prstGeom prst="rect">
            <a:avLst/>
          </a:prstGeom>
          <a:solidFill>
            <a:srgbClr val="7FB3D3"/>
          </a:solidFill>
          <a:ln/>
        </p:spPr>
      </p:sp>
      <p:sp>
        <p:nvSpPr>
          <p:cNvPr id="42" name="Text 35"/>
          <p:cNvSpPr/>
          <p:nvPr/>
        </p:nvSpPr>
        <p:spPr>
          <a:xfrm>
            <a:off x="4829175" y="5104209"/>
            <a:ext cx="4014788" cy="192881"/>
          </a:xfrm>
          <a:prstGeom prst="rect">
            <a:avLst/>
          </a:prstGeom>
          <a:noFill/>
          <a:ln/>
        </p:spPr>
        <p:txBody>
          <a:bodyPr wrap="square" lIns="0" tIns="0" rIns="0" bIns="0" rtlCol="0" anchor="ctr">
            <a:spAutoFit/>
          </a:bodyPr>
          <a:lstStyle/>
          <a:p>
            <a:pPr indent="0" marL="0">
              <a:buNone/>
            </a:pPr>
            <a:r>
              <a:rPr lang="en-US" sz="1013" b="1" dirty="0">
                <a:solidFill>
                  <a:srgbClr val="FFFFFF"/>
                </a:solidFill>
                <a:latin typeface="Arial" pitchFamily="34" charset="0"/>
                <a:ea typeface="Arial" pitchFamily="34" charset="-122"/>
                <a:cs typeface="Arial" pitchFamily="34" charset="-120"/>
              </a:rPr>
              <a:t>Emerging Trends in Public Financing</a:t>
            </a:r>
            <a:endParaRPr lang="en-US" sz="1013" dirty="0"/>
          </a:p>
        </p:txBody>
      </p:sp>
      <p:sp>
        <p:nvSpPr>
          <p:cNvPr id="43" name="Text 36"/>
          <p:cNvSpPr/>
          <p:nvPr/>
        </p:nvSpPr>
        <p:spPr>
          <a:xfrm>
            <a:off x="4829175" y="5354241"/>
            <a:ext cx="4014788" cy="171450"/>
          </a:xfrm>
          <a:prstGeom prst="rect">
            <a:avLst/>
          </a:prstGeom>
          <a:noFill/>
          <a:ln/>
        </p:spPr>
        <p:txBody>
          <a:bodyPr wrap="square" lIns="0" tIns="0" rIns="0" bIns="0" rtlCol="0" anchor="ctr">
            <a:spAutoFit/>
          </a:bodyPr>
          <a:lstStyle/>
          <a:p>
            <a:pPr algn="l" indent="0" marL="0">
              <a:buNone/>
            </a:pPr>
            <a:r>
              <a:rPr lang="en-US" sz="900" dirty="0">
                <a:solidFill>
                  <a:srgbClr val="FFFFFF"/>
                </a:solidFill>
                <a:latin typeface="Arial" pitchFamily="34" charset="0"/>
                <a:ea typeface="Arial" pitchFamily="34" charset="-122"/>
                <a:cs typeface="Arial" pitchFamily="34" charset="-120"/>
              </a:rPr>
              <a:t>Dedicated infrastructure taxes and user charges</a:t>
            </a:r>
            <a:endParaRPr lang="en-US" sz="900" dirty="0"/>
          </a:p>
        </p:txBody>
      </p:sp>
      <p:sp>
        <p:nvSpPr>
          <p:cNvPr id="44" name="Text 37"/>
          <p:cNvSpPr/>
          <p:nvPr/>
        </p:nvSpPr>
        <p:spPr>
          <a:xfrm>
            <a:off x="4829175" y="5525691"/>
            <a:ext cx="4014788" cy="171450"/>
          </a:xfrm>
          <a:prstGeom prst="rect">
            <a:avLst/>
          </a:prstGeom>
          <a:noFill/>
          <a:ln/>
        </p:spPr>
        <p:txBody>
          <a:bodyPr wrap="square" lIns="0" tIns="0" rIns="0" bIns="0" rtlCol="0" anchor="ctr">
            <a:spAutoFit/>
          </a:bodyPr>
          <a:lstStyle/>
          <a:p>
            <a:pPr algn="l" indent="0" marL="0">
              <a:buNone/>
            </a:pPr>
            <a:r>
              <a:rPr lang="en-US" sz="900" dirty="0">
                <a:solidFill>
                  <a:srgbClr val="FFFFFF"/>
                </a:solidFill>
                <a:latin typeface="Arial" pitchFamily="34" charset="0"/>
                <a:ea typeface="Arial" pitchFamily="34" charset="-122"/>
                <a:cs typeface="Arial" pitchFamily="34" charset="-120"/>
              </a:rPr>
              <a:t>Land value capture mechanisms</a:t>
            </a:r>
            <a:endParaRPr lang="en-US" sz="900" dirty="0"/>
          </a:p>
        </p:txBody>
      </p:sp>
      <p:sp>
        <p:nvSpPr>
          <p:cNvPr id="45" name="Text 38"/>
          <p:cNvSpPr/>
          <p:nvPr/>
        </p:nvSpPr>
        <p:spPr>
          <a:xfrm>
            <a:off x="4829175" y="5697141"/>
            <a:ext cx="4014788" cy="171450"/>
          </a:xfrm>
          <a:prstGeom prst="rect">
            <a:avLst/>
          </a:prstGeom>
          <a:noFill/>
          <a:ln/>
        </p:spPr>
        <p:txBody>
          <a:bodyPr wrap="square" lIns="0" tIns="0" rIns="0" bIns="0" rtlCol="0" anchor="ctr">
            <a:spAutoFit/>
          </a:bodyPr>
          <a:lstStyle/>
          <a:p>
            <a:pPr algn="l" indent="0" marL="0">
              <a:buNone/>
            </a:pPr>
            <a:r>
              <a:rPr lang="en-US" sz="900" dirty="0">
                <a:solidFill>
                  <a:srgbClr val="FFFFFF"/>
                </a:solidFill>
                <a:latin typeface="Arial" pitchFamily="34" charset="0"/>
                <a:ea typeface="Arial" pitchFamily="34" charset="-122"/>
                <a:cs typeface="Arial" pitchFamily="34" charset="-120"/>
              </a:rPr>
              <a:t>Sovereign green bonds for climate-resilient infrastructure</a:t>
            </a:r>
            <a:endParaRPr lang="en-US" sz="900" dirty="0"/>
          </a:p>
        </p:txBody>
      </p:sp>
      <p:sp>
        <p:nvSpPr>
          <p:cNvPr id="46" name="Text 39"/>
          <p:cNvSpPr/>
          <p:nvPr/>
        </p:nvSpPr>
        <p:spPr>
          <a:xfrm>
            <a:off x="4829175" y="5868591"/>
            <a:ext cx="4014788" cy="171450"/>
          </a:xfrm>
          <a:prstGeom prst="rect">
            <a:avLst/>
          </a:prstGeom>
          <a:noFill/>
          <a:ln/>
        </p:spPr>
        <p:txBody>
          <a:bodyPr wrap="square" lIns="0" tIns="0" rIns="0" bIns="0" rtlCol="0" anchor="ctr">
            <a:spAutoFit/>
          </a:bodyPr>
          <a:lstStyle/>
          <a:p>
            <a:pPr algn="l" indent="0" marL="0">
              <a:buNone/>
            </a:pPr>
            <a:r>
              <a:rPr lang="en-US" sz="900" dirty="0">
                <a:solidFill>
                  <a:srgbClr val="FFFFFF"/>
                </a:solidFill>
                <a:latin typeface="Arial" pitchFamily="34" charset="0"/>
                <a:ea typeface="Arial" pitchFamily="34" charset="-122"/>
                <a:cs typeface="Arial" pitchFamily="34" charset="-120"/>
              </a:rPr>
              <a:t>Asset recycling through privatization of mature assets</a:t>
            </a:r>
            <a:endParaRPr lang="en-US" sz="900"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name="Slide 4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9144000" cy="6493669"/>
          </a:xfrm>
          <a:prstGeom prst="rect">
            <a:avLst/>
          </a:prstGeom>
        </p:spPr>
      </p:pic>
      <p:sp>
        <p:nvSpPr>
          <p:cNvPr id="3" name="Text 0"/>
          <p:cNvSpPr/>
          <p:nvPr/>
        </p:nvSpPr>
        <p:spPr>
          <a:xfrm>
            <a:off x="285750" y="285750"/>
            <a:ext cx="8643938" cy="385763"/>
          </a:xfrm>
          <a:prstGeom prst="rect">
            <a:avLst/>
          </a:prstGeom>
          <a:noFill/>
          <a:ln/>
        </p:spPr>
        <p:txBody>
          <a:bodyPr wrap="square" lIns="0" tIns="0" rIns="0" bIns="0" rtlCol="0" anchor="ctr">
            <a:spAutoFit/>
          </a:bodyPr>
          <a:lstStyle/>
          <a:p>
            <a:pPr indent="0" marL="0">
              <a:buNone/>
            </a:pPr>
            <a:r>
              <a:rPr lang="en-US" sz="2025" b="1" dirty="0">
                <a:solidFill>
                  <a:srgbClr val="2E5984"/>
                </a:solidFill>
                <a:latin typeface="Arial" pitchFamily="34" charset="0"/>
                <a:ea typeface="Arial" pitchFamily="34" charset="-122"/>
                <a:cs typeface="Arial" pitchFamily="34" charset="-120"/>
              </a:rPr>
              <a:t>Private Infrastructure Financing</a:t>
            </a:r>
            <a:endParaRPr lang="en-US" sz="2025" dirty="0"/>
          </a:p>
        </p:txBody>
      </p:sp>
      <p:sp>
        <p:nvSpPr>
          <p:cNvPr id="4" name="Text 1"/>
          <p:cNvSpPr/>
          <p:nvPr/>
        </p:nvSpPr>
        <p:spPr>
          <a:xfrm>
            <a:off x="285750" y="850106"/>
            <a:ext cx="4186238" cy="257175"/>
          </a:xfrm>
          <a:prstGeom prst="rect">
            <a:avLst/>
          </a:prstGeom>
          <a:noFill/>
          <a:ln/>
        </p:spPr>
        <p:txBody>
          <a:bodyPr wrap="square" lIns="0" tIns="0" rIns="0" bIns="0" rtlCol="0" anchor="ctr">
            <a:spAutoFit/>
          </a:bodyPr>
          <a:lstStyle/>
          <a:p>
            <a:pPr indent="0" marL="0">
              <a:buNone/>
            </a:pPr>
            <a:r>
              <a:rPr lang="en-US" sz="1350" b="1" dirty="0">
                <a:solidFill>
                  <a:srgbClr val="4A90A4"/>
                </a:solidFill>
                <a:latin typeface="Arial" pitchFamily="34" charset="0"/>
                <a:ea typeface="Arial" pitchFamily="34" charset="-122"/>
                <a:cs typeface="Arial" pitchFamily="34" charset="-120"/>
              </a:rPr>
              <a:t>Infrastructure Funds and Investors</a:t>
            </a:r>
            <a:endParaRPr lang="en-US" sz="1350" dirty="0"/>
          </a:p>
        </p:txBody>
      </p:sp>
      <p:sp>
        <p:nvSpPr>
          <p:cNvPr id="5" name="Shape 2"/>
          <p:cNvSpPr/>
          <p:nvPr/>
        </p:nvSpPr>
        <p:spPr>
          <a:xfrm>
            <a:off x="285750" y="1164431"/>
            <a:ext cx="4114800" cy="1514475"/>
          </a:xfrm>
          <a:prstGeom prst="rect">
            <a:avLst/>
          </a:prstGeom>
          <a:solidFill>
            <a:srgbClr val="FFFFFF"/>
          </a:solidFill>
          <a:ln/>
        </p:spPr>
      </p:sp>
      <p:sp>
        <p:nvSpPr>
          <p:cNvPr id="6" name="Shape 3"/>
          <p:cNvSpPr/>
          <p:nvPr/>
        </p:nvSpPr>
        <p:spPr>
          <a:xfrm>
            <a:off x="371475" y="1250156"/>
            <a:ext cx="257175" cy="257175"/>
          </a:xfrm>
          <a:prstGeom prst="rect">
            <a:avLst/>
          </a:prstGeom>
          <a:solidFill>
            <a:srgbClr val="2E5984"/>
          </a:solidFill>
          <a:ln/>
        </p:spPr>
      </p:sp>
      <p:pic>
        <p:nvPicPr>
          <p:cNvPr id="7" name="Image 1" descr="preencoded.png">    </p:cNvPr>
          <p:cNvPicPr>
            <a:picLocks noChangeAspect="1"/>
          </p:cNvPicPr>
          <p:nvPr/>
        </p:nvPicPr>
        <p:blipFill>
          <a:blip r:embed="rId2"/>
          <a:stretch>
            <a:fillRect/>
          </a:stretch>
        </p:blipFill>
        <p:spPr>
          <a:xfrm>
            <a:off x="428625" y="1375172"/>
            <a:ext cx="142875" cy="7144"/>
          </a:xfrm>
          <a:prstGeom prst="rect">
            <a:avLst/>
          </a:prstGeom>
        </p:spPr>
      </p:pic>
      <p:sp>
        <p:nvSpPr>
          <p:cNvPr id="8" name="Text 4"/>
          <p:cNvSpPr/>
          <p:nvPr/>
        </p:nvSpPr>
        <p:spPr>
          <a:xfrm>
            <a:off x="714375" y="1282303"/>
            <a:ext cx="2036862" cy="192881"/>
          </a:xfrm>
          <a:prstGeom prst="rect">
            <a:avLst/>
          </a:prstGeom>
          <a:noFill/>
          <a:ln/>
        </p:spPr>
        <p:txBody>
          <a:bodyPr wrap="square" lIns="0" tIns="0" rIns="0" bIns="0" rtlCol="0" anchor="ctr">
            <a:spAutoFit/>
          </a:bodyPr>
          <a:lstStyle/>
          <a:p>
            <a:pPr indent="0" marL="0">
              <a:buNone/>
            </a:pPr>
            <a:r>
              <a:rPr lang="en-US" sz="1013" b="1" dirty="0">
                <a:solidFill>
                  <a:srgbClr val="2E5984"/>
                </a:solidFill>
                <a:latin typeface="Arial" pitchFamily="34" charset="0"/>
                <a:ea typeface="Arial" pitchFamily="34" charset="-122"/>
                <a:cs typeface="Arial" pitchFamily="34" charset="-120"/>
              </a:rPr>
              <a:t>Specialized Investment Vehicles</a:t>
            </a:r>
            <a:endParaRPr lang="en-US" sz="1013" dirty="0"/>
          </a:p>
        </p:txBody>
      </p:sp>
      <p:sp>
        <p:nvSpPr>
          <p:cNvPr id="9" name="Text 5"/>
          <p:cNvSpPr/>
          <p:nvPr/>
        </p:nvSpPr>
        <p:spPr>
          <a:xfrm>
            <a:off x="371475" y="1564481"/>
            <a:ext cx="4014788" cy="1028700"/>
          </a:xfrm>
          <a:prstGeom prst="rect">
            <a:avLst/>
          </a:prstGeom>
          <a:noFill/>
          <a:ln/>
        </p:spPr>
        <p:txBody>
          <a:bodyPr wrap="square" lIns="0" tIns="0" rIns="0" bIns="0" rtlCol="0" anchor="ctr">
            <a:spAutoFit/>
          </a:bodyPr>
          <a:lstStyle/>
          <a:p>
            <a:pPr indent="0" marL="0">
              <a:buNone/>
            </a:pPr>
            <a:r>
              <a:rPr lang="en-US" sz="900" dirty="0">
                <a:solidFill>
                  <a:srgbClr val="333333"/>
                </a:solidFill>
                <a:latin typeface="Arial" pitchFamily="34" charset="0"/>
                <a:ea typeface="Arial" pitchFamily="34" charset="-122"/>
                <a:cs typeface="Arial" pitchFamily="34" charset="-120"/>
              </a:rPr>
              <a:t>Private infrastructure funds have grown significantly, with over $800 billion in assets under management globally. These include closed-end private equity-style funds (typically 10-12 year terms), open-ended funds with longer horizons, and listed infrastructure funds traded on public markets. These vehicles provide institutional investors with access to diversified infrastructure portfolios.</a:t>
            </a:r>
            <a:endParaRPr lang="en-US" sz="900" dirty="0"/>
          </a:p>
        </p:txBody>
      </p:sp>
      <p:sp>
        <p:nvSpPr>
          <p:cNvPr id="10" name="Text 6"/>
          <p:cNvSpPr/>
          <p:nvPr/>
        </p:nvSpPr>
        <p:spPr>
          <a:xfrm>
            <a:off x="285750" y="2764631"/>
            <a:ext cx="4186238" cy="257175"/>
          </a:xfrm>
          <a:prstGeom prst="rect">
            <a:avLst/>
          </a:prstGeom>
          <a:noFill/>
          <a:ln/>
        </p:spPr>
        <p:txBody>
          <a:bodyPr wrap="square" lIns="0" tIns="0" rIns="0" bIns="0" rtlCol="0" anchor="ctr">
            <a:spAutoFit/>
          </a:bodyPr>
          <a:lstStyle/>
          <a:p>
            <a:pPr indent="0" marL="0">
              <a:buNone/>
            </a:pPr>
            <a:r>
              <a:rPr lang="en-US" sz="1350" b="1" dirty="0">
                <a:solidFill>
                  <a:srgbClr val="4A90A4"/>
                </a:solidFill>
                <a:latin typeface="Arial" pitchFamily="34" charset="0"/>
                <a:ea typeface="Arial" pitchFamily="34" charset="-122"/>
                <a:cs typeface="Arial" pitchFamily="34" charset="-120"/>
              </a:rPr>
              <a:t>Pension Fund Involvement</a:t>
            </a:r>
            <a:endParaRPr lang="en-US" sz="1350" dirty="0"/>
          </a:p>
        </p:txBody>
      </p:sp>
      <p:sp>
        <p:nvSpPr>
          <p:cNvPr id="11" name="Shape 7"/>
          <p:cNvSpPr/>
          <p:nvPr/>
        </p:nvSpPr>
        <p:spPr>
          <a:xfrm>
            <a:off x="285750" y="3078956"/>
            <a:ext cx="4114800" cy="1514475"/>
          </a:xfrm>
          <a:prstGeom prst="rect">
            <a:avLst/>
          </a:prstGeom>
          <a:solidFill>
            <a:srgbClr val="FFFFFF"/>
          </a:solidFill>
          <a:ln/>
        </p:spPr>
      </p:sp>
      <p:sp>
        <p:nvSpPr>
          <p:cNvPr id="12" name="Shape 8"/>
          <p:cNvSpPr/>
          <p:nvPr/>
        </p:nvSpPr>
        <p:spPr>
          <a:xfrm>
            <a:off x="371475" y="3164681"/>
            <a:ext cx="257175" cy="257175"/>
          </a:xfrm>
          <a:prstGeom prst="rect">
            <a:avLst/>
          </a:prstGeom>
          <a:solidFill>
            <a:srgbClr val="4A90A4"/>
          </a:solidFill>
          <a:ln/>
        </p:spPr>
      </p:sp>
      <p:pic>
        <p:nvPicPr>
          <p:cNvPr id="13" name="Image 2" descr="preencoded.png">    </p:cNvPr>
          <p:cNvPicPr>
            <a:picLocks noChangeAspect="1"/>
          </p:cNvPicPr>
          <p:nvPr/>
        </p:nvPicPr>
        <p:blipFill>
          <a:blip r:embed="rId3"/>
          <a:stretch>
            <a:fillRect/>
          </a:stretch>
        </p:blipFill>
        <p:spPr>
          <a:xfrm>
            <a:off x="419695" y="3289697"/>
            <a:ext cx="160734" cy="7144"/>
          </a:xfrm>
          <a:prstGeom prst="rect">
            <a:avLst/>
          </a:prstGeom>
        </p:spPr>
      </p:pic>
      <p:sp>
        <p:nvSpPr>
          <p:cNvPr id="14" name="Text 9"/>
          <p:cNvSpPr/>
          <p:nvPr/>
        </p:nvSpPr>
        <p:spPr>
          <a:xfrm>
            <a:off x="714375" y="3196828"/>
            <a:ext cx="1962076" cy="192881"/>
          </a:xfrm>
          <a:prstGeom prst="rect">
            <a:avLst/>
          </a:prstGeom>
          <a:noFill/>
          <a:ln/>
        </p:spPr>
        <p:txBody>
          <a:bodyPr wrap="square" lIns="0" tIns="0" rIns="0" bIns="0" rtlCol="0" anchor="ctr">
            <a:spAutoFit/>
          </a:bodyPr>
          <a:lstStyle/>
          <a:p>
            <a:pPr indent="0" marL="0">
              <a:buNone/>
            </a:pPr>
            <a:r>
              <a:rPr lang="en-US" sz="1013" b="1" dirty="0">
                <a:solidFill>
                  <a:srgbClr val="2E5984"/>
                </a:solidFill>
                <a:latin typeface="Arial" pitchFamily="34" charset="0"/>
                <a:ea typeface="Arial" pitchFamily="34" charset="-122"/>
                <a:cs typeface="Arial" pitchFamily="34" charset="-120"/>
              </a:rPr>
              <a:t>Long-Term Institutional Capital</a:t>
            </a:r>
            <a:endParaRPr lang="en-US" sz="1013" dirty="0"/>
          </a:p>
        </p:txBody>
      </p:sp>
      <p:sp>
        <p:nvSpPr>
          <p:cNvPr id="15" name="Text 10"/>
          <p:cNvSpPr/>
          <p:nvPr/>
        </p:nvSpPr>
        <p:spPr>
          <a:xfrm>
            <a:off x="371475" y="3479006"/>
            <a:ext cx="4014788" cy="1028700"/>
          </a:xfrm>
          <a:prstGeom prst="rect">
            <a:avLst/>
          </a:prstGeom>
          <a:noFill/>
          <a:ln/>
        </p:spPr>
        <p:txBody>
          <a:bodyPr wrap="square" lIns="0" tIns="0" rIns="0" bIns="0" rtlCol="0" anchor="ctr">
            <a:spAutoFit/>
          </a:bodyPr>
          <a:lstStyle/>
          <a:p>
            <a:pPr indent="0" marL="0">
              <a:buNone/>
            </a:pPr>
            <a:r>
              <a:rPr lang="en-US" sz="900" dirty="0">
                <a:solidFill>
                  <a:srgbClr val="333333"/>
                </a:solidFill>
                <a:latin typeface="Arial" pitchFamily="34" charset="0"/>
                <a:ea typeface="Arial" pitchFamily="34" charset="-122"/>
                <a:cs typeface="Arial" pitchFamily="34" charset="-120"/>
              </a:rPr>
              <a:t>Pension funds, with over $50 trillion in global assets, are increasingly allocating capital to infrastructure (typically 1-5% of portfolios). Leading Canadian pension funds (CPPIB, OTPP) pioneered direct infrastructure investment, while others invest through funds. Infrastructure's long-term, inflation-linked cash flows match pension liabilities, though regulatory constraints and expertise gaps limit greater allocation.</a:t>
            </a:r>
            <a:endParaRPr lang="en-US" sz="900" dirty="0"/>
          </a:p>
        </p:txBody>
      </p:sp>
      <p:pic>
        <p:nvPicPr>
          <p:cNvPr id="16" name="Image 3" descr="preencoded.png">    </p:cNvPr>
          <p:cNvPicPr>
            <a:picLocks noChangeAspect="1"/>
          </p:cNvPicPr>
          <p:nvPr/>
        </p:nvPicPr>
        <p:blipFill>
          <a:blip r:embed="rId4"/>
          <a:stretch>
            <a:fillRect/>
          </a:stretch>
        </p:blipFill>
        <p:spPr>
          <a:xfrm>
            <a:off x="285750" y="4679156"/>
            <a:ext cx="4114800" cy="1428750"/>
          </a:xfrm>
          <a:prstGeom prst="rect">
            <a:avLst/>
          </a:prstGeom>
        </p:spPr>
      </p:pic>
      <p:sp>
        <p:nvSpPr>
          <p:cNvPr id="17" name="Text 11"/>
          <p:cNvSpPr/>
          <p:nvPr/>
        </p:nvSpPr>
        <p:spPr>
          <a:xfrm>
            <a:off x="4743450" y="850106"/>
            <a:ext cx="4186238" cy="257175"/>
          </a:xfrm>
          <a:prstGeom prst="rect">
            <a:avLst/>
          </a:prstGeom>
          <a:noFill/>
          <a:ln/>
        </p:spPr>
        <p:txBody>
          <a:bodyPr wrap="square" lIns="0" tIns="0" rIns="0" bIns="0" rtlCol="0" anchor="ctr">
            <a:spAutoFit/>
          </a:bodyPr>
          <a:lstStyle/>
          <a:p>
            <a:pPr indent="0" marL="0">
              <a:buNone/>
            </a:pPr>
            <a:r>
              <a:rPr lang="en-US" sz="1350" b="1" dirty="0">
                <a:solidFill>
                  <a:srgbClr val="4A90A4"/>
                </a:solidFill>
                <a:latin typeface="Arial" pitchFamily="34" charset="0"/>
                <a:ea typeface="Arial" pitchFamily="34" charset="-122"/>
                <a:cs typeface="Arial" pitchFamily="34" charset="-120"/>
              </a:rPr>
              <a:t>Infrastructure as Asset Class</a:t>
            </a:r>
            <a:endParaRPr lang="en-US" sz="1350" dirty="0"/>
          </a:p>
        </p:txBody>
      </p:sp>
      <p:sp>
        <p:nvSpPr>
          <p:cNvPr id="18" name="Shape 12"/>
          <p:cNvSpPr/>
          <p:nvPr/>
        </p:nvSpPr>
        <p:spPr>
          <a:xfrm>
            <a:off x="4743450" y="1164431"/>
            <a:ext cx="4114800" cy="1514475"/>
          </a:xfrm>
          <a:prstGeom prst="rect">
            <a:avLst/>
          </a:prstGeom>
          <a:solidFill>
            <a:srgbClr val="FFFFFF"/>
          </a:solidFill>
          <a:ln/>
        </p:spPr>
      </p:sp>
      <p:sp>
        <p:nvSpPr>
          <p:cNvPr id="19" name="Shape 13"/>
          <p:cNvSpPr/>
          <p:nvPr/>
        </p:nvSpPr>
        <p:spPr>
          <a:xfrm>
            <a:off x="4829175" y="1250156"/>
            <a:ext cx="257175" cy="257175"/>
          </a:xfrm>
          <a:prstGeom prst="rect">
            <a:avLst/>
          </a:prstGeom>
          <a:solidFill>
            <a:srgbClr val="7FB3D3"/>
          </a:solidFill>
          <a:ln/>
        </p:spPr>
      </p:sp>
      <p:pic>
        <p:nvPicPr>
          <p:cNvPr id="20" name="Image 4" descr="preencoded.png">    </p:cNvPr>
          <p:cNvPicPr>
            <a:picLocks noChangeAspect="1"/>
          </p:cNvPicPr>
          <p:nvPr/>
        </p:nvPicPr>
        <p:blipFill>
          <a:blip r:embed="rId5"/>
          <a:stretch>
            <a:fillRect/>
          </a:stretch>
        </p:blipFill>
        <p:spPr>
          <a:xfrm>
            <a:off x="4886325" y="1375172"/>
            <a:ext cx="142875" cy="7144"/>
          </a:xfrm>
          <a:prstGeom prst="rect">
            <a:avLst/>
          </a:prstGeom>
        </p:spPr>
      </p:pic>
      <p:sp>
        <p:nvSpPr>
          <p:cNvPr id="21" name="Text 14"/>
          <p:cNvSpPr/>
          <p:nvPr/>
        </p:nvSpPr>
        <p:spPr>
          <a:xfrm>
            <a:off x="5172075" y="1282303"/>
            <a:ext cx="2401221" cy="192881"/>
          </a:xfrm>
          <a:prstGeom prst="rect">
            <a:avLst/>
          </a:prstGeom>
          <a:noFill/>
          <a:ln/>
        </p:spPr>
        <p:txBody>
          <a:bodyPr wrap="square" lIns="0" tIns="0" rIns="0" bIns="0" rtlCol="0" anchor="ctr">
            <a:spAutoFit/>
          </a:bodyPr>
          <a:lstStyle/>
          <a:p>
            <a:pPr indent="0" marL="0">
              <a:buNone/>
            </a:pPr>
            <a:r>
              <a:rPr lang="en-US" sz="1013" b="1" dirty="0">
                <a:solidFill>
                  <a:srgbClr val="2E5984"/>
                </a:solidFill>
                <a:latin typeface="Arial" pitchFamily="34" charset="0"/>
                <a:ea typeface="Arial" pitchFamily="34" charset="-122"/>
                <a:cs typeface="Arial" pitchFamily="34" charset="-120"/>
              </a:rPr>
              <a:t>Distinctive Investment Characteristics</a:t>
            </a:r>
            <a:endParaRPr lang="en-US" sz="1013" dirty="0"/>
          </a:p>
        </p:txBody>
      </p:sp>
      <p:sp>
        <p:nvSpPr>
          <p:cNvPr id="22" name="Text 15"/>
          <p:cNvSpPr/>
          <p:nvPr/>
        </p:nvSpPr>
        <p:spPr>
          <a:xfrm>
            <a:off x="4829175" y="1564481"/>
            <a:ext cx="4014788" cy="1028700"/>
          </a:xfrm>
          <a:prstGeom prst="rect">
            <a:avLst/>
          </a:prstGeom>
          <a:noFill/>
          <a:ln/>
        </p:spPr>
        <p:txBody>
          <a:bodyPr wrap="square" lIns="0" tIns="0" rIns="0" bIns="0" rtlCol="0" anchor="ctr">
            <a:spAutoFit/>
          </a:bodyPr>
          <a:lstStyle/>
          <a:p>
            <a:pPr indent="0" marL="0">
              <a:buNone/>
            </a:pPr>
            <a:r>
              <a:rPr lang="en-US" sz="900" dirty="0">
                <a:solidFill>
                  <a:srgbClr val="333333"/>
                </a:solidFill>
                <a:latin typeface="Arial" pitchFamily="34" charset="0"/>
                <a:ea typeface="Arial" pitchFamily="34" charset="-122"/>
                <a:cs typeface="Arial" pitchFamily="34" charset="-120"/>
              </a:rPr>
              <a:t>Infrastructure has emerged as a distinct asset class with specific characteristics: long-term stable cash flows, inflation protection, low correlation with other assets, monopolistic market positions, and regulatory/contractual protections. Returns typically range from 8-12% for core infrastructure to 15%+ for opportunistic investments, with risk profiles between fixed income and private equity.</a:t>
            </a:r>
            <a:endParaRPr lang="en-US" sz="900" dirty="0"/>
          </a:p>
        </p:txBody>
      </p:sp>
      <p:sp>
        <p:nvSpPr>
          <p:cNvPr id="23" name="Shape 16"/>
          <p:cNvSpPr/>
          <p:nvPr/>
        </p:nvSpPr>
        <p:spPr>
          <a:xfrm>
            <a:off x="4743450" y="2764631"/>
            <a:ext cx="4114800" cy="2203847"/>
          </a:xfrm>
          <a:prstGeom prst="rect">
            <a:avLst/>
          </a:prstGeom>
          <a:solidFill>
            <a:srgbClr val="FFFFFF"/>
          </a:solidFill>
          <a:ln/>
        </p:spPr>
      </p:sp>
      <p:sp>
        <p:nvSpPr>
          <p:cNvPr id="24" name="Text 17"/>
          <p:cNvSpPr/>
          <p:nvPr/>
        </p:nvSpPr>
        <p:spPr>
          <a:xfrm>
            <a:off x="4829175" y="2850356"/>
            <a:ext cx="4014788" cy="192881"/>
          </a:xfrm>
          <a:prstGeom prst="rect">
            <a:avLst/>
          </a:prstGeom>
          <a:noFill/>
          <a:ln/>
        </p:spPr>
        <p:txBody>
          <a:bodyPr wrap="square" lIns="0" tIns="0" rIns="0" bIns="0" rtlCol="0" anchor="ctr">
            <a:spAutoFit/>
          </a:bodyPr>
          <a:lstStyle/>
          <a:p>
            <a:pPr indent="0" marL="0">
              <a:buNone/>
            </a:pPr>
            <a:r>
              <a:rPr lang="en-US" sz="1013" b="1" dirty="0">
                <a:solidFill>
                  <a:srgbClr val="2E5984"/>
                </a:solidFill>
                <a:latin typeface="Arial" pitchFamily="34" charset="0"/>
                <a:ea typeface="Arial" pitchFamily="34" charset="-122"/>
                <a:cs typeface="Arial" pitchFamily="34" charset="-120"/>
              </a:rPr>
              <a:t>Major Private Infrastructure Investors</a:t>
            </a:r>
            <a:endParaRPr lang="en-US" sz="1013" dirty="0"/>
          </a:p>
        </p:txBody>
      </p:sp>
      <p:sp>
        <p:nvSpPr>
          <p:cNvPr id="25" name="Text 18"/>
          <p:cNvSpPr/>
          <p:nvPr/>
        </p:nvSpPr>
        <p:spPr>
          <a:xfrm>
            <a:off x="4829175" y="3100388"/>
            <a:ext cx="1964224" cy="171450"/>
          </a:xfrm>
          <a:prstGeom prst="rect">
            <a:avLst/>
          </a:prstGeom>
          <a:noFill/>
          <a:ln/>
        </p:spPr>
        <p:txBody>
          <a:bodyPr wrap="square" lIns="0" tIns="0" rIns="0" bIns="0" rtlCol="0" anchor="ctr">
            <a:spAutoFit/>
          </a:bodyPr>
          <a:lstStyle/>
          <a:p>
            <a:pPr indent="0" marL="0">
              <a:buNone/>
            </a:pPr>
            <a:r>
              <a:rPr lang="en-US" sz="900" b="1" dirty="0">
                <a:solidFill>
                  <a:srgbClr val="4A90A4"/>
                </a:solidFill>
                <a:latin typeface="Arial" pitchFamily="34" charset="0"/>
                <a:ea typeface="Arial" pitchFamily="34" charset="-122"/>
                <a:cs typeface="Arial" pitchFamily="34" charset="-120"/>
              </a:rPr>
              <a:t>Pension Funds</a:t>
            </a:r>
            <a:endParaRPr lang="en-US" sz="900" dirty="0"/>
          </a:p>
        </p:txBody>
      </p:sp>
      <p:sp>
        <p:nvSpPr>
          <p:cNvPr id="26" name="Text 19"/>
          <p:cNvSpPr/>
          <p:nvPr/>
        </p:nvSpPr>
        <p:spPr>
          <a:xfrm>
            <a:off x="4829175" y="3300413"/>
            <a:ext cx="1964224" cy="160734"/>
          </a:xfrm>
          <a:prstGeom prst="rect">
            <a:avLst/>
          </a:prstGeom>
          <a:noFill/>
          <a:ln/>
        </p:spPr>
        <p:txBody>
          <a:bodyPr wrap="square" lIns="136017" tIns="0" rIns="0" bIns="0" rtlCol="0" anchor="ctr">
            <a:spAutoFit/>
          </a:bodyPr>
          <a:lstStyle/>
          <a:p>
            <a:pPr algn="l" indent="0" marL="0">
              <a:buNone/>
            </a:pPr>
            <a:r>
              <a:rPr lang="en-US" sz="844" dirty="0">
                <a:solidFill>
                  <a:srgbClr val="333333"/>
                </a:solidFill>
                <a:latin typeface="Arial" pitchFamily="34" charset="0"/>
                <a:ea typeface="Arial" pitchFamily="34" charset="-122"/>
                <a:cs typeface="Arial" pitchFamily="34" charset="-120"/>
              </a:rPr>
              <a:t>CPPIB (Canada): $40B+ allocation</a:t>
            </a:r>
            <a:endParaRPr lang="en-US" sz="844" dirty="0"/>
          </a:p>
        </p:txBody>
      </p:sp>
      <p:sp>
        <p:nvSpPr>
          <p:cNvPr id="27" name="Text 20"/>
          <p:cNvSpPr/>
          <p:nvPr/>
        </p:nvSpPr>
        <p:spPr>
          <a:xfrm>
            <a:off x="4829175" y="3489722"/>
            <a:ext cx="1964224" cy="160734"/>
          </a:xfrm>
          <a:prstGeom prst="rect">
            <a:avLst/>
          </a:prstGeom>
          <a:noFill/>
          <a:ln/>
        </p:spPr>
        <p:txBody>
          <a:bodyPr wrap="square" lIns="136017" tIns="0" rIns="0" bIns="0" rtlCol="0" anchor="ctr">
            <a:spAutoFit/>
          </a:bodyPr>
          <a:lstStyle/>
          <a:p>
            <a:pPr algn="l" indent="0" marL="0">
              <a:buNone/>
            </a:pPr>
            <a:r>
              <a:rPr lang="en-US" sz="844" dirty="0">
                <a:solidFill>
                  <a:srgbClr val="333333"/>
                </a:solidFill>
                <a:latin typeface="Arial" pitchFamily="34" charset="0"/>
                <a:ea typeface="Arial" pitchFamily="34" charset="-122"/>
                <a:cs typeface="Arial" pitchFamily="34" charset="-120"/>
              </a:rPr>
              <a:t>APG (Netherlands): $25B+ allocation</a:t>
            </a:r>
            <a:endParaRPr lang="en-US" sz="844" dirty="0"/>
          </a:p>
        </p:txBody>
      </p:sp>
      <p:sp>
        <p:nvSpPr>
          <p:cNvPr id="28" name="Text 21"/>
          <p:cNvSpPr/>
          <p:nvPr/>
        </p:nvSpPr>
        <p:spPr>
          <a:xfrm>
            <a:off x="4829175" y="3679031"/>
            <a:ext cx="1964224" cy="160734"/>
          </a:xfrm>
          <a:prstGeom prst="rect">
            <a:avLst/>
          </a:prstGeom>
          <a:noFill/>
          <a:ln/>
        </p:spPr>
        <p:txBody>
          <a:bodyPr wrap="square" lIns="136017" tIns="0" rIns="0" bIns="0" rtlCol="0" anchor="ctr">
            <a:spAutoFit/>
          </a:bodyPr>
          <a:lstStyle/>
          <a:p>
            <a:pPr algn="l" indent="0" marL="0">
              <a:buNone/>
            </a:pPr>
            <a:r>
              <a:rPr lang="en-US" sz="844" dirty="0">
                <a:solidFill>
                  <a:srgbClr val="333333"/>
                </a:solidFill>
                <a:latin typeface="Arial" pitchFamily="34" charset="0"/>
                <a:ea typeface="Arial" pitchFamily="34" charset="-122"/>
                <a:cs typeface="Arial" pitchFamily="34" charset="-120"/>
              </a:rPr>
              <a:t>QIC (Australia): $15B+ allocation</a:t>
            </a:r>
            <a:endParaRPr lang="en-US" sz="844" dirty="0"/>
          </a:p>
        </p:txBody>
      </p:sp>
      <p:sp>
        <p:nvSpPr>
          <p:cNvPr id="29" name="Text 22"/>
          <p:cNvSpPr/>
          <p:nvPr/>
        </p:nvSpPr>
        <p:spPr>
          <a:xfrm>
            <a:off x="4829175" y="3911203"/>
            <a:ext cx="1964224" cy="171450"/>
          </a:xfrm>
          <a:prstGeom prst="rect">
            <a:avLst/>
          </a:prstGeom>
          <a:noFill/>
          <a:ln/>
        </p:spPr>
        <p:txBody>
          <a:bodyPr wrap="square" lIns="0" tIns="0" rIns="0" bIns="0" rtlCol="0" anchor="ctr">
            <a:spAutoFit/>
          </a:bodyPr>
          <a:lstStyle/>
          <a:p>
            <a:pPr indent="0" marL="0">
              <a:buNone/>
            </a:pPr>
            <a:r>
              <a:rPr lang="en-US" sz="900" b="1" dirty="0">
                <a:solidFill>
                  <a:srgbClr val="4A90A4"/>
                </a:solidFill>
                <a:latin typeface="Arial" pitchFamily="34" charset="0"/>
                <a:ea typeface="Arial" pitchFamily="34" charset="-122"/>
                <a:cs typeface="Arial" pitchFamily="34" charset="-120"/>
              </a:rPr>
              <a:t>Sovereign Wealth Funds</a:t>
            </a:r>
            <a:endParaRPr lang="en-US" sz="900" dirty="0"/>
          </a:p>
        </p:txBody>
      </p:sp>
      <p:sp>
        <p:nvSpPr>
          <p:cNvPr id="30" name="Text 23"/>
          <p:cNvSpPr/>
          <p:nvPr/>
        </p:nvSpPr>
        <p:spPr>
          <a:xfrm>
            <a:off x="4829175" y="4111228"/>
            <a:ext cx="1964224" cy="160734"/>
          </a:xfrm>
          <a:prstGeom prst="rect">
            <a:avLst/>
          </a:prstGeom>
          <a:noFill/>
          <a:ln/>
        </p:spPr>
        <p:txBody>
          <a:bodyPr wrap="square" lIns="136017" tIns="0" rIns="0" bIns="0" rtlCol="0" anchor="ctr">
            <a:spAutoFit/>
          </a:bodyPr>
          <a:lstStyle/>
          <a:p>
            <a:pPr algn="l" indent="0" marL="0">
              <a:buNone/>
            </a:pPr>
            <a:r>
              <a:rPr lang="en-US" sz="844" dirty="0">
                <a:solidFill>
                  <a:srgbClr val="333333"/>
                </a:solidFill>
                <a:latin typeface="Arial" pitchFamily="34" charset="0"/>
                <a:ea typeface="Arial" pitchFamily="34" charset="-122"/>
                <a:cs typeface="Arial" pitchFamily="34" charset="-120"/>
              </a:rPr>
              <a:t>GIC (Singapore): $25B+ allocation</a:t>
            </a:r>
            <a:endParaRPr lang="en-US" sz="844" dirty="0"/>
          </a:p>
        </p:txBody>
      </p:sp>
      <p:sp>
        <p:nvSpPr>
          <p:cNvPr id="31" name="Text 24"/>
          <p:cNvSpPr/>
          <p:nvPr/>
        </p:nvSpPr>
        <p:spPr>
          <a:xfrm>
            <a:off x="4829175" y="4300538"/>
            <a:ext cx="1964224" cy="160734"/>
          </a:xfrm>
          <a:prstGeom prst="rect">
            <a:avLst/>
          </a:prstGeom>
          <a:noFill/>
          <a:ln/>
        </p:spPr>
        <p:txBody>
          <a:bodyPr wrap="square" lIns="136017" tIns="0" rIns="0" bIns="0" rtlCol="0" anchor="ctr">
            <a:spAutoFit/>
          </a:bodyPr>
          <a:lstStyle/>
          <a:p>
            <a:pPr algn="l" indent="0" marL="0">
              <a:buNone/>
            </a:pPr>
            <a:r>
              <a:rPr lang="en-US" sz="844" dirty="0">
                <a:solidFill>
                  <a:srgbClr val="333333"/>
                </a:solidFill>
                <a:latin typeface="Arial" pitchFamily="34" charset="0"/>
                <a:ea typeface="Arial" pitchFamily="34" charset="-122"/>
                <a:cs typeface="Arial" pitchFamily="34" charset="-120"/>
              </a:rPr>
              <a:t>ADIA (UAE): $45B+ allocation</a:t>
            </a:r>
            <a:endParaRPr lang="en-US" sz="844" dirty="0"/>
          </a:p>
        </p:txBody>
      </p:sp>
      <p:sp>
        <p:nvSpPr>
          <p:cNvPr id="32" name="Text 25"/>
          <p:cNvSpPr/>
          <p:nvPr/>
        </p:nvSpPr>
        <p:spPr>
          <a:xfrm>
            <a:off x="4829175" y="4489847"/>
            <a:ext cx="1964224" cy="160734"/>
          </a:xfrm>
          <a:prstGeom prst="rect">
            <a:avLst/>
          </a:prstGeom>
          <a:noFill/>
          <a:ln/>
        </p:spPr>
        <p:txBody>
          <a:bodyPr wrap="square" lIns="136017" tIns="0" rIns="0" bIns="0" rtlCol="0" anchor="ctr">
            <a:spAutoFit/>
          </a:bodyPr>
          <a:lstStyle/>
          <a:p>
            <a:pPr algn="l" indent="0" marL="0">
              <a:buNone/>
            </a:pPr>
            <a:r>
              <a:rPr lang="en-US" sz="844" dirty="0">
                <a:solidFill>
                  <a:srgbClr val="333333"/>
                </a:solidFill>
                <a:latin typeface="Arial" pitchFamily="34" charset="0"/>
                <a:ea typeface="Arial" pitchFamily="34" charset="-122"/>
                <a:cs typeface="Arial" pitchFamily="34" charset="-120"/>
              </a:rPr>
              <a:t>PIF (Saudi Arabia): $40B+ allocation</a:t>
            </a:r>
            <a:endParaRPr lang="en-US" sz="844" dirty="0"/>
          </a:p>
        </p:txBody>
      </p:sp>
      <p:sp>
        <p:nvSpPr>
          <p:cNvPr id="33" name="Text 26"/>
          <p:cNvSpPr/>
          <p:nvPr/>
        </p:nvSpPr>
        <p:spPr>
          <a:xfrm>
            <a:off x="6879738" y="3100388"/>
            <a:ext cx="1964224" cy="171450"/>
          </a:xfrm>
          <a:prstGeom prst="rect">
            <a:avLst/>
          </a:prstGeom>
          <a:noFill/>
          <a:ln/>
        </p:spPr>
        <p:txBody>
          <a:bodyPr wrap="square" lIns="0" tIns="0" rIns="0" bIns="0" rtlCol="0" anchor="ctr">
            <a:spAutoFit/>
          </a:bodyPr>
          <a:lstStyle/>
          <a:p>
            <a:pPr indent="0" marL="0">
              <a:buNone/>
            </a:pPr>
            <a:r>
              <a:rPr lang="en-US" sz="900" b="1" dirty="0">
                <a:solidFill>
                  <a:srgbClr val="4A90A4"/>
                </a:solidFill>
                <a:latin typeface="Arial" pitchFamily="34" charset="0"/>
                <a:ea typeface="Arial" pitchFamily="34" charset="-122"/>
                <a:cs typeface="Arial" pitchFamily="34" charset="-120"/>
              </a:rPr>
              <a:t>Infrastructure Fund Managers</a:t>
            </a:r>
            <a:endParaRPr lang="en-US" sz="900" dirty="0"/>
          </a:p>
        </p:txBody>
      </p:sp>
      <p:sp>
        <p:nvSpPr>
          <p:cNvPr id="34" name="Text 27"/>
          <p:cNvSpPr/>
          <p:nvPr/>
        </p:nvSpPr>
        <p:spPr>
          <a:xfrm>
            <a:off x="6879738" y="3300413"/>
            <a:ext cx="1964224" cy="160734"/>
          </a:xfrm>
          <a:prstGeom prst="rect">
            <a:avLst/>
          </a:prstGeom>
          <a:noFill/>
          <a:ln/>
        </p:spPr>
        <p:txBody>
          <a:bodyPr wrap="square" lIns="136017" tIns="0" rIns="0" bIns="0" rtlCol="0" anchor="ctr">
            <a:spAutoFit/>
          </a:bodyPr>
          <a:lstStyle/>
          <a:p>
            <a:pPr algn="l" indent="0" marL="0">
              <a:buNone/>
            </a:pPr>
            <a:r>
              <a:rPr lang="en-US" sz="844" dirty="0">
                <a:solidFill>
                  <a:srgbClr val="333333"/>
                </a:solidFill>
                <a:latin typeface="Arial" pitchFamily="34" charset="0"/>
                <a:ea typeface="Arial" pitchFamily="34" charset="-122"/>
                <a:cs typeface="Arial" pitchFamily="34" charset="-120"/>
              </a:rPr>
              <a:t>Macquarie: $150B+ AUM</a:t>
            </a:r>
            <a:endParaRPr lang="en-US" sz="844" dirty="0"/>
          </a:p>
        </p:txBody>
      </p:sp>
      <p:sp>
        <p:nvSpPr>
          <p:cNvPr id="35" name="Text 28"/>
          <p:cNvSpPr/>
          <p:nvPr/>
        </p:nvSpPr>
        <p:spPr>
          <a:xfrm>
            <a:off x="6879738" y="3489722"/>
            <a:ext cx="1964224" cy="160734"/>
          </a:xfrm>
          <a:prstGeom prst="rect">
            <a:avLst/>
          </a:prstGeom>
          <a:noFill/>
          <a:ln/>
        </p:spPr>
        <p:txBody>
          <a:bodyPr wrap="square" lIns="136017" tIns="0" rIns="0" bIns="0" rtlCol="0" anchor="ctr">
            <a:spAutoFit/>
          </a:bodyPr>
          <a:lstStyle/>
          <a:p>
            <a:pPr algn="l" indent="0" marL="0">
              <a:buNone/>
            </a:pPr>
            <a:r>
              <a:rPr lang="en-US" sz="844" dirty="0">
                <a:solidFill>
                  <a:srgbClr val="333333"/>
                </a:solidFill>
                <a:latin typeface="Arial" pitchFamily="34" charset="0"/>
                <a:ea typeface="Arial" pitchFamily="34" charset="-122"/>
                <a:cs typeface="Arial" pitchFamily="34" charset="-120"/>
              </a:rPr>
              <a:t>Brookfield: $120B+ AUM</a:t>
            </a:r>
            <a:endParaRPr lang="en-US" sz="844" dirty="0"/>
          </a:p>
        </p:txBody>
      </p:sp>
      <p:sp>
        <p:nvSpPr>
          <p:cNvPr id="36" name="Text 29"/>
          <p:cNvSpPr/>
          <p:nvPr/>
        </p:nvSpPr>
        <p:spPr>
          <a:xfrm>
            <a:off x="6879738" y="3679031"/>
            <a:ext cx="1964224" cy="321469"/>
          </a:xfrm>
          <a:prstGeom prst="rect">
            <a:avLst/>
          </a:prstGeom>
          <a:noFill/>
          <a:ln/>
        </p:spPr>
        <p:txBody>
          <a:bodyPr wrap="square" lIns="136017" tIns="0" rIns="0" bIns="0" rtlCol="0" anchor="ctr">
            <a:spAutoFit/>
          </a:bodyPr>
          <a:lstStyle/>
          <a:p>
            <a:pPr algn="l" indent="0" marL="0">
              <a:buNone/>
            </a:pPr>
            <a:r>
              <a:rPr lang="en-US" sz="844" dirty="0">
                <a:solidFill>
                  <a:srgbClr val="333333"/>
                </a:solidFill>
                <a:latin typeface="Arial" pitchFamily="34" charset="0"/>
                <a:ea typeface="Arial" pitchFamily="34" charset="-122"/>
                <a:cs typeface="Arial" pitchFamily="34" charset="-120"/>
              </a:rPr>
              <a:t>Global Infrastructure Partners: $75B+ AUM</a:t>
            </a:r>
            <a:endParaRPr lang="en-US" sz="844" dirty="0"/>
          </a:p>
        </p:txBody>
      </p:sp>
      <p:sp>
        <p:nvSpPr>
          <p:cNvPr id="37" name="Text 30"/>
          <p:cNvSpPr/>
          <p:nvPr/>
        </p:nvSpPr>
        <p:spPr>
          <a:xfrm>
            <a:off x="6879738" y="4071938"/>
            <a:ext cx="1964224" cy="171450"/>
          </a:xfrm>
          <a:prstGeom prst="rect">
            <a:avLst/>
          </a:prstGeom>
          <a:noFill/>
          <a:ln/>
        </p:spPr>
        <p:txBody>
          <a:bodyPr wrap="square" lIns="0" tIns="0" rIns="0" bIns="0" rtlCol="0" anchor="ctr">
            <a:spAutoFit/>
          </a:bodyPr>
          <a:lstStyle/>
          <a:p>
            <a:pPr indent="0" marL="0">
              <a:buNone/>
            </a:pPr>
            <a:r>
              <a:rPr lang="en-US" sz="900" b="1" dirty="0">
                <a:solidFill>
                  <a:srgbClr val="4A90A4"/>
                </a:solidFill>
                <a:latin typeface="Arial" pitchFamily="34" charset="0"/>
                <a:ea typeface="Arial" pitchFamily="34" charset="-122"/>
                <a:cs typeface="Arial" pitchFamily="34" charset="-120"/>
              </a:rPr>
              <a:t>Insurance Companies</a:t>
            </a:r>
            <a:endParaRPr lang="en-US" sz="900" dirty="0"/>
          </a:p>
        </p:txBody>
      </p:sp>
      <p:sp>
        <p:nvSpPr>
          <p:cNvPr id="38" name="Text 31"/>
          <p:cNvSpPr/>
          <p:nvPr/>
        </p:nvSpPr>
        <p:spPr>
          <a:xfrm>
            <a:off x="6879738" y="4271963"/>
            <a:ext cx="1964224" cy="160734"/>
          </a:xfrm>
          <a:prstGeom prst="rect">
            <a:avLst/>
          </a:prstGeom>
          <a:noFill/>
          <a:ln/>
        </p:spPr>
        <p:txBody>
          <a:bodyPr wrap="square" lIns="136017" tIns="0" rIns="0" bIns="0" rtlCol="0" anchor="ctr">
            <a:spAutoFit/>
          </a:bodyPr>
          <a:lstStyle/>
          <a:p>
            <a:pPr algn="l" indent="0" marL="0">
              <a:buNone/>
            </a:pPr>
            <a:r>
              <a:rPr lang="en-US" sz="844" dirty="0">
                <a:solidFill>
                  <a:srgbClr val="333333"/>
                </a:solidFill>
                <a:latin typeface="Arial" pitchFamily="34" charset="0"/>
                <a:ea typeface="Arial" pitchFamily="34" charset="-122"/>
                <a:cs typeface="Arial" pitchFamily="34" charset="-120"/>
              </a:rPr>
              <a:t>Allianz: $15B+ allocation</a:t>
            </a:r>
            <a:endParaRPr lang="en-US" sz="844" dirty="0"/>
          </a:p>
        </p:txBody>
      </p:sp>
      <p:sp>
        <p:nvSpPr>
          <p:cNvPr id="39" name="Text 32"/>
          <p:cNvSpPr/>
          <p:nvPr/>
        </p:nvSpPr>
        <p:spPr>
          <a:xfrm>
            <a:off x="6879738" y="4461272"/>
            <a:ext cx="1964224" cy="160734"/>
          </a:xfrm>
          <a:prstGeom prst="rect">
            <a:avLst/>
          </a:prstGeom>
          <a:noFill/>
          <a:ln/>
        </p:spPr>
        <p:txBody>
          <a:bodyPr wrap="square" lIns="136017" tIns="0" rIns="0" bIns="0" rtlCol="0" anchor="ctr">
            <a:spAutoFit/>
          </a:bodyPr>
          <a:lstStyle/>
          <a:p>
            <a:pPr algn="l" indent="0" marL="0">
              <a:buNone/>
            </a:pPr>
            <a:r>
              <a:rPr lang="en-US" sz="844" dirty="0">
                <a:solidFill>
                  <a:srgbClr val="333333"/>
                </a:solidFill>
                <a:latin typeface="Arial" pitchFamily="34" charset="0"/>
                <a:ea typeface="Arial" pitchFamily="34" charset="-122"/>
                <a:cs typeface="Arial" pitchFamily="34" charset="-120"/>
              </a:rPr>
              <a:t>AXA: $10B+ allocation</a:t>
            </a:r>
            <a:endParaRPr lang="en-US" sz="844" dirty="0"/>
          </a:p>
        </p:txBody>
      </p:sp>
      <p:sp>
        <p:nvSpPr>
          <p:cNvPr id="40" name="Text 33"/>
          <p:cNvSpPr/>
          <p:nvPr/>
        </p:nvSpPr>
        <p:spPr>
          <a:xfrm>
            <a:off x="6879738" y="4650581"/>
            <a:ext cx="1964224" cy="160734"/>
          </a:xfrm>
          <a:prstGeom prst="rect">
            <a:avLst/>
          </a:prstGeom>
          <a:noFill/>
          <a:ln/>
        </p:spPr>
        <p:txBody>
          <a:bodyPr wrap="square" lIns="136017" tIns="0" rIns="0" bIns="0" rtlCol="0" anchor="ctr">
            <a:spAutoFit/>
          </a:bodyPr>
          <a:lstStyle/>
          <a:p>
            <a:pPr algn="l" indent="0" marL="0">
              <a:buNone/>
            </a:pPr>
            <a:r>
              <a:rPr lang="en-US" sz="844" dirty="0">
                <a:solidFill>
                  <a:srgbClr val="333333"/>
                </a:solidFill>
                <a:latin typeface="Arial" pitchFamily="34" charset="0"/>
                <a:ea typeface="Arial" pitchFamily="34" charset="-122"/>
                <a:cs typeface="Arial" pitchFamily="34" charset="-120"/>
              </a:rPr>
              <a:t>Swiss Re: $5B+ allocation</a:t>
            </a:r>
            <a:endParaRPr lang="en-US" sz="844" dirty="0"/>
          </a:p>
        </p:txBody>
      </p:sp>
      <p:sp>
        <p:nvSpPr>
          <p:cNvPr id="41" name="Shape 34"/>
          <p:cNvSpPr/>
          <p:nvPr/>
        </p:nvSpPr>
        <p:spPr>
          <a:xfrm>
            <a:off x="4743450" y="5039916"/>
            <a:ext cx="4114800" cy="1107281"/>
          </a:xfrm>
          <a:prstGeom prst="rect">
            <a:avLst/>
          </a:prstGeom>
          <a:solidFill>
            <a:srgbClr val="7FB3D3"/>
          </a:solidFill>
          <a:ln/>
        </p:spPr>
      </p:sp>
      <p:sp>
        <p:nvSpPr>
          <p:cNvPr id="42" name="Text 35"/>
          <p:cNvSpPr/>
          <p:nvPr/>
        </p:nvSpPr>
        <p:spPr>
          <a:xfrm>
            <a:off x="4829175" y="5125641"/>
            <a:ext cx="4014788" cy="192881"/>
          </a:xfrm>
          <a:prstGeom prst="rect">
            <a:avLst/>
          </a:prstGeom>
          <a:noFill/>
          <a:ln/>
        </p:spPr>
        <p:txBody>
          <a:bodyPr wrap="square" lIns="0" tIns="0" rIns="0" bIns="0" rtlCol="0" anchor="ctr">
            <a:spAutoFit/>
          </a:bodyPr>
          <a:lstStyle/>
          <a:p>
            <a:pPr indent="0" marL="0">
              <a:buNone/>
            </a:pPr>
            <a:r>
              <a:rPr lang="en-US" sz="1013" b="1" dirty="0">
                <a:solidFill>
                  <a:srgbClr val="FFFFFF"/>
                </a:solidFill>
                <a:latin typeface="Arial" pitchFamily="34" charset="0"/>
                <a:ea typeface="Arial" pitchFamily="34" charset="-122"/>
                <a:cs typeface="Arial" pitchFamily="34" charset="-120"/>
              </a:rPr>
              <a:t>Barriers to Private Investment</a:t>
            </a:r>
            <a:endParaRPr lang="en-US" sz="1013" dirty="0"/>
          </a:p>
        </p:txBody>
      </p:sp>
      <p:sp>
        <p:nvSpPr>
          <p:cNvPr id="43" name="Text 36"/>
          <p:cNvSpPr/>
          <p:nvPr/>
        </p:nvSpPr>
        <p:spPr>
          <a:xfrm>
            <a:off x="4829175" y="5375672"/>
            <a:ext cx="4014788" cy="171450"/>
          </a:xfrm>
          <a:prstGeom prst="rect">
            <a:avLst/>
          </a:prstGeom>
          <a:noFill/>
          <a:ln/>
        </p:spPr>
        <p:txBody>
          <a:bodyPr wrap="square" lIns="0" tIns="0" rIns="0" bIns="0" rtlCol="0" anchor="ctr">
            <a:spAutoFit/>
          </a:bodyPr>
          <a:lstStyle/>
          <a:p>
            <a:pPr algn="l" indent="0" marL="0">
              <a:buNone/>
            </a:pPr>
            <a:r>
              <a:rPr lang="en-US" sz="900" dirty="0">
                <a:solidFill>
                  <a:srgbClr val="FFFFFF"/>
                </a:solidFill>
                <a:latin typeface="Arial" pitchFamily="34" charset="0"/>
                <a:ea typeface="Arial" pitchFamily="34" charset="-122"/>
                <a:cs typeface="Arial" pitchFamily="34" charset="-120"/>
              </a:rPr>
              <a:t>Regulatory uncertainty and political risk</a:t>
            </a:r>
            <a:endParaRPr lang="en-US" sz="900" dirty="0"/>
          </a:p>
        </p:txBody>
      </p:sp>
      <p:sp>
        <p:nvSpPr>
          <p:cNvPr id="44" name="Text 37"/>
          <p:cNvSpPr/>
          <p:nvPr/>
        </p:nvSpPr>
        <p:spPr>
          <a:xfrm>
            <a:off x="4829175" y="5547122"/>
            <a:ext cx="4014788" cy="171450"/>
          </a:xfrm>
          <a:prstGeom prst="rect">
            <a:avLst/>
          </a:prstGeom>
          <a:noFill/>
          <a:ln/>
        </p:spPr>
        <p:txBody>
          <a:bodyPr wrap="square" lIns="0" tIns="0" rIns="0" bIns="0" rtlCol="0" anchor="ctr">
            <a:spAutoFit/>
          </a:bodyPr>
          <a:lstStyle/>
          <a:p>
            <a:pPr algn="l" indent="0" marL="0">
              <a:buNone/>
            </a:pPr>
            <a:r>
              <a:rPr lang="en-US" sz="900" dirty="0">
                <a:solidFill>
                  <a:srgbClr val="FFFFFF"/>
                </a:solidFill>
                <a:latin typeface="Arial" pitchFamily="34" charset="0"/>
                <a:ea typeface="Arial" pitchFamily="34" charset="-122"/>
                <a:cs typeface="Arial" pitchFamily="34" charset="-120"/>
              </a:rPr>
              <a:t>Limited pipeline of bankable projects</a:t>
            </a:r>
            <a:endParaRPr lang="en-US" sz="900" dirty="0"/>
          </a:p>
        </p:txBody>
      </p:sp>
      <p:sp>
        <p:nvSpPr>
          <p:cNvPr id="45" name="Text 38"/>
          <p:cNvSpPr/>
          <p:nvPr/>
        </p:nvSpPr>
        <p:spPr>
          <a:xfrm>
            <a:off x="4829175" y="5718572"/>
            <a:ext cx="4014788" cy="171450"/>
          </a:xfrm>
          <a:prstGeom prst="rect">
            <a:avLst/>
          </a:prstGeom>
          <a:noFill/>
          <a:ln/>
        </p:spPr>
        <p:txBody>
          <a:bodyPr wrap="square" lIns="0" tIns="0" rIns="0" bIns="0" rtlCol="0" anchor="ctr">
            <a:spAutoFit/>
          </a:bodyPr>
          <a:lstStyle/>
          <a:p>
            <a:pPr algn="l" indent="0" marL="0">
              <a:buNone/>
            </a:pPr>
            <a:r>
              <a:rPr lang="en-US" sz="900" dirty="0">
                <a:solidFill>
                  <a:srgbClr val="FFFFFF"/>
                </a:solidFill>
                <a:latin typeface="Arial" pitchFamily="34" charset="0"/>
                <a:ea typeface="Arial" pitchFamily="34" charset="-122"/>
                <a:cs typeface="Arial" pitchFamily="34" charset="-120"/>
              </a:rPr>
              <a:t>Lack of standardized performance data</a:t>
            </a:r>
            <a:endParaRPr lang="en-US" sz="900" dirty="0"/>
          </a:p>
        </p:txBody>
      </p:sp>
      <p:sp>
        <p:nvSpPr>
          <p:cNvPr id="46" name="Text 39"/>
          <p:cNvSpPr/>
          <p:nvPr/>
        </p:nvSpPr>
        <p:spPr>
          <a:xfrm>
            <a:off x="4829175" y="5890022"/>
            <a:ext cx="4014788" cy="171450"/>
          </a:xfrm>
          <a:prstGeom prst="rect">
            <a:avLst/>
          </a:prstGeom>
          <a:noFill/>
          <a:ln/>
        </p:spPr>
        <p:txBody>
          <a:bodyPr wrap="square" lIns="0" tIns="0" rIns="0" bIns="0" rtlCol="0" anchor="ctr">
            <a:spAutoFit/>
          </a:bodyPr>
          <a:lstStyle/>
          <a:p>
            <a:pPr algn="l" indent="0" marL="0">
              <a:buNone/>
            </a:pPr>
            <a:r>
              <a:rPr lang="en-US" sz="900" dirty="0">
                <a:solidFill>
                  <a:srgbClr val="FFFFFF"/>
                </a:solidFill>
                <a:latin typeface="Arial" pitchFamily="34" charset="0"/>
                <a:ea typeface="Arial" pitchFamily="34" charset="-122"/>
                <a:cs typeface="Arial" pitchFamily="34" charset="-120"/>
              </a:rPr>
              <a:t>Liquidity constraints and high transaction costs</a:t>
            </a:r>
            <a:endParaRPr lang="en-US" sz="900"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name="Slide 4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9144000" cy="7058025"/>
          </a:xfrm>
          <a:prstGeom prst="rect">
            <a:avLst/>
          </a:prstGeom>
        </p:spPr>
      </p:pic>
      <p:sp>
        <p:nvSpPr>
          <p:cNvPr id="3" name="Text 0"/>
          <p:cNvSpPr/>
          <p:nvPr/>
        </p:nvSpPr>
        <p:spPr>
          <a:xfrm>
            <a:off x="285750" y="285750"/>
            <a:ext cx="8643938" cy="385763"/>
          </a:xfrm>
          <a:prstGeom prst="rect">
            <a:avLst/>
          </a:prstGeom>
          <a:noFill/>
          <a:ln/>
        </p:spPr>
        <p:txBody>
          <a:bodyPr wrap="square" lIns="0" tIns="0" rIns="0" bIns="0" rtlCol="0" anchor="ctr">
            <a:spAutoFit/>
          </a:bodyPr>
          <a:lstStyle/>
          <a:p>
            <a:pPr indent="0" marL="0">
              <a:buNone/>
            </a:pPr>
            <a:r>
              <a:rPr lang="en-US" sz="2025" b="1" dirty="0">
                <a:solidFill>
                  <a:srgbClr val="2E5984"/>
                </a:solidFill>
                <a:latin typeface="Arial" pitchFamily="34" charset="0"/>
                <a:ea typeface="Arial" pitchFamily="34" charset="-122"/>
                <a:cs typeface="Arial" pitchFamily="34" charset="-120"/>
              </a:rPr>
              <a:t>Project Finance for Infrastructure</a:t>
            </a:r>
            <a:endParaRPr lang="en-US" sz="2025" dirty="0"/>
          </a:p>
        </p:txBody>
      </p:sp>
      <p:sp>
        <p:nvSpPr>
          <p:cNvPr id="4" name="Text 1"/>
          <p:cNvSpPr/>
          <p:nvPr/>
        </p:nvSpPr>
        <p:spPr>
          <a:xfrm>
            <a:off x="285750" y="850106"/>
            <a:ext cx="4186238" cy="257175"/>
          </a:xfrm>
          <a:prstGeom prst="rect">
            <a:avLst/>
          </a:prstGeom>
          <a:noFill/>
          <a:ln/>
        </p:spPr>
        <p:txBody>
          <a:bodyPr wrap="square" lIns="0" tIns="0" rIns="0" bIns="0" rtlCol="0" anchor="ctr">
            <a:spAutoFit/>
          </a:bodyPr>
          <a:lstStyle/>
          <a:p>
            <a:pPr indent="0" marL="0">
              <a:buNone/>
            </a:pPr>
            <a:r>
              <a:rPr lang="en-US" sz="1350" b="1" dirty="0">
                <a:solidFill>
                  <a:srgbClr val="4A90A4"/>
                </a:solidFill>
                <a:latin typeface="Arial" pitchFamily="34" charset="0"/>
                <a:ea typeface="Arial" pitchFamily="34" charset="-122"/>
                <a:cs typeface="Arial" pitchFamily="34" charset="-120"/>
              </a:rPr>
              <a:t>Non-Recourse Financing Structures</a:t>
            </a:r>
            <a:endParaRPr lang="en-US" sz="1350" dirty="0"/>
          </a:p>
        </p:txBody>
      </p:sp>
      <p:sp>
        <p:nvSpPr>
          <p:cNvPr id="5" name="Shape 2"/>
          <p:cNvSpPr/>
          <p:nvPr/>
        </p:nvSpPr>
        <p:spPr>
          <a:xfrm>
            <a:off x="285750" y="1164431"/>
            <a:ext cx="4114800" cy="1514475"/>
          </a:xfrm>
          <a:prstGeom prst="rect">
            <a:avLst/>
          </a:prstGeom>
          <a:solidFill>
            <a:srgbClr val="FFFFFF"/>
          </a:solidFill>
          <a:ln/>
        </p:spPr>
      </p:sp>
      <p:sp>
        <p:nvSpPr>
          <p:cNvPr id="6" name="Shape 3"/>
          <p:cNvSpPr/>
          <p:nvPr/>
        </p:nvSpPr>
        <p:spPr>
          <a:xfrm>
            <a:off x="371475" y="1250156"/>
            <a:ext cx="257175" cy="257175"/>
          </a:xfrm>
          <a:prstGeom prst="rect">
            <a:avLst/>
          </a:prstGeom>
          <a:solidFill>
            <a:srgbClr val="2E5984"/>
          </a:solidFill>
          <a:ln/>
        </p:spPr>
      </p:sp>
      <p:pic>
        <p:nvPicPr>
          <p:cNvPr id="7" name="Image 1" descr="preencoded.png">    </p:cNvPr>
          <p:cNvPicPr>
            <a:picLocks noChangeAspect="1"/>
          </p:cNvPicPr>
          <p:nvPr/>
        </p:nvPicPr>
        <p:blipFill>
          <a:blip r:embed="rId2"/>
          <a:stretch>
            <a:fillRect/>
          </a:stretch>
        </p:blipFill>
        <p:spPr>
          <a:xfrm>
            <a:off x="419695" y="1375172"/>
            <a:ext cx="160734" cy="7144"/>
          </a:xfrm>
          <a:prstGeom prst="rect">
            <a:avLst/>
          </a:prstGeom>
        </p:spPr>
      </p:pic>
      <p:sp>
        <p:nvSpPr>
          <p:cNvPr id="8" name="Text 4"/>
          <p:cNvSpPr/>
          <p:nvPr/>
        </p:nvSpPr>
        <p:spPr>
          <a:xfrm>
            <a:off x="714375" y="1282303"/>
            <a:ext cx="1936403" cy="192881"/>
          </a:xfrm>
          <a:prstGeom prst="rect">
            <a:avLst/>
          </a:prstGeom>
          <a:noFill/>
          <a:ln/>
        </p:spPr>
        <p:txBody>
          <a:bodyPr wrap="square" lIns="0" tIns="0" rIns="0" bIns="0" rtlCol="0" anchor="ctr">
            <a:spAutoFit/>
          </a:bodyPr>
          <a:lstStyle/>
          <a:p>
            <a:pPr indent="0" marL="0">
              <a:buNone/>
            </a:pPr>
            <a:r>
              <a:rPr lang="en-US" sz="1013" b="1" dirty="0">
                <a:solidFill>
                  <a:srgbClr val="2E5984"/>
                </a:solidFill>
                <a:latin typeface="Arial" pitchFamily="34" charset="0"/>
                <a:ea typeface="Arial" pitchFamily="34" charset="-122"/>
                <a:cs typeface="Arial" pitchFamily="34" charset="-120"/>
              </a:rPr>
              <a:t>Project Finance Fundamentals</a:t>
            </a:r>
            <a:endParaRPr lang="en-US" sz="1013" dirty="0"/>
          </a:p>
        </p:txBody>
      </p:sp>
      <p:sp>
        <p:nvSpPr>
          <p:cNvPr id="9" name="Text 5"/>
          <p:cNvSpPr/>
          <p:nvPr/>
        </p:nvSpPr>
        <p:spPr>
          <a:xfrm>
            <a:off x="371475" y="1564481"/>
            <a:ext cx="4014788" cy="1028700"/>
          </a:xfrm>
          <a:prstGeom prst="rect">
            <a:avLst/>
          </a:prstGeom>
          <a:noFill/>
          <a:ln/>
        </p:spPr>
        <p:txBody>
          <a:bodyPr wrap="square" lIns="0" tIns="0" rIns="0" bIns="0" rtlCol="0" anchor="ctr">
            <a:spAutoFit/>
          </a:bodyPr>
          <a:lstStyle/>
          <a:p>
            <a:pPr indent="0" marL="0">
              <a:buNone/>
            </a:pPr>
            <a:r>
              <a:rPr lang="en-US" sz="900" dirty="0">
                <a:solidFill>
                  <a:srgbClr val="333333"/>
                </a:solidFill>
                <a:latin typeface="Arial" pitchFamily="34" charset="0"/>
                <a:ea typeface="Arial" pitchFamily="34" charset="-122"/>
                <a:cs typeface="Arial" pitchFamily="34" charset="-120"/>
              </a:rPr>
              <a:t>Project finance is a specialized financing technique where lenders rely primarily on project cash flows for repayment, with limited or no recourse to sponsors. This approach involves creating a standalone Special Purpose Vehicle (SPV) with dedicated assets, contracts, and financing. Project finance enables high leverage (70-90% debt), risk isolation, and off-balance-sheet treatment for sponsors.</a:t>
            </a:r>
            <a:endParaRPr lang="en-US" sz="900" dirty="0"/>
          </a:p>
        </p:txBody>
      </p:sp>
      <p:sp>
        <p:nvSpPr>
          <p:cNvPr id="10" name="Text 6"/>
          <p:cNvSpPr/>
          <p:nvPr/>
        </p:nvSpPr>
        <p:spPr>
          <a:xfrm>
            <a:off x="285750" y="2764631"/>
            <a:ext cx="4186238" cy="257175"/>
          </a:xfrm>
          <a:prstGeom prst="rect">
            <a:avLst/>
          </a:prstGeom>
          <a:noFill/>
          <a:ln/>
        </p:spPr>
        <p:txBody>
          <a:bodyPr wrap="square" lIns="0" tIns="0" rIns="0" bIns="0" rtlCol="0" anchor="ctr">
            <a:spAutoFit/>
          </a:bodyPr>
          <a:lstStyle/>
          <a:p>
            <a:pPr indent="0" marL="0">
              <a:buNone/>
            </a:pPr>
            <a:r>
              <a:rPr lang="en-US" sz="1350" b="1" dirty="0">
                <a:solidFill>
                  <a:srgbClr val="4A90A4"/>
                </a:solidFill>
                <a:latin typeface="Arial" pitchFamily="34" charset="0"/>
                <a:ea typeface="Arial" pitchFamily="34" charset="-122"/>
                <a:cs typeface="Arial" pitchFamily="34" charset="-120"/>
              </a:rPr>
              <a:t>Risk Allocation and Mitigation</a:t>
            </a:r>
            <a:endParaRPr lang="en-US" sz="1350" dirty="0"/>
          </a:p>
        </p:txBody>
      </p:sp>
      <p:sp>
        <p:nvSpPr>
          <p:cNvPr id="11" name="Shape 7"/>
          <p:cNvSpPr/>
          <p:nvPr/>
        </p:nvSpPr>
        <p:spPr>
          <a:xfrm>
            <a:off x="285750" y="3078956"/>
            <a:ext cx="4114800" cy="1514475"/>
          </a:xfrm>
          <a:prstGeom prst="rect">
            <a:avLst/>
          </a:prstGeom>
          <a:solidFill>
            <a:srgbClr val="FFFFFF"/>
          </a:solidFill>
          <a:ln/>
        </p:spPr>
      </p:sp>
      <p:sp>
        <p:nvSpPr>
          <p:cNvPr id="12" name="Shape 8"/>
          <p:cNvSpPr/>
          <p:nvPr/>
        </p:nvSpPr>
        <p:spPr>
          <a:xfrm>
            <a:off x="371475" y="3164681"/>
            <a:ext cx="257175" cy="257175"/>
          </a:xfrm>
          <a:prstGeom prst="rect">
            <a:avLst/>
          </a:prstGeom>
          <a:solidFill>
            <a:srgbClr val="4A90A4"/>
          </a:solidFill>
          <a:ln/>
        </p:spPr>
      </p:sp>
      <p:pic>
        <p:nvPicPr>
          <p:cNvPr id="13" name="Image 2" descr="preencoded.png">    </p:cNvPr>
          <p:cNvPicPr>
            <a:picLocks noChangeAspect="1"/>
          </p:cNvPicPr>
          <p:nvPr/>
        </p:nvPicPr>
        <p:blipFill>
          <a:blip r:embed="rId3"/>
          <a:stretch>
            <a:fillRect/>
          </a:stretch>
        </p:blipFill>
        <p:spPr>
          <a:xfrm>
            <a:off x="428625" y="3289697"/>
            <a:ext cx="142875" cy="7144"/>
          </a:xfrm>
          <a:prstGeom prst="rect">
            <a:avLst/>
          </a:prstGeom>
        </p:spPr>
      </p:pic>
      <p:sp>
        <p:nvSpPr>
          <p:cNvPr id="14" name="Text 9"/>
          <p:cNvSpPr/>
          <p:nvPr/>
        </p:nvSpPr>
        <p:spPr>
          <a:xfrm>
            <a:off x="714375" y="3196828"/>
            <a:ext cx="1886564" cy="192881"/>
          </a:xfrm>
          <a:prstGeom prst="rect">
            <a:avLst/>
          </a:prstGeom>
          <a:noFill/>
          <a:ln/>
        </p:spPr>
        <p:txBody>
          <a:bodyPr wrap="square" lIns="0" tIns="0" rIns="0" bIns="0" rtlCol="0" anchor="ctr">
            <a:spAutoFit/>
          </a:bodyPr>
          <a:lstStyle/>
          <a:p>
            <a:pPr indent="0" marL="0">
              <a:buNone/>
            </a:pPr>
            <a:r>
              <a:rPr lang="en-US" sz="1013" b="1" dirty="0">
                <a:solidFill>
                  <a:srgbClr val="2E5984"/>
                </a:solidFill>
                <a:latin typeface="Arial" pitchFamily="34" charset="0"/>
                <a:ea typeface="Arial" pitchFamily="34" charset="-122"/>
                <a:cs typeface="Arial" pitchFamily="34" charset="-120"/>
              </a:rPr>
              <a:t>Risk Management Framework</a:t>
            </a:r>
            <a:endParaRPr lang="en-US" sz="1013" dirty="0"/>
          </a:p>
        </p:txBody>
      </p:sp>
      <p:sp>
        <p:nvSpPr>
          <p:cNvPr id="15" name="Text 10"/>
          <p:cNvSpPr/>
          <p:nvPr/>
        </p:nvSpPr>
        <p:spPr>
          <a:xfrm>
            <a:off x="371475" y="3479006"/>
            <a:ext cx="4014788" cy="1028700"/>
          </a:xfrm>
          <a:prstGeom prst="rect">
            <a:avLst/>
          </a:prstGeom>
          <a:noFill/>
          <a:ln/>
        </p:spPr>
        <p:txBody>
          <a:bodyPr wrap="square" lIns="0" tIns="0" rIns="0" bIns="0" rtlCol="0" anchor="ctr">
            <a:spAutoFit/>
          </a:bodyPr>
          <a:lstStyle/>
          <a:p>
            <a:pPr indent="0" marL="0">
              <a:buNone/>
            </a:pPr>
            <a:r>
              <a:rPr lang="en-US" sz="900" dirty="0">
                <a:solidFill>
                  <a:srgbClr val="333333"/>
                </a:solidFill>
                <a:latin typeface="Arial" pitchFamily="34" charset="0"/>
                <a:ea typeface="Arial" pitchFamily="34" charset="-122"/>
                <a:cs typeface="Arial" pitchFamily="34" charset="-120"/>
              </a:rPr>
              <a:t>Effective project finance requires systematic risk allocation to parties best positioned to manage each risk. Key mechanisms include: construction contracts with fixed-price, date-certain terms; long-term offtake agreements securing revenue streams; operation and maintenance agreements with performance guarantees; and insurance packages covering force majeure and other insurable risks.</a:t>
            </a:r>
            <a:endParaRPr lang="en-US" sz="900" dirty="0"/>
          </a:p>
        </p:txBody>
      </p:sp>
      <p:pic>
        <p:nvPicPr>
          <p:cNvPr id="16" name="Image 3" descr="preencoded.png">    </p:cNvPr>
          <p:cNvPicPr>
            <a:picLocks noChangeAspect="1"/>
          </p:cNvPicPr>
          <p:nvPr/>
        </p:nvPicPr>
        <p:blipFill>
          <a:blip r:embed="rId4"/>
          <a:stretch>
            <a:fillRect/>
          </a:stretch>
        </p:blipFill>
        <p:spPr>
          <a:xfrm>
            <a:off x="285750" y="4679156"/>
            <a:ext cx="4114800" cy="1428750"/>
          </a:xfrm>
          <a:prstGeom prst="rect">
            <a:avLst/>
          </a:prstGeom>
        </p:spPr>
      </p:pic>
      <p:sp>
        <p:nvSpPr>
          <p:cNvPr id="17" name="Text 11"/>
          <p:cNvSpPr/>
          <p:nvPr/>
        </p:nvSpPr>
        <p:spPr>
          <a:xfrm>
            <a:off x="4743450" y="850106"/>
            <a:ext cx="4186238" cy="257175"/>
          </a:xfrm>
          <a:prstGeom prst="rect">
            <a:avLst/>
          </a:prstGeom>
          <a:noFill/>
          <a:ln/>
        </p:spPr>
        <p:txBody>
          <a:bodyPr wrap="square" lIns="0" tIns="0" rIns="0" bIns="0" rtlCol="0" anchor="ctr">
            <a:spAutoFit/>
          </a:bodyPr>
          <a:lstStyle/>
          <a:p>
            <a:pPr indent="0" marL="0">
              <a:buNone/>
            </a:pPr>
            <a:r>
              <a:rPr lang="en-US" sz="1350" b="1" dirty="0">
                <a:solidFill>
                  <a:srgbClr val="4A90A4"/>
                </a:solidFill>
                <a:latin typeface="Arial" pitchFamily="34" charset="0"/>
                <a:ea typeface="Arial" pitchFamily="34" charset="-122"/>
                <a:cs typeface="Arial" pitchFamily="34" charset="-120"/>
              </a:rPr>
              <a:t>International Project Finance</a:t>
            </a:r>
            <a:endParaRPr lang="en-US" sz="1350" dirty="0"/>
          </a:p>
        </p:txBody>
      </p:sp>
      <p:sp>
        <p:nvSpPr>
          <p:cNvPr id="18" name="Shape 12"/>
          <p:cNvSpPr/>
          <p:nvPr/>
        </p:nvSpPr>
        <p:spPr>
          <a:xfrm>
            <a:off x="4743450" y="1164431"/>
            <a:ext cx="4114800" cy="1514475"/>
          </a:xfrm>
          <a:prstGeom prst="rect">
            <a:avLst/>
          </a:prstGeom>
          <a:solidFill>
            <a:srgbClr val="FFFFFF"/>
          </a:solidFill>
          <a:ln/>
        </p:spPr>
      </p:sp>
      <p:sp>
        <p:nvSpPr>
          <p:cNvPr id="19" name="Shape 13"/>
          <p:cNvSpPr/>
          <p:nvPr/>
        </p:nvSpPr>
        <p:spPr>
          <a:xfrm>
            <a:off x="4829175" y="1250156"/>
            <a:ext cx="257175" cy="257175"/>
          </a:xfrm>
          <a:prstGeom prst="rect">
            <a:avLst/>
          </a:prstGeom>
          <a:solidFill>
            <a:srgbClr val="7FB3D3"/>
          </a:solidFill>
          <a:ln/>
        </p:spPr>
      </p:sp>
      <p:pic>
        <p:nvPicPr>
          <p:cNvPr id="20" name="Image 4" descr="preencoded.png">    </p:cNvPr>
          <p:cNvPicPr>
            <a:picLocks noChangeAspect="1"/>
          </p:cNvPicPr>
          <p:nvPr/>
        </p:nvPicPr>
        <p:blipFill>
          <a:blip r:embed="rId5"/>
          <a:stretch>
            <a:fillRect/>
          </a:stretch>
        </p:blipFill>
        <p:spPr>
          <a:xfrm>
            <a:off x="4886325" y="1375172"/>
            <a:ext cx="142875" cy="7144"/>
          </a:xfrm>
          <a:prstGeom prst="rect">
            <a:avLst/>
          </a:prstGeom>
        </p:spPr>
      </p:pic>
      <p:sp>
        <p:nvSpPr>
          <p:cNvPr id="21" name="Text 14"/>
          <p:cNvSpPr/>
          <p:nvPr/>
        </p:nvSpPr>
        <p:spPr>
          <a:xfrm>
            <a:off x="5172075" y="1282303"/>
            <a:ext cx="1871997" cy="192881"/>
          </a:xfrm>
          <a:prstGeom prst="rect">
            <a:avLst/>
          </a:prstGeom>
          <a:noFill/>
          <a:ln/>
        </p:spPr>
        <p:txBody>
          <a:bodyPr wrap="square" lIns="0" tIns="0" rIns="0" bIns="0" rtlCol="0" anchor="ctr">
            <a:spAutoFit/>
          </a:bodyPr>
          <a:lstStyle/>
          <a:p>
            <a:pPr indent="0" marL="0">
              <a:buNone/>
            </a:pPr>
            <a:r>
              <a:rPr lang="en-US" sz="1013" b="1" dirty="0">
                <a:solidFill>
                  <a:srgbClr val="2E5984"/>
                </a:solidFill>
                <a:latin typeface="Arial" pitchFamily="34" charset="0"/>
                <a:ea typeface="Arial" pitchFamily="34" charset="-122"/>
                <a:cs typeface="Arial" pitchFamily="34" charset="-120"/>
              </a:rPr>
              <a:t>Cross-Border Considerations</a:t>
            </a:r>
            <a:endParaRPr lang="en-US" sz="1013" dirty="0"/>
          </a:p>
        </p:txBody>
      </p:sp>
      <p:sp>
        <p:nvSpPr>
          <p:cNvPr id="22" name="Text 15"/>
          <p:cNvSpPr/>
          <p:nvPr/>
        </p:nvSpPr>
        <p:spPr>
          <a:xfrm>
            <a:off x="4829175" y="1564481"/>
            <a:ext cx="4014788" cy="1028700"/>
          </a:xfrm>
          <a:prstGeom prst="rect">
            <a:avLst/>
          </a:prstGeom>
          <a:noFill/>
          <a:ln/>
        </p:spPr>
        <p:txBody>
          <a:bodyPr wrap="square" lIns="0" tIns="0" rIns="0" bIns="0" rtlCol="0" anchor="ctr">
            <a:spAutoFit/>
          </a:bodyPr>
          <a:lstStyle/>
          <a:p>
            <a:pPr indent="0" marL="0">
              <a:buNone/>
            </a:pPr>
            <a:r>
              <a:rPr lang="en-US" sz="900" dirty="0">
                <a:solidFill>
                  <a:srgbClr val="333333"/>
                </a:solidFill>
                <a:latin typeface="Arial" pitchFamily="34" charset="0"/>
                <a:ea typeface="Arial" pitchFamily="34" charset="-122"/>
                <a:cs typeface="Arial" pitchFamily="34" charset="-120"/>
              </a:rPr>
              <a:t>International project finance adds complexity through currency risk, political risk, and cross-jurisdictional legal issues. Mitigants include currency hedging, political risk insurance from agencies like MIGA, international arbitration provisions, and involvement of multilateral development banks. These projects often use export credit agencies to support equipment imports and provide additional guarantees.</a:t>
            </a:r>
            <a:endParaRPr lang="en-US" sz="900" dirty="0"/>
          </a:p>
        </p:txBody>
      </p:sp>
      <p:sp>
        <p:nvSpPr>
          <p:cNvPr id="23" name="Shape 16"/>
          <p:cNvSpPr/>
          <p:nvPr/>
        </p:nvSpPr>
        <p:spPr>
          <a:xfrm>
            <a:off x="4743450" y="2764631"/>
            <a:ext cx="4114800" cy="2800350"/>
          </a:xfrm>
          <a:prstGeom prst="rect">
            <a:avLst/>
          </a:prstGeom>
          <a:solidFill>
            <a:srgbClr val="FFFFFF"/>
          </a:solidFill>
          <a:ln/>
        </p:spPr>
      </p:sp>
      <p:sp>
        <p:nvSpPr>
          <p:cNvPr id="24" name="Text 17"/>
          <p:cNvSpPr/>
          <p:nvPr/>
        </p:nvSpPr>
        <p:spPr>
          <a:xfrm>
            <a:off x="4829175" y="2850356"/>
            <a:ext cx="4014788" cy="192881"/>
          </a:xfrm>
          <a:prstGeom prst="rect">
            <a:avLst/>
          </a:prstGeom>
          <a:noFill/>
          <a:ln/>
        </p:spPr>
        <p:txBody>
          <a:bodyPr wrap="square" lIns="0" tIns="0" rIns="0" bIns="0" rtlCol="0" anchor="ctr">
            <a:spAutoFit/>
          </a:bodyPr>
          <a:lstStyle/>
          <a:p>
            <a:pPr indent="0" marL="0">
              <a:buNone/>
            </a:pPr>
            <a:r>
              <a:rPr lang="en-US" sz="1013" b="1" dirty="0">
                <a:solidFill>
                  <a:srgbClr val="2E5984"/>
                </a:solidFill>
                <a:latin typeface="Arial" pitchFamily="34" charset="0"/>
                <a:ea typeface="Arial" pitchFamily="34" charset="-122"/>
                <a:cs typeface="Arial" pitchFamily="34" charset="-120"/>
              </a:rPr>
              <a:t>Project Finance Structure Components</a:t>
            </a:r>
            <a:endParaRPr lang="en-US" sz="1013" dirty="0"/>
          </a:p>
        </p:txBody>
      </p:sp>
      <p:sp>
        <p:nvSpPr>
          <p:cNvPr id="25" name="Text 18"/>
          <p:cNvSpPr/>
          <p:nvPr/>
        </p:nvSpPr>
        <p:spPr>
          <a:xfrm>
            <a:off x="4829175" y="3100388"/>
            <a:ext cx="1964224" cy="171450"/>
          </a:xfrm>
          <a:prstGeom prst="rect">
            <a:avLst/>
          </a:prstGeom>
          <a:noFill/>
          <a:ln/>
        </p:spPr>
        <p:txBody>
          <a:bodyPr wrap="square" lIns="0" tIns="0" rIns="0" bIns="0" rtlCol="0" anchor="ctr">
            <a:spAutoFit/>
          </a:bodyPr>
          <a:lstStyle/>
          <a:p>
            <a:pPr indent="0" marL="0">
              <a:buNone/>
            </a:pPr>
            <a:r>
              <a:rPr lang="en-US" sz="900" b="1" dirty="0">
                <a:solidFill>
                  <a:srgbClr val="4A90A4"/>
                </a:solidFill>
                <a:latin typeface="Arial" pitchFamily="34" charset="0"/>
                <a:ea typeface="Arial" pitchFamily="34" charset="-122"/>
                <a:cs typeface="Arial" pitchFamily="34" charset="-120"/>
              </a:rPr>
              <a:t>Key Participants</a:t>
            </a:r>
            <a:endParaRPr lang="en-US" sz="900" dirty="0"/>
          </a:p>
        </p:txBody>
      </p:sp>
      <p:sp>
        <p:nvSpPr>
          <p:cNvPr id="26" name="Text 19"/>
          <p:cNvSpPr/>
          <p:nvPr/>
        </p:nvSpPr>
        <p:spPr>
          <a:xfrm>
            <a:off x="4829175" y="3300413"/>
            <a:ext cx="1964224" cy="160734"/>
          </a:xfrm>
          <a:prstGeom prst="rect">
            <a:avLst/>
          </a:prstGeom>
          <a:noFill/>
          <a:ln/>
        </p:spPr>
        <p:txBody>
          <a:bodyPr wrap="square" lIns="136017" tIns="0" rIns="0" bIns="0" rtlCol="0" anchor="ctr">
            <a:spAutoFit/>
          </a:bodyPr>
          <a:lstStyle/>
          <a:p>
            <a:pPr algn="l" indent="0" marL="0">
              <a:buNone/>
            </a:pPr>
            <a:r>
              <a:rPr lang="en-US" sz="844" dirty="0">
                <a:solidFill>
                  <a:srgbClr val="333333"/>
                </a:solidFill>
                <a:latin typeface="Arial" pitchFamily="34" charset="0"/>
                <a:ea typeface="Arial" pitchFamily="34" charset="-122"/>
                <a:cs typeface="Arial" pitchFamily="34" charset="-120"/>
              </a:rPr>
              <a:t>Project sponsors/equity investors</a:t>
            </a:r>
            <a:endParaRPr lang="en-US" sz="844" dirty="0"/>
          </a:p>
        </p:txBody>
      </p:sp>
      <p:sp>
        <p:nvSpPr>
          <p:cNvPr id="27" name="Text 20"/>
          <p:cNvSpPr/>
          <p:nvPr/>
        </p:nvSpPr>
        <p:spPr>
          <a:xfrm>
            <a:off x="4829175" y="3489722"/>
            <a:ext cx="1964224" cy="160734"/>
          </a:xfrm>
          <a:prstGeom prst="rect">
            <a:avLst/>
          </a:prstGeom>
          <a:noFill/>
          <a:ln/>
        </p:spPr>
        <p:txBody>
          <a:bodyPr wrap="square" lIns="136017" tIns="0" rIns="0" bIns="0" rtlCol="0" anchor="ctr">
            <a:spAutoFit/>
          </a:bodyPr>
          <a:lstStyle/>
          <a:p>
            <a:pPr algn="l" indent="0" marL="0">
              <a:buNone/>
            </a:pPr>
            <a:r>
              <a:rPr lang="en-US" sz="844" dirty="0">
                <a:solidFill>
                  <a:srgbClr val="333333"/>
                </a:solidFill>
                <a:latin typeface="Arial" pitchFamily="34" charset="0"/>
                <a:ea typeface="Arial" pitchFamily="34" charset="-122"/>
                <a:cs typeface="Arial" pitchFamily="34" charset="-120"/>
              </a:rPr>
              <a:t>Senior lenders (banks, bonds)</a:t>
            </a:r>
            <a:endParaRPr lang="en-US" sz="844" dirty="0"/>
          </a:p>
        </p:txBody>
      </p:sp>
      <p:sp>
        <p:nvSpPr>
          <p:cNvPr id="28" name="Text 21"/>
          <p:cNvSpPr/>
          <p:nvPr/>
        </p:nvSpPr>
        <p:spPr>
          <a:xfrm>
            <a:off x="4829175" y="3679031"/>
            <a:ext cx="1964224" cy="160734"/>
          </a:xfrm>
          <a:prstGeom prst="rect">
            <a:avLst/>
          </a:prstGeom>
          <a:noFill/>
          <a:ln/>
        </p:spPr>
        <p:txBody>
          <a:bodyPr wrap="square" lIns="136017" tIns="0" rIns="0" bIns="0" rtlCol="0" anchor="ctr">
            <a:spAutoFit/>
          </a:bodyPr>
          <a:lstStyle/>
          <a:p>
            <a:pPr algn="l" indent="0" marL="0">
              <a:buNone/>
            </a:pPr>
            <a:r>
              <a:rPr lang="en-US" sz="844" dirty="0">
                <a:solidFill>
                  <a:srgbClr val="333333"/>
                </a:solidFill>
                <a:latin typeface="Arial" pitchFamily="34" charset="0"/>
                <a:ea typeface="Arial" pitchFamily="34" charset="-122"/>
                <a:cs typeface="Arial" pitchFamily="34" charset="-120"/>
              </a:rPr>
              <a:t>Mezzanine/subordinated lenders</a:t>
            </a:r>
            <a:endParaRPr lang="en-US" sz="844" dirty="0"/>
          </a:p>
        </p:txBody>
      </p:sp>
      <p:sp>
        <p:nvSpPr>
          <p:cNvPr id="29" name="Text 22"/>
          <p:cNvSpPr/>
          <p:nvPr/>
        </p:nvSpPr>
        <p:spPr>
          <a:xfrm>
            <a:off x="4829175" y="3868341"/>
            <a:ext cx="1964224" cy="160734"/>
          </a:xfrm>
          <a:prstGeom prst="rect">
            <a:avLst/>
          </a:prstGeom>
          <a:noFill/>
          <a:ln/>
        </p:spPr>
        <p:txBody>
          <a:bodyPr wrap="square" lIns="136017" tIns="0" rIns="0" bIns="0" rtlCol="0" anchor="ctr">
            <a:spAutoFit/>
          </a:bodyPr>
          <a:lstStyle/>
          <a:p>
            <a:pPr algn="l" indent="0" marL="0">
              <a:buNone/>
            </a:pPr>
            <a:r>
              <a:rPr lang="en-US" sz="844" dirty="0">
                <a:solidFill>
                  <a:srgbClr val="333333"/>
                </a:solidFill>
                <a:latin typeface="Arial" pitchFamily="34" charset="0"/>
                <a:ea typeface="Arial" pitchFamily="34" charset="-122"/>
                <a:cs typeface="Arial" pitchFamily="34" charset="-120"/>
              </a:rPr>
              <a:t>EPC contractors</a:t>
            </a:r>
            <a:endParaRPr lang="en-US" sz="844" dirty="0"/>
          </a:p>
        </p:txBody>
      </p:sp>
      <p:sp>
        <p:nvSpPr>
          <p:cNvPr id="30" name="Text 23"/>
          <p:cNvSpPr/>
          <p:nvPr/>
        </p:nvSpPr>
        <p:spPr>
          <a:xfrm>
            <a:off x="4829175" y="4057650"/>
            <a:ext cx="1964224" cy="160734"/>
          </a:xfrm>
          <a:prstGeom prst="rect">
            <a:avLst/>
          </a:prstGeom>
          <a:noFill/>
          <a:ln/>
        </p:spPr>
        <p:txBody>
          <a:bodyPr wrap="square" lIns="136017" tIns="0" rIns="0" bIns="0" rtlCol="0" anchor="ctr">
            <a:spAutoFit/>
          </a:bodyPr>
          <a:lstStyle/>
          <a:p>
            <a:pPr algn="l" indent="0" marL="0">
              <a:buNone/>
            </a:pPr>
            <a:r>
              <a:rPr lang="en-US" sz="844" dirty="0">
                <a:solidFill>
                  <a:srgbClr val="333333"/>
                </a:solidFill>
                <a:latin typeface="Arial" pitchFamily="34" charset="0"/>
                <a:ea typeface="Arial" pitchFamily="34" charset="-122"/>
                <a:cs typeface="Arial" pitchFamily="34" charset="-120"/>
              </a:rPr>
              <a:t>O&amp;M contractors</a:t>
            </a:r>
            <a:endParaRPr lang="en-US" sz="844" dirty="0"/>
          </a:p>
        </p:txBody>
      </p:sp>
      <p:sp>
        <p:nvSpPr>
          <p:cNvPr id="31" name="Text 24"/>
          <p:cNvSpPr/>
          <p:nvPr/>
        </p:nvSpPr>
        <p:spPr>
          <a:xfrm>
            <a:off x="4829175" y="4289822"/>
            <a:ext cx="1964224" cy="171450"/>
          </a:xfrm>
          <a:prstGeom prst="rect">
            <a:avLst/>
          </a:prstGeom>
          <a:noFill/>
          <a:ln/>
        </p:spPr>
        <p:txBody>
          <a:bodyPr wrap="square" lIns="0" tIns="0" rIns="0" bIns="0" rtlCol="0" anchor="ctr">
            <a:spAutoFit/>
          </a:bodyPr>
          <a:lstStyle/>
          <a:p>
            <a:pPr indent="0" marL="0">
              <a:buNone/>
            </a:pPr>
            <a:r>
              <a:rPr lang="en-US" sz="900" b="1" dirty="0">
                <a:solidFill>
                  <a:srgbClr val="4A90A4"/>
                </a:solidFill>
                <a:latin typeface="Arial" pitchFamily="34" charset="0"/>
                <a:ea typeface="Arial" pitchFamily="34" charset="-122"/>
                <a:cs typeface="Arial" pitchFamily="34" charset="-120"/>
              </a:rPr>
              <a:t>Contractual Framework</a:t>
            </a:r>
            <a:endParaRPr lang="en-US" sz="900" dirty="0"/>
          </a:p>
        </p:txBody>
      </p:sp>
      <p:sp>
        <p:nvSpPr>
          <p:cNvPr id="32" name="Text 25"/>
          <p:cNvSpPr/>
          <p:nvPr/>
        </p:nvSpPr>
        <p:spPr>
          <a:xfrm>
            <a:off x="4829175" y="4489847"/>
            <a:ext cx="1964224" cy="160734"/>
          </a:xfrm>
          <a:prstGeom prst="rect">
            <a:avLst/>
          </a:prstGeom>
          <a:noFill/>
          <a:ln/>
        </p:spPr>
        <p:txBody>
          <a:bodyPr wrap="square" lIns="136017" tIns="0" rIns="0" bIns="0" rtlCol="0" anchor="ctr">
            <a:spAutoFit/>
          </a:bodyPr>
          <a:lstStyle/>
          <a:p>
            <a:pPr algn="l" indent="0" marL="0">
              <a:buNone/>
            </a:pPr>
            <a:r>
              <a:rPr lang="en-US" sz="844" dirty="0">
                <a:solidFill>
                  <a:srgbClr val="333333"/>
                </a:solidFill>
                <a:latin typeface="Arial" pitchFamily="34" charset="0"/>
                <a:ea typeface="Arial" pitchFamily="34" charset="-122"/>
                <a:cs typeface="Arial" pitchFamily="34" charset="-120"/>
              </a:rPr>
              <a:t>Concession/license agreements</a:t>
            </a:r>
            <a:endParaRPr lang="en-US" sz="844" dirty="0"/>
          </a:p>
        </p:txBody>
      </p:sp>
      <p:sp>
        <p:nvSpPr>
          <p:cNvPr id="33" name="Text 26"/>
          <p:cNvSpPr/>
          <p:nvPr/>
        </p:nvSpPr>
        <p:spPr>
          <a:xfrm>
            <a:off x="4829175" y="4679156"/>
            <a:ext cx="1964224" cy="160734"/>
          </a:xfrm>
          <a:prstGeom prst="rect">
            <a:avLst/>
          </a:prstGeom>
          <a:noFill/>
          <a:ln/>
        </p:spPr>
        <p:txBody>
          <a:bodyPr wrap="square" lIns="136017" tIns="0" rIns="0" bIns="0" rtlCol="0" anchor="ctr">
            <a:spAutoFit/>
          </a:bodyPr>
          <a:lstStyle/>
          <a:p>
            <a:pPr algn="l" indent="0" marL="0">
              <a:buNone/>
            </a:pPr>
            <a:r>
              <a:rPr lang="en-US" sz="844" dirty="0">
                <a:solidFill>
                  <a:srgbClr val="333333"/>
                </a:solidFill>
                <a:latin typeface="Arial" pitchFamily="34" charset="0"/>
                <a:ea typeface="Arial" pitchFamily="34" charset="-122"/>
                <a:cs typeface="Arial" pitchFamily="34" charset="-120"/>
              </a:rPr>
              <a:t>Power purchase agreements</a:t>
            </a:r>
            <a:endParaRPr lang="en-US" sz="844" dirty="0"/>
          </a:p>
        </p:txBody>
      </p:sp>
      <p:sp>
        <p:nvSpPr>
          <p:cNvPr id="34" name="Text 27"/>
          <p:cNvSpPr/>
          <p:nvPr/>
        </p:nvSpPr>
        <p:spPr>
          <a:xfrm>
            <a:off x="4829175" y="4868466"/>
            <a:ext cx="1964224" cy="160734"/>
          </a:xfrm>
          <a:prstGeom prst="rect">
            <a:avLst/>
          </a:prstGeom>
          <a:noFill/>
          <a:ln/>
        </p:spPr>
        <p:txBody>
          <a:bodyPr wrap="square" lIns="136017" tIns="0" rIns="0" bIns="0" rtlCol="0" anchor="ctr">
            <a:spAutoFit/>
          </a:bodyPr>
          <a:lstStyle/>
          <a:p>
            <a:pPr algn="l" indent="0" marL="0">
              <a:buNone/>
            </a:pPr>
            <a:r>
              <a:rPr lang="en-US" sz="844" dirty="0">
                <a:solidFill>
                  <a:srgbClr val="333333"/>
                </a:solidFill>
                <a:latin typeface="Arial" pitchFamily="34" charset="0"/>
                <a:ea typeface="Arial" pitchFamily="34" charset="-122"/>
                <a:cs typeface="Arial" pitchFamily="34" charset="-120"/>
              </a:rPr>
              <a:t>Throughput agreements</a:t>
            </a:r>
            <a:endParaRPr lang="en-US" sz="844" dirty="0"/>
          </a:p>
        </p:txBody>
      </p:sp>
      <p:sp>
        <p:nvSpPr>
          <p:cNvPr id="35" name="Text 28"/>
          <p:cNvSpPr/>
          <p:nvPr/>
        </p:nvSpPr>
        <p:spPr>
          <a:xfrm>
            <a:off x="4829175" y="5057775"/>
            <a:ext cx="1964224" cy="160734"/>
          </a:xfrm>
          <a:prstGeom prst="rect">
            <a:avLst/>
          </a:prstGeom>
          <a:noFill/>
          <a:ln/>
        </p:spPr>
        <p:txBody>
          <a:bodyPr wrap="square" lIns="136017" tIns="0" rIns="0" bIns="0" rtlCol="0" anchor="ctr">
            <a:spAutoFit/>
          </a:bodyPr>
          <a:lstStyle/>
          <a:p>
            <a:pPr algn="l" indent="0" marL="0">
              <a:buNone/>
            </a:pPr>
            <a:r>
              <a:rPr lang="en-US" sz="844" dirty="0">
                <a:solidFill>
                  <a:srgbClr val="333333"/>
                </a:solidFill>
                <a:latin typeface="Arial" pitchFamily="34" charset="0"/>
                <a:ea typeface="Arial" pitchFamily="34" charset="-122"/>
                <a:cs typeface="Arial" pitchFamily="34" charset="-120"/>
              </a:rPr>
              <a:t>Supply contracts</a:t>
            </a:r>
            <a:endParaRPr lang="en-US" sz="844" dirty="0"/>
          </a:p>
        </p:txBody>
      </p:sp>
      <p:sp>
        <p:nvSpPr>
          <p:cNvPr id="36" name="Text 29"/>
          <p:cNvSpPr/>
          <p:nvPr/>
        </p:nvSpPr>
        <p:spPr>
          <a:xfrm>
            <a:off x="4829175" y="5247084"/>
            <a:ext cx="1964224" cy="160734"/>
          </a:xfrm>
          <a:prstGeom prst="rect">
            <a:avLst/>
          </a:prstGeom>
          <a:noFill/>
          <a:ln/>
        </p:spPr>
        <p:txBody>
          <a:bodyPr wrap="square" lIns="136017" tIns="0" rIns="0" bIns="0" rtlCol="0" anchor="ctr">
            <a:spAutoFit/>
          </a:bodyPr>
          <a:lstStyle/>
          <a:p>
            <a:pPr algn="l" indent="0" marL="0">
              <a:buNone/>
            </a:pPr>
            <a:r>
              <a:rPr lang="en-US" sz="844" dirty="0">
                <a:solidFill>
                  <a:srgbClr val="333333"/>
                </a:solidFill>
                <a:latin typeface="Arial" pitchFamily="34" charset="0"/>
                <a:ea typeface="Arial" pitchFamily="34" charset="-122"/>
                <a:cs typeface="Arial" pitchFamily="34" charset="-120"/>
              </a:rPr>
              <a:t>Shareholder agreements</a:t>
            </a:r>
            <a:endParaRPr lang="en-US" sz="844" dirty="0"/>
          </a:p>
        </p:txBody>
      </p:sp>
      <p:sp>
        <p:nvSpPr>
          <p:cNvPr id="37" name="Text 30"/>
          <p:cNvSpPr/>
          <p:nvPr/>
        </p:nvSpPr>
        <p:spPr>
          <a:xfrm>
            <a:off x="6879738" y="3100388"/>
            <a:ext cx="1964224" cy="171450"/>
          </a:xfrm>
          <a:prstGeom prst="rect">
            <a:avLst/>
          </a:prstGeom>
          <a:noFill/>
          <a:ln/>
        </p:spPr>
        <p:txBody>
          <a:bodyPr wrap="square" lIns="0" tIns="0" rIns="0" bIns="0" rtlCol="0" anchor="ctr">
            <a:spAutoFit/>
          </a:bodyPr>
          <a:lstStyle/>
          <a:p>
            <a:pPr indent="0" marL="0">
              <a:buNone/>
            </a:pPr>
            <a:r>
              <a:rPr lang="en-US" sz="900" b="1" dirty="0">
                <a:solidFill>
                  <a:srgbClr val="4A90A4"/>
                </a:solidFill>
                <a:latin typeface="Arial" pitchFamily="34" charset="0"/>
                <a:ea typeface="Arial" pitchFamily="34" charset="-122"/>
                <a:cs typeface="Arial" pitchFamily="34" charset="-120"/>
              </a:rPr>
              <a:t>Financing Instruments</a:t>
            </a:r>
            <a:endParaRPr lang="en-US" sz="900" dirty="0"/>
          </a:p>
        </p:txBody>
      </p:sp>
      <p:sp>
        <p:nvSpPr>
          <p:cNvPr id="38" name="Text 31"/>
          <p:cNvSpPr/>
          <p:nvPr/>
        </p:nvSpPr>
        <p:spPr>
          <a:xfrm>
            <a:off x="6879738" y="3300413"/>
            <a:ext cx="1964224" cy="160734"/>
          </a:xfrm>
          <a:prstGeom prst="rect">
            <a:avLst/>
          </a:prstGeom>
          <a:noFill/>
          <a:ln/>
        </p:spPr>
        <p:txBody>
          <a:bodyPr wrap="square" lIns="136017" tIns="0" rIns="0" bIns="0" rtlCol="0" anchor="ctr">
            <a:spAutoFit/>
          </a:bodyPr>
          <a:lstStyle/>
          <a:p>
            <a:pPr algn="l" indent="0" marL="0">
              <a:buNone/>
            </a:pPr>
            <a:r>
              <a:rPr lang="en-US" sz="844" dirty="0">
                <a:solidFill>
                  <a:srgbClr val="333333"/>
                </a:solidFill>
                <a:latin typeface="Arial" pitchFamily="34" charset="0"/>
                <a:ea typeface="Arial" pitchFamily="34" charset="-122"/>
                <a:cs typeface="Arial" pitchFamily="34" charset="-120"/>
              </a:rPr>
              <a:t>Senior term loans</a:t>
            </a:r>
            <a:endParaRPr lang="en-US" sz="844" dirty="0"/>
          </a:p>
        </p:txBody>
      </p:sp>
      <p:sp>
        <p:nvSpPr>
          <p:cNvPr id="39" name="Text 32"/>
          <p:cNvSpPr/>
          <p:nvPr/>
        </p:nvSpPr>
        <p:spPr>
          <a:xfrm>
            <a:off x="6879738" y="3489722"/>
            <a:ext cx="1964224" cy="160734"/>
          </a:xfrm>
          <a:prstGeom prst="rect">
            <a:avLst/>
          </a:prstGeom>
          <a:noFill/>
          <a:ln/>
        </p:spPr>
        <p:txBody>
          <a:bodyPr wrap="square" lIns="136017" tIns="0" rIns="0" bIns="0" rtlCol="0" anchor="ctr">
            <a:spAutoFit/>
          </a:bodyPr>
          <a:lstStyle/>
          <a:p>
            <a:pPr algn="l" indent="0" marL="0">
              <a:buNone/>
            </a:pPr>
            <a:r>
              <a:rPr lang="en-US" sz="844" dirty="0">
                <a:solidFill>
                  <a:srgbClr val="333333"/>
                </a:solidFill>
                <a:latin typeface="Arial" pitchFamily="34" charset="0"/>
                <a:ea typeface="Arial" pitchFamily="34" charset="-122"/>
                <a:cs typeface="Arial" pitchFamily="34" charset="-120"/>
              </a:rPr>
              <a:t>Project bonds</a:t>
            </a:r>
            <a:endParaRPr lang="en-US" sz="844" dirty="0"/>
          </a:p>
        </p:txBody>
      </p:sp>
      <p:sp>
        <p:nvSpPr>
          <p:cNvPr id="40" name="Text 33"/>
          <p:cNvSpPr/>
          <p:nvPr/>
        </p:nvSpPr>
        <p:spPr>
          <a:xfrm>
            <a:off x="6879738" y="3679031"/>
            <a:ext cx="1964224" cy="160734"/>
          </a:xfrm>
          <a:prstGeom prst="rect">
            <a:avLst/>
          </a:prstGeom>
          <a:noFill/>
          <a:ln/>
        </p:spPr>
        <p:txBody>
          <a:bodyPr wrap="square" lIns="136017" tIns="0" rIns="0" bIns="0" rtlCol="0" anchor="ctr">
            <a:spAutoFit/>
          </a:bodyPr>
          <a:lstStyle/>
          <a:p>
            <a:pPr algn="l" indent="0" marL="0">
              <a:buNone/>
            </a:pPr>
            <a:r>
              <a:rPr lang="en-US" sz="844" dirty="0">
                <a:solidFill>
                  <a:srgbClr val="333333"/>
                </a:solidFill>
                <a:latin typeface="Arial" pitchFamily="34" charset="0"/>
                <a:ea typeface="Arial" pitchFamily="34" charset="-122"/>
                <a:cs typeface="Arial" pitchFamily="34" charset="-120"/>
              </a:rPr>
              <a:t>Subordinated debt</a:t>
            </a:r>
            <a:endParaRPr lang="en-US" sz="844" dirty="0"/>
          </a:p>
        </p:txBody>
      </p:sp>
      <p:sp>
        <p:nvSpPr>
          <p:cNvPr id="41" name="Text 34"/>
          <p:cNvSpPr/>
          <p:nvPr/>
        </p:nvSpPr>
        <p:spPr>
          <a:xfrm>
            <a:off x="6879738" y="3868341"/>
            <a:ext cx="1964224" cy="160734"/>
          </a:xfrm>
          <a:prstGeom prst="rect">
            <a:avLst/>
          </a:prstGeom>
          <a:noFill/>
          <a:ln/>
        </p:spPr>
        <p:txBody>
          <a:bodyPr wrap="square" lIns="136017" tIns="0" rIns="0" bIns="0" rtlCol="0" anchor="ctr">
            <a:spAutoFit/>
          </a:bodyPr>
          <a:lstStyle/>
          <a:p>
            <a:pPr algn="l" indent="0" marL="0">
              <a:buNone/>
            </a:pPr>
            <a:r>
              <a:rPr lang="en-US" sz="844" dirty="0">
                <a:solidFill>
                  <a:srgbClr val="333333"/>
                </a:solidFill>
                <a:latin typeface="Arial" pitchFamily="34" charset="0"/>
                <a:ea typeface="Arial" pitchFamily="34" charset="-122"/>
                <a:cs typeface="Arial" pitchFamily="34" charset="-120"/>
              </a:rPr>
              <a:t>Equity bridge loans</a:t>
            </a:r>
            <a:endParaRPr lang="en-US" sz="844" dirty="0"/>
          </a:p>
        </p:txBody>
      </p:sp>
      <p:sp>
        <p:nvSpPr>
          <p:cNvPr id="42" name="Text 35"/>
          <p:cNvSpPr/>
          <p:nvPr/>
        </p:nvSpPr>
        <p:spPr>
          <a:xfrm>
            <a:off x="6879738" y="4057650"/>
            <a:ext cx="1964224" cy="160734"/>
          </a:xfrm>
          <a:prstGeom prst="rect">
            <a:avLst/>
          </a:prstGeom>
          <a:noFill/>
          <a:ln/>
        </p:spPr>
        <p:txBody>
          <a:bodyPr wrap="square" lIns="136017" tIns="0" rIns="0" bIns="0" rtlCol="0" anchor="ctr">
            <a:spAutoFit/>
          </a:bodyPr>
          <a:lstStyle/>
          <a:p>
            <a:pPr algn="l" indent="0" marL="0">
              <a:buNone/>
            </a:pPr>
            <a:r>
              <a:rPr lang="en-US" sz="844" dirty="0">
                <a:solidFill>
                  <a:srgbClr val="333333"/>
                </a:solidFill>
                <a:latin typeface="Arial" pitchFamily="34" charset="0"/>
                <a:ea typeface="Arial" pitchFamily="34" charset="-122"/>
                <a:cs typeface="Arial" pitchFamily="34" charset="-120"/>
              </a:rPr>
              <a:t>VAT/working capital facilities</a:t>
            </a:r>
            <a:endParaRPr lang="en-US" sz="844" dirty="0"/>
          </a:p>
        </p:txBody>
      </p:sp>
      <p:sp>
        <p:nvSpPr>
          <p:cNvPr id="43" name="Text 36"/>
          <p:cNvSpPr/>
          <p:nvPr/>
        </p:nvSpPr>
        <p:spPr>
          <a:xfrm>
            <a:off x="6879738" y="4289822"/>
            <a:ext cx="1964224" cy="171450"/>
          </a:xfrm>
          <a:prstGeom prst="rect">
            <a:avLst/>
          </a:prstGeom>
          <a:noFill/>
          <a:ln/>
        </p:spPr>
        <p:txBody>
          <a:bodyPr wrap="square" lIns="0" tIns="0" rIns="0" bIns="0" rtlCol="0" anchor="ctr">
            <a:spAutoFit/>
          </a:bodyPr>
          <a:lstStyle/>
          <a:p>
            <a:pPr indent="0" marL="0">
              <a:buNone/>
            </a:pPr>
            <a:r>
              <a:rPr lang="en-US" sz="900" b="1" dirty="0">
                <a:solidFill>
                  <a:srgbClr val="4A90A4"/>
                </a:solidFill>
                <a:latin typeface="Arial" pitchFamily="34" charset="0"/>
                <a:ea typeface="Arial" pitchFamily="34" charset="-122"/>
                <a:cs typeface="Arial" pitchFamily="34" charset="-120"/>
              </a:rPr>
              <a:t>Security Package</a:t>
            </a:r>
            <a:endParaRPr lang="en-US" sz="900" dirty="0"/>
          </a:p>
        </p:txBody>
      </p:sp>
      <p:sp>
        <p:nvSpPr>
          <p:cNvPr id="44" name="Text 37"/>
          <p:cNvSpPr/>
          <p:nvPr/>
        </p:nvSpPr>
        <p:spPr>
          <a:xfrm>
            <a:off x="6879738" y="4489847"/>
            <a:ext cx="1964224" cy="160734"/>
          </a:xfrm>
          <a:prstGeom prst="rect">
            <a:avLst/>
          </a:prstGeom>
          <a:noFill/>
          <a:ln/>
        </p:spPr>
        <p:txBody>
          <a:bodyPr wrap="square" lIns="136017" tIns="0" rIns="0" bIns="0" rtlCol="0" anchor="ctr">
            <a:spAutoFit/>
          </a:bodyPr>
          <a:lstStyle/>
          <a:p>
            <a:pPr algn="l" indent="0" marL="0">
              <a:buNone/>
            </a:pPr>
            <a:r>
              <a:rPr lang="en-US" sz="844" dirty="0">
                <a:solidFill>
                  <a:srgbClr val="333333"/>
                </a:solidFill>
                <a:latin typeface="Arial" pitchFamily="34" charset="0"/>
                <a:ea typeface="Arial" pitchFamily="34" charset="-122"/>
                <a:cs typeface="Arial" pitchFamily="34" charset="-120"/>
              </a:rPr>
              <a:t>Asset pledges/mortgages</a:t>
            </a:r>
            <a:endParaRPr lang="en-US" sz="844" dirty="0"/>
          </a:p>
        </p:txBody>
      </p:sp>
      <p:sp>
        <p:nvSpPr>
          <p:cNvPr id="45" name="Text 38"/>
          <p:cNvSpPr/>
          <p:nvPr/>
        </p:nvSpPr>
        <p:spPr>
          <a:xfrm>
            <a:off x="6879738" y="4679156"/>
            <a:ext cx="1964224" cy="160734"/>
          </a:xfrm>
          <a:prstGeom prst="rect">
            <a:avLst/>
          </a:prstGeom>
          <a:noFill/>
          <a:ln/>
        </p:spPr>
        <p:txBody>
          <a:bodyPr wrap="square" lIns="136017" tIns="0" rIns="0" bIns="0" rtlCol="0" anchor="ctr">
            <a:spAutoFit/>
          </a:bodyPr>
          <a:lstStyle/>
          <a:p>
            <a:pPr algn="l" indent="0" marL="0">
              <a:buNone/>
            </a:pPr>
            <a:r>
              <a:rPr lang="en-US" sz="844" dirty="0">
                <a:solidFill>
                  <a:srgbClr val="333333"/>
                </a:solidFill>
                <a:latin typeface="Arial" pitchFamily="34" charset="0"/>
                <a:ea typeface="Arial" pitchFamily="34" charset="-122"/>
                <a:cs typeface="Arial" pitchFamily="34" charset="-120"/>
              </a:rPr>
              <a:t>Assignment of contracts</a:t>
            </a:r>
            <a:endParaRPr lang="en-US" sz="844" dirty="0"/>
          </a:p>
        </p:txBody>
      </p:sp>
      <p:sp>
        <p:nvSpPr>
          <p:cNvPr id="46" name="Text 39"/>
          <p:cNvSpPr/>
          <p:nvPr/>
        </p:nvSpPr>
        <p:spPr>
          <a:xfrm>
            <a:off x="6879738" y="4868466"/>
            <a:ext cx="1964224" cy="160734"/>
          </a:xfrm>
          <a:prstGeom prst="rect">
            <a:avLst/>
          </a:prstGeom>
          <a:noFill/>
          <a:ln/>
        </p:spPr>
        <p:txBody>
          <a:bodyPr wrap="square" lIns="136017" tIns="0" rIns="0" bIns="0" rtlCol="0" anchor="ctr">
            <a:spAutoFit/>
          </a:bodyPr>
          <a:lstStyle/>
          <a:p>
            <a:pPr algn="l" indent="0" marL="0">
              <a:buNone/>
            </a:pPr>
            <a:r>
              <a:rPr lang="en-US" sz="844" dirty="0">
                <a:solidFill>
                  <a:srgbClr val="333333"/>
                </a:solidFill>
                <a:latin typeface="Arial" pitchFamily="34" charset="0"/>
                <a:ea typeface="Arial" pitchFamily="34" charset="-122"/>
                <a:cs typeface="Arial" pitchFamily="34" charset="-120"/>
              </a:rPr>
              <a:t>Cash flow waterfall</a:t>
            </a:r>
            <a:endParaRPr lang="en-US" sz="844" dirty="0"/>
          </a:p>
        </p:txBody>
      </p:sp>
      <p:sp>
        <p:nvSpPr>
          <p:cNvPr id="47" name="Text 40"/>
          <p:cNvSpPr/>
          <p:nvPr/>
        </p:nvSpPr>
        <p:spPr>
          <a:xfrm>
            <a:off x="6879738" y="5057775"/>
            <a:ext cx="1964224" cy="160734"/>
          </a:xfrm>
          <a:prstGeom prst="rect">
            <a:avLst/>
          </a:prstGeom>
          <a:noFill/>
          <a:ln/>
        </p:spPr>
        <p:txBody>
          <a:bodyPr wrap="square" lIns="136017" tIns="0" rIns="0" bIns="0" rtlCol="0" anchor="ctr">
            <a:spAutoFit/>
          </a:bodyPr>
          <a:lstStyle/>
          <a:p>
            <a:pPr algn="l" indent="0" marL="0">
              <a:buNone/>
            </a:pPr>
            <a:r>
              <a:rPr lang="en-US" sz="844" dirty="0">
                <a:solidFill>
                  <a:srgbClr val="333333"/>
                </a:solidFill>
                <a:latin typeface="Arial" pitchFamily="34" charset="0"/>
                <a:ea typeface="Arial" pitchFamily="34" charset="-122"/>
                <a:cs typeface="Arial" pitchFamily="34" charset="-120"/>
              </a:rPr>
              <a:t>Reserve accounts</a:t>
            </a:r>
            <a:endParaRPr lang="en-US" sz="844" dirty="0"/>
          </a:p>
        </p:txBody>
      </p:sp>
      <p:sp>
        <p:nvSpPr>
          <p:cNvPr id="48" name="Text 41"/>
          <p:cNvSpPr/>
          <p:nvPr/>
        </p:nvSpPr>
        <p:spPr>
          <a:xfrm>
            <a:off x="6879738" y="5247084"/>
            <a:ext cx="1964224" cy="160734"/>
          </a:xfrm>
          <a:prstGeom prst="rect">
            <a:avLst/>
          </a:prstGeom>
          <a:noFill/>
          <a:ln/>
        </p:spPr>
        <p:txBody>
          <a:bodyPr wrap="square" lIns="136017" tIns="0" rIns="0" bIns="0" rtlCol="0" anchor="ctr">
            <a:spAutoFit/>
          </a:bodyPr>
          <a:lstStyle/>
          <a:p>
            <a:pPr algn="l" indent="0" marL="0">
              <a:buNone/>
            </a:pPr>
            <a:r>
              <a:rPr lang="en-US" sz="844" dirty="0">
                <a:solidFill>
                  <a:srgbClr val="333333"/>
                </a:solidFill>
                <a:latin typeface="Arial" pitchFamily="34" charset="0"/>
                <a:ea typeface="Arial" pitchFamily="34" charset="-122"/>
                <a:cs typeface="Arial" pitchFamily="34" charset="-120"/>
              </a:rPr>
              <a:t>Sponsor support agreements</a:t>
            </a:r>
            <a:endParaRPr lang="en-US" sz="844" dirty="0"/>
          </a:p>
        </p:txBody>
      </p:sp>
      <p:sp>
        <p:nvSpPr>
          <p:cNvPr id="49" name="Shape 42"/>
          <p:cNvSpPr/>
          <p:nvPr/>
        </p:nvSpPr>
        <p:spPr>
          <a:xfrm>
            <a:off x="4743450" y="5636419"/>
            <a:ext cx="4114800" cy="1107281"/>
          </a:xfrm>
          <a:prstGeom prst="rect">
            <a:avLst/>
          </a:prstGeom>
          <a:solidFill>
            <a:srgbClr val="7FB3D3"/>
          </a:solidFill>
          <a:ln/>
        </p:spPr>
      </p:sp>
      <p:sp>
        <p:nvSpPr>
          <p:cNvPr id="50" name="Text 43"/>
          <p:cNvSpPr/>
          <p:nvPr/>
        </p:nvSpPr>
        <p:spPr>
          <a:xfrm>
            <a:off x="4829175" y="5722144"/>
            <a:ext cx="4014788" cy="192881"/>
          </a:xfrm>
          <a:prstGeom prst="rect">
            <a:avLst/>
          </a:prstGeom>
          <a:noFill/>
          <a:ln/>
        </p:spPr>
        <p:txBody>
          <a:bodyPr wrap="square" lIns="0" tIns="0" rIns="0" bIns="0" rtlCol="0" anchor="ctr">
            <a:spAutoFit/>
          </a:bodyPr>
          <a:lstStyle/>
          <a:p>
            <a:pPr indent="0" marL="0">
              <a:buNone/>
            </a:pPr>
            <a:r>
              <a:rPr lang="en-US" sz="1013" b="1" dirty="0">
                <a:solidFill>
                  <a:srgbClr val="FFFFFF"/>
                </a:solidFill>
                <a:latin typeface="Arial" pitchFamily="34" charset="0"/>
                <a:ea typeface="Arial" pitchFamily="34" charset="-122"/>
                <a:cs typeface="Arial" pitchFamily="34" charset="-120"/>
              </a:rPr>
              <a:t>Project Finance Market Trends</a:t>
            </a:r>
            <a:endParaRPr lang="en-US" sz="1013" dirty="0"/>
          </a:p>
        </p:txBody>
      </p:sp>
      <p:sp>
        <p:nvSpPr>
          <p:cNvPr id="51" name="Text 44"/>
          <p:cNvSpPr/>
          <p:nvPr/>
        </p:nvSpPr>
        <p:spPr>
          <a:xfrm>
            <a:off x="4829175" y="5972175"/>
            <a:ext cx="4014788" cy="171450"/>
          </a:xfrm>
          <a:prstGeom prst="rect">
            <a:avLst/>
          </a:prstGeom>
          <a:noFill/>
          <a:ln/>
        </p:spPr>
        <p:txBody>
          <a:bodyPr wrap="square" lIns="0" tIns="0" rIns="0" bIns="0" rtlCol="0" anchor="ctr">
            <a:spAutoFit/>
          </a:bodyPr>
          <a:lstStyle/>
          <a:p>
            <a:pPr algn="l" indent="0" marL="0">
              <a:buNone/>
            </a:pPr>
            <a:r>
              <a:rPr lang="en-US" sz="900" dirty="0">
                <a:solidFill>
                  <a:srgbClr val="FFFFFF"/>
                </a:solidFill>
                <a:latin typeface="Arial" pitchFamily="34" charset="0"/>
                <a:ea typeface="Arial" pitchFamily="34" charset="-122"/>
                <a:cs typeface="Arial" pitchFamily="34" charset="-120"/>
              </a:rPr>
              <a:t>Growing role of institutional investors in project debt</a:t>
            </a:r>
            <a:endParaRPr lang="en-US" sz="900" dirty="0"/>
          </a:p>
        </p:txBody>
      </p:sp>
      <p:sp>
        <p:nvSpPr>
          <p:cNvPr id="52" name="Text 45"/>
          <p:cNvSpPr/>
          <p:nvPr/>
        </p:nvSpPr>
        <p:spPr>
          <a:xfrm>
            <a:off x="4829175" y="6143625"/>
            <a:ext cx="4014788" cy="171450"/>
          </a:xfrm>
          <a:prstGeom prst="rect">
            <a:avLst/>
          </a:prstGeom>
          <a:noFill/>
          <a:ln/>
        </p:spPr>
        <p:txBody>
          <a:bodyPr wrap="square" lIns="0" tIns="0" rIns="0" bIns="0" rtlCol="0" anchor="ctr">
            <a:spAutoFit/>
          </a:bodyPr>
          <a:lstStyle/>
          <a:p>
            <a:pPr algn="l" indent="0" marL="0">
              <a:buNone/>
            </a:pPr>
            <a:r>
              <a:rPr lang="en-US" sz="900" dirty="0">
                <a:solidFill>
                  <a:srgbClr val="FFFFFF"/>
                </a:solidFill>
                <a:latin typeface="Arial" pitchFamily="34" charset="0"/>
                <a:ea typeface="Arial" pitchFamily="34" charset="-122"/>
                <a:cs typeface="Arial" pitchFamily="34" charset="-120"/>
              </a:rPr>
              <a:t>Expansion of green/sustainable project finance</a:t>
            </a:r>
            <a:endParaRPr lang="en-US" sz="900" dirty="0"/>
          </a:p>
        </p:txBody>
      </p:sp>
      <p:sp>
        <p:nvSpPr>
          <p:cNvPr id="53" name="Text 46"/>
          <p:cNvSpPr/>
          <p:nvPr/>
        </p:nvSpPr>
        <p:spPr>
          <a:xfrm>
            <a:off x="4829175" y="6315075"/>
            <a:ext cx="4014788" cy="171450"/>
          </a:xfrm>
          <a:prstGeom prst="rect">
            <a:avLst/>
          </a:prstGeom>
          <a:noFill/>
          <a:ln/>
        </p:spPr>
        <p:txBody>
          <a:bodyPr wrap="square" lIns="0" tIns="0" rIns="0" bIns="0" rtlCol="0" anchor="ctr">
            <a:spAutoFit/>
          </a:bodyPr>
          <a:lstStyle/>
          <a:p>
            <a:pPr algn="l" indent="0" marL="0">
              <a:buNone/>
            </a:pPr>
            <a:r>
              <a:rPr lang="en-US" sz="900" dirty="0">
                <a:solidFill>
                  <a:srgbClr val="FFFFFF"/>
                </a:solidFill>
                <a:latin typeface="Arial" pitchFamily="34" charset="0"/>
                <a:ea typeface="Arial" pitchFamily="34" charset="-122"/>
                <a:cs typeface="Arial" pitchFamily="34" charset="-120"/>
              </a:rPr>
              <a:t>Increasing use of hybrid structures (corporate + project finance)</a:t>
            </a:r>
            <a:endParaRPr lang="en-US" sz="900" dirty="0"/>
          </a:p>
        </p:txBody>
      </p:sp>
      <p:sp>
        <p:nvSpPr>
          <p:cNvPr id="54" name="Text 47"/>
          <p:cNvSpPr/>
          <p:nvPr/>
        </p:nvSpPr>
        <p:spPr>
          <a:xfrm>
            <a:off x="4829175" y="6486525"/>
            <a:ext cx="4014788" cy="171450"/>
          </a:xfrm>
          <a:prstGeom prst="rect">
            <a:avLst/>
          </a:prstGeom>
          <a:noFill/>
          <a:ln/>
        </p:spPr>
        <p:txBody>
          <a:bodyPr wrap="square" lIns="0" tIns="0" rIns="0" bIns="0" rtlCol="0" anchor="ctr">
            <a:spAutoFit/>
          </a:bodyPr>
          <a:lstStyle/>
          <a:p>
            <a:pPr algn="l" indent="0" marL="0">
              <a:buNone/>
            </a:pPr>
            <a:r>
              <a:rPr lang="en-US" sz="900" dirty="0">
                <a:solidFill>
                  <a:srgbClr val="FFFFFF"/>
                </a:solidFill>
                <a:latin typeface="Arial" pitchFamily="34" charset="0"/>
                <a:ea typeface="Arial" pitchFamily="34" charset="-122"/>
                <a:cs typeface="Arial" pitchFamily="34" charset="-120"/>
              </a:rPr>
              <a:t>Digital infrastructure emerging as major sector</a:t>
            </a:r>
            <a:endParaRPr lang="en-US" sz="900"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name="Slide 4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9144000" cy="6118622"/>
          </a:xfrm>
          <a:prstGeom prst="rect">
            <a:avLst/>
          </a:prstGeom>
        </p:spPr>
      </p:pic>
      <p:sp>
        <p:nvSpPr>
          <p:cNvPr id="3" name="Text 0"/>
          <p:cNvSpPr/>
          <p:nvPr/>
        </p:nvSpPr>
        <p:spPr>
          <a:xfrm>
            <a:off x="285750" y="285750"/>
            <a:ext cx="8643938" cy="385763"/>
          </a:xfrm>
          <a:prstGeom prst="rect">
            <a:avLst/>
          </a:prstGeom>
          <a:noFill/>
          <a:ln/>
        </p:spPr>
        <p:txBody>
          <a:bodyPr wrap="square" lIns="0" tIns="0" rIns="0" bIns="0" rtlCol="0" anchor="ctr">
            <a:spAutoFit/>
          </a:bodyPr>
          <a:lstStyle/>
          <a:p>
            <a:pPr indent="0" marL="0">
              <a:buNone/>
            </a:pPr>
            <a:r>
              <a:rPr lang="en-US" sz="2025" b="1" dirty="0">
                <a:solidFill>
                  <a:srgbClr val="2E5984"/>
                </a:solidFill>
                <a:latin typeface="Arial" pitchFamily="34" charset="0"/>
                <a:ea typeface="Arial" pitchFamily="34" charset="-122"/>
                <a:cs typeface="Arial" pitchFamily="34" charset="-120"/>
              </a:rPr>
              <a:t>Infrastructure PPPs and Concessions</a:t>
            </a:r>
            <a:endParaRPr lang="en-US" sz="2025" dirty="0"/>
          </a:p>
        </p:txBody>
      </p:sp>
      <p:sp>
        <p:nvSpPr>
          <p:cNvPr id="4" name="Text 1"/>
          <p:cNvSpPr/>
          <p:nvPr/>
        </p:nvSpPr>
        <p:spPr>
          <a:xfrm>
            <a:off x="285750" y="850106"/>
            <a:ext cx="4186238" cy="257175"/>
          </a:xfrm>
          <a:prstGeom prst="rect">
            <a:avLst/>
          </a:prstGeom>
          <a:noFill/>
          <a:ln/>
        </p:spPr>
        <p:txBody>
          <a:bodyPr wrap="square" lIns="0" tIns="0" rIns="0" bIns="0" rtlCol="0" anchor="ctr">
            <a:spAutoFit/>
          </a:bodyPr>
          <a:lstStyle/>
          <a:p>
            <a:pPr indent="0" marL="0">
              <a:buNone/>
            </a:pPr>
            <a:r>
              <a:rPr lang="en-US" sz="1350" b="1" dirty="0">
                <a:solidFill>
                  <a:srgbClr val="4A90A4"/>
                </a:solidFill>
                <a:latin typeface="Arial" pitchFamily="34" charset="0"/>
                <a:ea typeface="Arial" pitchFamily="34" charset="-122"/>
                <a:cs typeface="Arial" pitchFamily="34" charset="-120"/>
              </a:rPr>
              <a:t>Transportation Concessions</a:t>
            </a:r>
            <a:endParaRPr lang="en-US" sz="1350" dirty="0"/>
          </a:p>
        </p:txBody>
      </p:sp>
      <p:sp>
        <p:nvSpPr>
          <p:cNvPr id="5" name="Shape 2"/>
          <p:cNvSpPr/>
          <p:nvPr/>
        </p:nvSpPr>
        <p:spPr>
          <a:xfrm>
            <a:off x="285750" y="1164431"/>
            <a:ext cx="4114800" cy="1171575"/>
          </a:xfrm>
          <a:prstGeom prst="rect">
            <a:avLst/>
          </a:prstGeom>
          <a:solidFill>
            <a:srgbClr val="FFFFFF"/>
          </a:solidFill>
          <a:ln/>
        </p:spPr>
      </p:sp>
      <p:sp>
        <p:nvSpPr>
          <p:cNvPr id="6" name="Shape 3"/>
          <p:cNvSpPr/>
          <p:nvPr/>
        </p:nvSpPr>
        <p:spPr>
          <a:xfrm>
            <a:off x="371475" y="1250156"/>
            <a:ext cx="257175" cy="257175"/>
          </a:xfrm>
          <a:prstGeom prst="rect">
            <a:avLst/>
          </a:prstGeom>
          <a:solidFill>
            <a:srgbClr val="2E5984"/>
          </a:solidFill>
          <a:ln/>
        </p:spPr>
      </p:sp>
      <p:pic>
        <p:nvPicPr>
          <p:cNvPr id="7" name="Image 1" descr="preencoded.png">    </p:cNvPr>
          <p:cNvPicPr>
            <a:picLocks noChangeAspect="1"/>
          </p:cNvPicPr>
          <p:nvPr/>
        </p:nvPicPr>
        <p:blipFill>
          <a:blip r:embed="rId2"/>
          <a:stretch>
            <a:fillRect/>
          </a:stretch>
        </p:blipFill>
        <p:spPr>
          <a:xfrm>
            <a:off x="419695" y="1375172"/>
            <a:ext cx="160734" cy="7144"/>
          </a:xfrm>
          <a:prstGeom prst="rect">
            <a:avLst/>
          </a:prstGeom>
        </p:spPr>
      </p:pic>
      <p:sp>
        <p:nvSpPr>
          <p:cNvPr id="8" name="Text 4"/>
          <p:cNvSpPr/>
          <p:nvPr/>
        </p:nvSpPr>
        <p:spPr>
          <a:xfrm>
            <a:off x="714375" y="1282303"/>
            <a:ext cx="1428890" cy="192881"/>
          </a:xfrm>
          <a:prstGeom prst="rect">
            <a:avLst/>
          </a:prstGeom>
          <a:noFill/>
          <a:ln/>
        </p:spPr>
        <p:txBody>
          <a:bodyPr wrap="square" lIns="0" tIns="0" rIns="0" bIns="0" rtlCol="0" anchor="ctr">
            <a:spAutoFit/>
          </a:bodyPr>
          <a:lstStyle/>
          <a:p>
            <a:pPr indent="0" marL="0">
              <a:buNone/>
            </a:pPr>
            <a:r>
              <a:rPr lang="en-US" sz="1013" b="1" dirty="0">
                <a:solidFill>
                  <a:srgbClr val="2E5984"/>
                </a:solidFill>
                <a:latin typeface="Arial" pitchFamily="34" charset="0"/>
                <a:ea typeface="Arial" pitchFamily="34" charset="-122"/>
                <a:cs typeface="Arial" pitchFamily="34" charset="-120"/>
              </a:rPr>
              <a:t>Mobility Infrastructure</a:t>
            </a:r>
            <a:endParaRPr lang="en-US" sz="1013" dirty="0"/>
          </a:p>
        </p:txBody>
      </p:sp>
      <p:sp>
        <p:nvSpPr>
          <p:cNvPr id="9" name="Text 5"/>
          <p:cNvSpPr/>
          <p:nvPr/>
        </p:nvSpPr>
        <p:spPr>
          <a:xfrm>
            <a:off x="371475" y="1564481"/>
            <a:ext cx="4014788" cy="685800"/>
          </a:xfrm>
          <a:prstGeom prst="rect">
            <a:avLst/>
          </a:prstGeom>
          <a:noFill/>
          <a:ln/>
        </p:spPr>
        <p:txBody>
          <a:bodyPr wrap="square" lIns="0" tIns="0" rIns="0" bIns="0" rtlCol="0" anchor="ctr">
            <a:spAutoFit/>
          </a:bodyPr>
          <a:lstStyle/>
          <a:p>
            <a:pPr indent="0" marL="0">
              <a:buNone/>
            </a:pPr>
            <a:r>
              <a:rPr lang="en-US" sz="900" dirty="0">
                <a:solidFill>
                  <a:srgbClr val="333333"/>
                </a:solidFill>
                <a:latin typeface="Arial" pitchFamily="34" charset="0"/>
                <a:ea typeface="Arial" pitchFamily="34" charset="-122"/>
                <a:cs typeface="Arial" pitchFamily="34" charset="-120"/>
              </a:rPr>
              <a:t>Transportation represents the largest sector for infrastructure concessions globally. Models include toll roads with direct user charges or availability payments, airports with aeronautical and commercial revenues, and seaports with terminal operations and throughput fees.</a:t>
            </a:r>
            <a:endParaRPr lang="en-US" sz="900" dirty="0"/>
          </a:p>
        </p:txBody>
      </p:sp>
      <p:sp>
        <p:nvSpPr>
          <p:cNvPr id="10" name="Text 6"/>
          <p:cNvSpPr/>
          <p:nvPr/>
        </p:nvSpPr>
        <p:spPr>
          <a:xfrm>
            <a:off x="285750" y="2421731"/>
            <a:ext cx="4186238" cy="257175"/>
          </a:xfrm>
          <a:prstGeom prst="rect">
            <a:avLst/>
          </a:prstGeom>
          <a:noFill/>
          <a:ln/>
        </p:spPr>
        <p:txBody>
          <a:bodyPr wrap="square" lIns="0" tIns="0" rIns="0" bIns="0" rtlCol="0" anchor="ctr">
            <a:spAutoFit/>
          </a:bodyPr>
          <a:lstStyle/>
          <a:p>
            <a:pPr indent="0" marL="0">
              <a:buNone/>
            </a:pPr>
            <a:r>
              <a:rPr lang="en-US" sz="1350" b="1" dirty="0">
                <a:solidFill>
                  <a:srgbClr val="4A90A4"/>
                </a:solidFill>
                <a:latin typeface="Arial" pitchFamily="34" charset="0"/>
                <a:ea typeface="Arial" pitchFamily="34" charset="-122"/>
                <a:cs typeface="Arial" pitchFamily="34" charset="-120"/>
              </a:rPr>
              <a:t>Utility Privatizations</a:t>
            </a:r>
            <a:endParaRPr lang="en-US" sz="1350" dirty="0"/>
          </a:p>
        </p:txBody>
      </p:sp>
      <p:sp>
        <p:nvSpPr>
          <p:cNvPr id="11" name="Shape 7"/>
          <p:cNvSpPr/>
          <p:nvPr/>
        </p:nvSpPr>
        <p:spPr>
          <a:xfrm>
            <a:off x="285750" y="2736056"/>
            <a:ext cx="4114800" cy="1171575"/>
          </a:xfrm>
          <a:prstGeom prst="rect">
            <a:avLst/>
          </a:prstGeom>
          <a:solidFill>
            <a:srgbClr val="FFFFFF"/>
          </a:solidFill>
          <a:ln/>
        </p:spPr>
      </p:sp>
      <p:sp>
        <p:nvSpPr>
          <p:cNvPr id="12" name="Shape 8"/>
          <p:cNvSpPr/>
          <p:nvPr/>
        </p:nvSpPr>
        <p:spPr>
          <a:xfrm>
            <a:off x="371475" y="2821781"/>
            <a:ext cx="257175" cy="257175"/>
          </a:xfrm>
          <a:prstGeom prst="rect">
            <a:avLst/>
          </a:prstGeom>
          <a:solidFill>
            <a:srgbClr val="4A90A4"/>
          </a:solidFill>
          <a:ln/>
        </p:spPr>
      </p:sp>
      <p:pic>
        <p:nvPicPr>
          <p:cNvPr id="13" name="Image 2" descr="preencoded.png">    </p:cNvPr>
          <p:cNvPicPr>
            <a:picLocks noChangeAspect="1"/>
          </p:cNvPicPr>
          <p:nvPr/>
        </p:nvPicPr>
        <p:blipFill>
          <a:blip r:embed="rId3"/>
          <a:stretch>
            <a:fillRect/>
          </a:stretch>
        </p:blipFill>
        <p:spPr>
          <a:xfrm>
            <a:off x="446484" y="2946797"/>
            <a:ext cx="107156" cy="7144"/>
          </a:xfrm>
          <a:prstGeom prst="rect">
            <a:avLst/>
          </a:prstGeom>
        </p:spPr>
      </p:pic>
      <p:sp>
        <p:nvSpPr>
          <p:cNvPr id="14" name="Text 9"/>
          <p:cNvSpPr/>
          <p:nvPr/>
        </p:nvSpPr>
        <p:spPr>
          <a:xfrm>
            <a:off x="714375" y="2853928"/>
            <a:ext cx="1200931" cy="192881"/>
          </a:xfrm>
          <a:prstGeom prst="rect">
            <a:avLst/>
          </a:prstGeom>
          <a:noFill/>
          <a:ln/>
        </p:spPr>
        <p:txBody>
          <a:bodyPr wrap="none" lIns="0" tIns="0" rIns="0" bIns="0" rtlCol="0" anchor="ctr">
            <a:spAutoFit/>
          </a:bodyPr>
          <a:lstStyle/>
          <a:p>
            <a:pPr indent="0" marL="0">
              <a:buNone/>
            </a:pPr>
            <a:r>
              <a:rPr lang="en-US" sz="1013" b="1" dirty="0">
                <a:solidFill>
                  <a:srgbClr val="2E5984"/>
                </a:solidFill>
                <a:latin typeface="Arial" pitchFamily="34" charset="0"/>
                <a:ea typeface="Arial" pitchFamily="34" charset="-122"/>
                <a:cs typeface="Arial" pitchFamily="34" charset="-120"/>
              </a:rPr>
              <a:t>Essential Services</a:t>
            </a:r>
            <a:endParaRPr lang="en-US" sz="1013" dirty="0"/>
          </a:p>
        </p:txBody>
      </p:sp>
      <p:sp>
        <p:nvSpPr>
          <p:cNvPr id="15" name="Text 10"/>
          <p:cNvSpPr/>
          <p:nvPr/>
        </p:nvSpPr>
        <p:spPr>
          <a:xfrm>
            <a:off x="371475" y="3136106"/>
            <a:ext cx="4014788" cy="685800"/>
          </a:xfrm>
          <a:prstGeom prst="rect">
            <a:avLst/>
          </a:prstGeom>
          <a:noFill/>
          <a:ln/>
        </p:spPr>
        <p:txBody>
          <a:bodyPr wrap="square" lIns="0" tIns="0" rIns="0" bIns="0" rtlCol="0" anchor="ctr">
            <a:spAutoFit/>
          </a:bodyPr>
          <a:lstStyle/>
          <a:p>
            <a:pPr indent="0" marL="0">
              <a:buNone/>
            </a:pPr>
            <a:r>
              <a:rPr lang="en-US" sz="900" dirty="0">
                <a:solidFill>
                  <a:srgbClr val="333333"/>
                </a:solidFill>
                <a:latin typeface="Arial" pitchFamily="34" charset="0"/>
                <a:ea typeface="Arial" pitchFamily="34" charset="-122"/>
                <a:cs typeface="Arial" pitchFamily="34" charset="-120"/>
              </a:rPr>
              <a:t>Utility privatizations and concessions have transformed infrastructure service delivery in many countries. Models range from full privatization (UK water and energy) to long-term concessions (Latin American water) to management contracts (African utilities).</a:t>
            </a:r>
            <a:endParaRPr lang="en-US" sz="900" dirty="0"/>
          </a:p>
        </p:txBody>
      </p:sp>
      <p:pic>
        <p:nvPicPr>
          <p:cNvPr id="16" name="Image 3" descr="preencoded.png">    </p:cNvPr>
          <p:cNvPicPr>
            <a:picLocks noChangeAspect="1"/>
          </p:cNvPicPr>
          <p:nvPr/>
        </p:nvPicPr>
        <p:blipFill>
          <a:blip r:embed="rId4"/>
          <a:stretch>
            <a:fillRect/>
          </a:stretch>
        </p:blipFill>
        <p:spPr>
          <a:xfrm>
            <a:off x="285750" y="3993356"/>
            <a:ext cx="4114800" cy="1285875"/>
          </a:xfrm>
          <a:prstGeom prst="rect">
            <a:avLst/>
          </a:prstGeom>
        </p:spPr>
      </p:pic>
      <p:sp>
        <p:nvSpPr>
          <p:cNvPr id="17" name="Text 11"/>
          <p:cNvSpPr/>
          <p:nvPr/>
        </p:nvSpPr>
        <p:spPr>
          <a:xfrm>
            <a:off x="4743450" y="850106"/>
            <a:ext cx="4186238" cy="257175"/>
          </a:xfrm>
          <a:prstGeom prst="rect">
            <a:avLst/>
          </a:prstGeom>
          <a:noFill/>
          <a:ln/>
        </p:spPr>
        <p:txBody>
          <a:bodyPr wrap="square" lIns="0" tIns="0" rIns="0" bIns="0" rtlCol="0" anchor="ctr">
            <a:spAutoFit/>
          </a:bodyPr>
          <a:lstStyle/>
          <a:p>
            <a:pPr indent="0" marL="0">
              <a:buNone/>
            </a:pPr>
            <a:r>
              <a:rPr lang="en-US" sz="1350" b="1" dirty="0">
                <a:solidFill>
                  <a:srgbClr val="4A90A4"/>
                </a:solidFill>
                <a:latin typeface="Arial" pitchFamily="34" charset="0"/>
                <a:ea typeface="Arial" pitchFamily="34" charset="-122"/>
                <a:cs typeface="Arial" pitchFamily="34" charset="-120"/>
              </a:rPr>
              <a:t>Social Infrastructure PPPs</a:t>
            </a:r>
            <a:endParaRPr lang="en-US" sz="1350" dirty="0"/>
          </a:p>
        </p:txBody>
      </p:sp>
      <p:sp>
        <p:nvSpPr>
          <p:cNvPr id="18" name="Shape 12"/>
          <p:cNvSpPr/>
          <p:nvPr/>
        </p:nvSpPr>
        <p:spPr>
          <a:xfrm>
            <a:off x="4743450" y="1164431"/>
            <a:ext cx="4114800" cy="1171575"/>
          </a:xfrm>
          <a:prstGeom prst="rect">
            <a:avLst/>
          </a:prstGeom>
          <a:solidFill>
            <a:srgbClr val="FFFFFF"/>
          </a:solidFill>
          <a:ln/>
        </p:spPr>
      </p:sp>
      <p:sp>
        <p:nvSpPr>
          <p:cNvPr id="19" name="Shape 13"/>
          <p:cNvSpPr/>
          <p:nvPr/>
        </p:nvSpPr>
        <p:spPr>
          <a:xfrm>
            <a:off x="4829175" y="1250156"/>
            <a:ext cx="257175" cy="257175"/>
          </a:xfrm>
          <a:prstGeom prst="rect">
            <a:avLst/>
          </a:prstGeom>
          <a:solidFill>
            <a:srgbClr val="7FB3D3"/>
          </a:solidFill>
          <a:ln/>
        </p:spPr>
      </p:sp>
      <p:pic>
        <p:nvPicPr>
          <p:cNvPr id="20" name="Image 4" descr="preencoded.png">    </p:cNvPr>
          <p:cNvPicPr>
            <a:picLocks noChangeAspect="1"/>
          </p:cNvPicPr>
          <p:nvPr/>
        </p:nvPicPr>
        <p:blipFill>
          <a:blip r:embed="rId5"/>
          <a:stretch>
            <a:fillRect/>
          </a:stretch>
        </p:blipFill>
        <p:spPr>
          <a:xfrm>
            <a:off x="4868466" y="1375172"/>
            <a:ext cx="178594" cy="7144"/>
          </a:xfrm>
          <a:prstGeom prst="rect">
            <a:avLst/>
          </a:prstGeom>
        </p:spPr>
      </p:pic>
      <p:sp>
        <p:nvSpPr>
          <p:cNvPr id="21" name="Text 14"/>
          <p:cNvSpPr/>
          <p:nvPr/>
        </p:nvSpPr>
        <p:spPr>
          <a:xfrm>
            <a:off x="5172075" y="1282303"/>
            <a:ext cx="1536632" cy="192881"/>
          </a:xfrm>
          <a:prstGeom prst="rect">
            <a:avLst/>
          </a:prstGeom>
          <a:noFill/>
          <a:ln/>
        </p:spPr>
        <p:txBody>
          <a:bodyPr wrap="square" lIns="0" tIns="0" rIns="0" bIns="0" rtlCol="0" anchor="ctr">
            <a:spAutoFit/>
          </a:bodyPr>
          <a:lstStyle/>
          <a:p>
            <a:pPr indent="0" marL="0">
              <a:buNone/>
            </a:pPr>
            <a:r>
              <a:rPr lang="en-US" sz="1013" b="1" dirty="0">
                <a:solidFill>
                  <a:srgbClr val="2E5984"/>
                </a:solidFill>
                <a:latin typeface="Arial" pitchFamily="34" charset="0"/>
                <a:ea typeface="Arial" pitchFamily="34" charset="-122"/>
                <a:cs typeface="Arial" pitchFamily="34" charset="-120"/>
              </a:rPr>
              <a:t>Public Service Facilities</a:t>
            </a:r>
            <a:endParaRPr lang="en-US" sz="1013" dirty="0"/>
          </a:p>
        </p:txBody>
      </p:sp>
      <p:sp>
        <p:nvSpPr>
          <p:cNvPr id="22" name="Text 15"/>
          <p:cNvSpPr/>
          <p:nvPr/>
        </p:nvSpPr>
        <p:spPr>
          <a:xfrm>
            <a:off x="4829175" y="1564481"/>
            <a:ext cx="4014788" cy="685800"/>
          </a:xfrm>
          <a:prstGeom prst="rect">
            <a:avLst/>
          </a:prstGeom>
          <a:noFill/>
          <a:ln/>
        </p:spPr>
        <p:txBody>
          <a:bodyPr wrap="square" lIns="0" tIns="0" rIns="0" bIns="0" rtlCol="0" anchor="ctr">
            <a:spAutoFit/>
          </a:bodyPr>
          <a:lstStyle/>
          <a:p>
            <a:pPr indent="0" marL="0">
              <a:buNone/>
            </a:pPr>
            <a:r>
              <a:rPr lang="en-US" sz="900" dirty="0">
                <a:solidFill>
                  <a:srgbClr val="333333"/>
                </a:solidFill>
                <a:latin typeface="Arial" pitchFamily="34" charset="0"/>
                <a:ea typeface="Arial" pitchFamily="34" charset="-122"/>
                <a:cs typeface="Arial" pitchFamily="34" charset="-120"/>
              </a:rPr>
              <a:t>Social infrastructure PPPs have expanded beyond traditional economic infrastructure to include hospitals, schools, prisons, government buildings, and affordable housing. These typically use availability payment models where government pays for facility availability and performance.</a:t>
            </a:r>
            <a:endParaRPr lang="en-US" sz="900" dirty="0"/>
          </a:p>
        </p:txBody>
      </p:sp>
      <p:sp>
        <p:nvSpPr>
          <p:cNvPr id="23" name="Shape 16"/>
          <p:cNvSpPr/>
          <p:nvPr/>
        </p:nvSpPr>
        <p:spPr>
          <a:xfrm>
            <a:off x="4743450" y="2421731"/>
            <a:ext cx="4114800" cy="2203847"/>
          </a:xfrm>
          <a:prstGeom prst="rect">
            <a:avLst/>
          </a:prstGeom>
          <a:solidFill>
            <a:srgbClr val="FFFFFF"/>
          </a:solidFill>
          <a:ln/>
        </p:spPr>
      </p:sp>
      <p:sp>
        <p:nvSpPr>
          <p:cNvPr id="24" name="Text 17"/>
          <p:cNvSpPr/>
          <p:nvPr/>
        </p:nvSpPr>
        <p:spPr>
          <a:xfrm>
            <a:off x="4829175" y="2507456"/>
            <a:ext cx="4014788" cy="192881"/>
          </a:xfrm>
          <a:prstGeom prst="rect">
            <a:avLst/>
          </a:prstGeom>
          <a:noFill/>
          <a:ln/>
        </p:spPr>
        <p:txBody>
          <a:bodyPr wrap="square" lIns="0" tIns="0" rIns="0" bIns="0" rtlCol="0" anchor="ctr">
            <a:spAutoFit/>
          </a:bodyPr>
          <a:lstStyle/>
          <a:p>
            <a:pPr indent="0" marL="0">
              <a:buNone/>
            </a:pPr>
            <a:r>
              <a:rPr lang="en-US" sz="1013" b="1" dirty="0">
                <a:solidFill>
                  <a:srgbClr val="2E5984"/>
                </a:solidFill>
                <a:latin typeface="Arial" pitchFamily="34" charset="0"/>
                <a:ea typeface="Arial" pitchFamily="34" charset="-122"/>
                <a:cs typeface="Arial" pitchFamily="34" charset="-120"/>
              </a:rPr>
              <a:t>Notable PPP/Concession Cases</a:t>
            </a:r>
            <a:endParaRPr lang="en-US" sz="1013" dirty="0"/>
          </a:p>
        </p:txBody>
      </p:sp>
      <p:sp>
        <p:nvSpPr>
          <p:cNvPr id="25" name="Text 18"/>
          <p:cNvSpPr/>
          <p:nvPr/>
        </p:nvSpPr>
        <p:spPr>
          <a:xfrm>
            <a:off x="4829175" y="2757488"/>
            <a:ext cx="1964224" cy="171450"/>
          </a:xfrm>
          <a:prstGeom prst="rect">
            <a:avLst/>
          </a:prstGeom>
          <a:noFill/>
          <a:ln/>
        </p:spPr>
        <p:txBody>
          <a:bodyPr wrap="square" lIns="0" tIns="0" rIns="0" bIns="0" rtlCol="0" anchor="ctr">
            <a:spAutoFit/>
          </a:bodyPr>
          <a:lstStyle/>
          <a:p>
            <a:pPr indent="0" marL="0">
              <a:buNone/>
            </a:pPr>
            <a:r>
              <a:rPr lang="en-US" sz="900" b="1" dirty="0">
                <a:solidFill>
                  <a:srgbClr val="4A90A4"/>
                </a:solidFill>
                <a:latin typeface="Arial" pitchFamily="34" charset="0"/>
                <a:ea typeface="Arial" pitchFamily="34" charset="-122"/>
                <a:cs typeface="Arial" pitchFamily="34" charset="-120"/>
              </a:rPr>
              <a:t>Success Stories</a:t>
            </a:r>
            <a:endParaRPr lang="en-US" sz="900" dirty="0"/>
          </a:p>
        </p:txBody>
      </p:sp>
      <p:sp>
        <p:nvSpPr>
          <p:cNvPr id="26" name="Text 19"/>
          <p:cNvSpPr/>
          <p:nvPr/>
        </p:nvSpPr>
        <p:spPr>
          <a:xfrm>
            <a:off x="4829175" y="2957513"/>
            <a:ext cx="1964224" cy="160734"/>
          </a:xfrm>
          <a:prstGeom prst="rect">
            <a:avLst/>
          </a:prstGeom>
          <a:noFill/>
          <a:ln/>
        </p:spPr>
        <p:txBody>
          <a:bodyPr wrap="square" lIns="136017" tIns="0" rIns="0" bIns="0" rtlCol="0" anchor="ctr">
            <a:spAutoFit/>
          </a:bodyPr>
          <a:lstStyle/>
          <a:p>
            <a:pPr algn="l" indent="0" marL="0">
              <a:buNone/>
            </a:pPr>
            <a:r>
              <a:rPr lang="en-US" sz="844" dirty="0">
                <a:solidFill>
                  <a:srgbClr val="333333"/>
                </a:solidFill>
                <a:latin typeface="Arial" pitchFamily="34" charset="0"/>
                <a:ea typeface="Arial" pitchFamily="34" charset="-122"/>
                <a:cs typeface="Arial" pitchFamily="34" charset="-120"/>
              </a:rPr>
              <a:t>Chile's highway concession program</a:t>
            </a:r>
            <a:endParaRPr lang="en-US" sz="844" dirty="0"/>
          </a:p>
        </p:txBody>
      </p:sp>
      <p:sp>
        <p:nvSpPr>
          <p:cNvPr id="27" name="Text 20"/>
          <p:cNvSpPr/>
          <p:nvPr/>
        </p:nvSpPr>
        <p:spPr>
          <a:xfrm>
            <a:off x="4829175" y="3146822"/>
            <a:ext cx="1964224" cy="160734"/>
          </a:xfrm>
          <a:prstGeom prst="rect">
            <a:avLst/>
          </a:prstGeom>
          <a:noFill/>
          <a:ln/>
        </p:spPr>
        <p:txBody>
          <a:bodyPr wrap="square" lIns="136017" tIns="0" rIns="0" bIns="0" rtlCol="0" anchor="ctr">
            <a:spAutoFit/>
          </a:bodyPr>
          <a:lstStyle/>
          <a:p>
            <a:pPr algn="l" indent="0" marL="0">
              <a:buNone/>
            </a:pPr>
            <a:r>
              <a:rPr lang="en-US" sz="844" dirty="0">
                <a:solidFill>
                  <a:srgbClr val="333333"/>
                </a:solidFill>
                <a:latin typeface="Arial" pitchFamily="34" charset="0"/>
                <a:ea typeface="Arial" pitchFamily="34" charset="-122"/>
                <a:cs typeface="Arial" pitchFamily="34" charset="-120"/>
              </a:rPr>
              <a:t>UK's Hospital PPP portfolio</a:t>
            </a:r>
            <a:endParaRPr lang="en-US" sz="844" dirty="0"/>
          </a:p>
        </p:txBody>
      </p:sp>
      <p:sp>
        <p:nvSpPr>
          <p:cNvPr id="28" name="Text 21"/>
          <p:cNvSpPr/>
          <p:nvPr/>
        </p:nvSpPr>
        <p:spPr>
          <a:xfrm>
            <a:off x="4829175" y="3336131"/>
            <a:ext cx="1964224" cy="160734"/>
          </a:xfrm>
          <a:prstGeom prst="rect">
            <a:avLst/>
          </a:prstGeom>
          <a:noFill/>
          <a:ln/>
        </p:spPr>
        <p:txBody>
          <a:bodyPr wrap="square" lIns="136017" tIns="0" rIns="0" bIns="0" rtlCol="0" anchor="ctr">
            <a:spAutoFit/>
          </a:bodyPr>
          <a:lstStyle/>
          <a:p>
            <a:pPr algn="l" indent="0" marL="0">
              <a:buNone/>
            </a:pPr>
            <a:r>
              <a:rPr lang="en-US" sz="844" dirty="0">
                <a:solidFill>
                  <a:srgbClr val="333333"/>
                </a:solidFill>
                <a:latin typeface="Arial" pitchFamily="34" charset="0"/>
                <a:ea typeface="Arial" pitchFamily="34" charset="-122"/>
                <a:cs typeface="Arial" pitchFamily="34" charset="-120"/>
              </a:rPr>
              <a:t>Australia's Port of Melbourne lease</a:t>
            </a:r>
            <a:endParaRPr lang="en-US" sz="844" dirty="0"/>
          </a:p>
        </p:txBody>
      </p:sp>
      <p:sp>
        <p:nvSpPr>
          <p:cNvPr id="29" name="Text 22"/>
          <p:cNvSpPr/>
          <p:nvPr/>
        </p:nvSpPr>
        <p:spPr>
          <a:xfrm>
            <a:off x="4829175" y="3568303"/>
            <a:ext cx="1964224" cy="171450"/>
          </a:xfrm>
          <a:prstGeom prst="rect">
            <a:avLst/>
          </a:prstGeom>
          <a:noFill/>
          <a:ln/>
        </p:spPr>
        <p:txBody>
          <a:bodyPr wrap="square" lIns="0" tIns="0" rIns="0" bIns="0" rtlCol="0" anchor="ctr">
            <a:spAutoFit/>
          </a:bodyPr>
          <a:lstStyle/>
          <a:p>
            <a:pPr indent="0" marL="0">
              <a:buNone/>
            </a:pPr>
            <a:r>
              <a:rPr lang="en-US" sz="900" b="1" dirty="0">
                <a:solidFill>
                  <a:srgbClr val="4A90A4"/>
                </a:solidFill>
                <a:latin typeface="Arial" pitchFamily="34" charset="0"/>
                <a:ea typeface="Arial" pitchFamily="34" charset="-122"/>
                <a:cs typeface="Arial" pitchFamily="34" charset="-120"/>
              </a:rPr>
              <a:t>Mixed Results</a:t>
            </a:r>
            <a:endParaRPr lang="en-US" sz="900" dirty="0"/>
          </a:p>
        </p:txBody>
      </p:sp>
      <p:sp>
        <p:nvSpPr>
          <p:cNvPr id="30" name="Text 23"/>
          <p:cNvSpPr/>
          <p:nvPr/>
        </p:nvSpPr>
        <p:spPr>
          <a:xfrm>
            <a:off x="4829175" y="3768328"/>
            <a:ext cx="1964224" cy="160734"/>
          </a:xfrm>
          <a:prstGeom prst="rect">
            <a:avLst/>
          </a:prstGeom>
          <a:noFill/>
          <a:ln/>
        </p:spPr>
        <p:txBody>
          <a:bodyPr wrap="square" lIns="136017" tIns="0" rIns="0" bIns="0" rtlCol="0" anchor="ctr">
            <a:spAutoFit/>
          </a:bodyPr>
          <a:lstStyle/>
          <a:p>
            <a:pPr algn="l" indent="0" marL="0">
              <a:buNone/>
            </a:pPr>
            <a:r>
              <a:rPr lang="en-US" sz="844" dirty="0">
                <a:solidFill>
                  <a:srgbClr val="333333"/>
                </a:solidFill>
                <a:latin typeface="Arial" pitchFamily="34" charset="0"/>
                <a:ea typeface="Arial" pitchFamily="34" charset="-122"/>
                <a:cs typeface="Arial" pitchFamily="34" charset="-120"/>
              </a:rPr>
              <a:t>India's highway PPP program</a:t>
            </a:r>
            <a:endParaRPr lang="en-US" sz="844" dirty="0"/>
          </a:p>
        </p:txBody>
      </p:sp>
      <p:sp>
        <p:nvSpPr>
          <p:cNvPr id="31" name="Text 24"/>
          <p:cNvSpPr/>
          <p:nvPr/>
        </p:nvSpPr>
        <p:spPr>
          <a:xfrm>
            <a:off x="4829175" y="3957638"/>
            <a:ext cx="1964224" cy="160734"/>
          </a:xfrm>
          <a:prstGeom prst="rect">
            <a:avLst/>
          </a:prstGeom>
          <a:noFill/>
          <a:ln/>
        </p:spPr>
        <p:txBody>
          <a:bodyPr wrap="square" lIns="136017" tIns="0" rIns="0" bIns="0" rtlCol="0" anchor="ctr">
            <a:spAutoFit/>
          </a:bodyPr>
          <a:lstStyle/>
          <a:p>
            <a:pPr algn="l" indent="0" marL="0">
              <a:buNone/>
            </a:pPr>
            <a:r>
              <a:rPr lang="en-US" sz="844" dirty="0">
                <a:solidFill>
                  <a:srgbClr val="333333"/>
                </a:solidFill>
                <a:latin typeface="Arial" pitchFamily="34" charset="0"/>
                <a:ea typeface="Arial" pitchFamily="34" charset="-122"/>
                <a:cs typeface="Arial" pitchFamily="34" charset="-120"/>
              </a:rPr>
              <a:t>Brazil's airport concessions</a:t>
            </a:r>
            <a:endParaRPr lang="en-US" sz="844" dirty="0"/>
          </a:p>
        </p:txBody>
      </p:sp>
      <p:sp>
        <p:nvSpPr>
          <p:cNvPr id="32" name="Text 25"/>
          <p:cNvSpPr/>
          <p:nvPr/>
        </p:nvSpPr>
        <p:spPr>
          <a:xfrm>
            <a:off x="4829175" y="4146947"/>
            <a:ext cx="1964224" cy="160734"/>
          </a:xfrm>
          <a:prstGeom prst="rect">
            <a:avLst/>
          </a:prstGeom>
          <a:noFill/>
          <a:ln/>
        </p:spPr>
        <p:txBody>
          <a:bodyPr wrap="square" lIns="136017" tIns="0" rIns="0" bIns="0" rtlCol="0" anchor="ctr">
            <a:spAutoFit/>
          </a:bodyPr>
          <a:lstStyle/>
          <a:p>
            <a:pPr algn="l" indent="0" marL="0">
              <a:buNone/>
            </a:pPr>
            <a:r>
              <a:rPr lang="en-US" sz="844" dirty="0">
                <a:solidFill>
                  <a:srgbClr val="333333"/>
                </a:solidFill>
                <a:latin typeface="Arial" pitchFamily="34" charset="0"/>
                <a:ea typeface="Arial" pitchFamily="34" charset="-122"/>
                <a:cs typeface="Arial" pitchFamily="34" charset="-120"/>
              </a:rPr>
              <a:t>UK's London Underground PPP</a:t>
            </a:r>
            <a:endParaRPr lang="en-US" sz="844" dirty="0"/>
          </a:p>
        </p:txBody>
      </p:sp>
      <p:sp>
        <p:nvSpPr>
          <p:cNvPr id="33" name="Text 26"/>
          <p:cNvSpPr/>
          <p:nvPr/>
        </p:nvSpPr>
        <p:spPr>
          <a:xfrm>
            <a:off x="6879738" y="2757488"/>
            <a:ext cx="1964224" cy="171450"/>
          </a:xfrm>
          <a:prstGeom prst="rect">
            <a:avLst/>
          </a:prstGeom>
          <a:noFill/>
          <a:ln/>
        </p:spPr>
        <p:txBody>
          <a:bodyPr wrap="square" lIns="0" tIns="0" rIns="0" bIns="0" rtlCol="0" anchor="ctr">
            <a:spAutoFit/>
          </a:bodyPr>
          <a:lstStyle/>
          <a:p>
            <a:pPr indent="0" marL="0">
              <a:buNone/>
            </a:pPr>
            <a:r>
              <a:rPr lang="en-US" sz="900" b="1" dirty="0">
                <a:solidFill>
                  <a:srgbClr val="4A90A4"/>
                </a:solidFill>
                <a:latin typeface="Arial" pitchFamily="34" charset="0"/>
                <a:ea typeface="Arial" pitchFamily="34" charset="-122"/>
                <a:cs typeface="Arial" pitchFamily="34" charset="-120"/>
              </a:rPr>
              <a:t>Challenges/Failures</a:t>
            </a:r>
            <a:endParaRPr lang="en-US" sz="900" dirty="0"/>
          </a:p>
        </p:txBody>
      </p:sp>
      <p:sp>
        <p:nvSpPr>
          <p:cNvPr id="34" name="Text 27"/>
          <p:cNvSpPr/>
          <p:nvPr/>
        </p:nvSpPr>
        <p:spPr>
          <a:xfrm>
            <a:off x="6879738" y="2957513"/>
            <a:ext cx="1964224" cy="160734"/>
          </a:xfrm>
          <a:prstGeom prst="rect">
            <a:avLst/>
          </a:prstGeom>
          <a:noFill/>
          <a:ln/>
        </p:spPr>
        <p:txBody>
          <a:bodyPr wrap="square" lIns="136017" tIns="0" rIns="0" bIns="0" rtlCol="0" anchor="ctr">
            <a:spAutoFit/>
          </a:bodyPr>
          <a:lstStyle/>
          <a:p>
            <a:pPr algn="l" indent="0" marL="0">
              <a:buNone/>
            </a:pPr>
            <a:r>
              <a:rPr lang="en-US" sz="844" dirty="0">
                <a:solidFill>
                  <a:srgbClr val="333333"/>
                </a:solidFill>
                <a:latin typeface="Arial" pitchFamily="34" charset="0"/>
                <a:ea typeface="Arial" pitchFamily="34" charset="-122"/>
                <a:cs typeface="Arial" pitchFamily="34" charset="-120"/>
              </a:rPr>
              <a:t>Mexico's toll road program (1990s)</a:t>
            </a:r>
            <a:endParaRPr lang="en-US" sz="844" dirty="0"/>
          </a:p>
        </p:txBody>
      </p:sp>
      <p:sp>
        <p:nvSpPr>
          <p:cNvPr id="35" name="Text 28"/>
          <p:cNvSpPr/>
          <p:nvPr/>
        </p:nvSpPr>
        <p:spPr>
          <a:xfrm>
            <a:off x="6879738" y="3146822"/>
            <a:ext cx="1964224" cy="160734"/>
          </a:xfrm>
          <a:prstGeom prst="rect">
            <a:avLst/>
          </a:prstGeom>
          <a:noFill/>
          <a:ln/>
        </p:spPr>
        <p:txBody>
          <a:bodyPr wrap="square" lIns="136017" tIns="0" rIns="0" bIns="0" rtlCol="0" anchor="ctr">
            <a:spAutoFit/>
          </a:bodyPr>
          <a:lstStyle/>
          <a:p>
            <a:pPr algn="l" indent="0" marL="0">
              <a:buNone/>
            </a:pPr>
            <a:r>
              <a:rPr lang="en-US" sz="844" dirty="0">
                <a:solidFill>
                  <a:srgbClr val="333333"/>
                </a:solidFill>
                <a:latin typeface="Arial" pitchFamily="34" charset="0"/>
                <a:ea typeface="Arial" pitchFamily="34" charset="-122"/>
                <a:cs typeface="Arial" pitchFamily="34" charset="-120"/>
              </a:rPr>
              <a:t>Hungary's M1/M15 highway</a:t>
            </a:r>
            <a:endParaRPr lang="en-US" sz="844" dirty="0"/>
          </a:p>
        </p:txBody>
      </p:sp>
      <p:sp>
        <p:nvSpPr>
          <p:cNvPr id="36" name="Text 29"/>
          <p:cNvSpPr/>
          <p:nvPr/>
        </p:nvSpPr>
        <p:spPr>
          <a:xfrm>
            <a:off x="6879738" y="3336131"/>
            <a:ext cx="1964224" cy="160734"/>
          </a:xfrm>
          <a:prstGeom prst="rect">
            <a:avLst/>
          </a:prstGeom>
          <a:noFill/>
          <a:ln/>
        </p:spPr>
        <p:txBody>
          <a:bodyPr wrap="square" lIns="136017" tIns="0" rIns="0" bIns="0" rtlCol="0" anchor="ctr">
            <a:spAutoFit/>
          </a:bodyPr>
          <a:lstStyle/>
          <a:p>
            <a:pPr algn="l" indent="0" marL="0">
              <a:buNone/>
            </a:pPr>
            <a:r>
              <a:rPr lang="en-US" sz="844" dirty="0">
                <a:solidFill>
                  <a:srgbClr val="333333"/>
                </a:solidFill>
                <a:latin typeface="Arial" pitchFamily="34" charset="0"/>
                <a:ea typeface="Arial" pitchFamily="34" charset="-122"/>
                <a:cs typeface="Arial" pitchFamily="34" charset="-120"/>
              </a:rPr>
              <a:t>UK's Metronet rail PPP</a:t>
            </a:r>
            <a:endParaRPr lang="en-US" sz="844" dirty="0"/>
          </a:p>
        </p:txBody>
      </p:sp>
      <p:sp>
        <p:nvSpPr>
          <p:cNvPr id="37" name="Text 30"/>
          <p:cNvSpPr/>
          <p:nvPr/>
        </p:nvSpPr>
        <p:spPr>
          <a:xfrm>
            <a:off x="6879738" y="3568303"/>
            <a:ext cx="1964224" cy="171450"/>
          </a:xfrm>
          <a:prstGeom prst="rect">
            <a:avLst/>
          </a:prstGeom>
          <a:noFill/>
          <a:ln/>
        </p:spPr>
        <p:txBody>
          <a:bodyPr wrap="square" lIns="0" tIns="0" rIns="0" bIns="0" rtlCol="0" anchor="ctr">
            <a:spAutoFit/>
          </a:bodyPr>
          <a:lstStyle/>
          <a:p>
            <a:pPr indent="0" marL="0">
              <a:buNone/>
            </a:pPr>
            <a:r>
              <a:rPr lang="en-US" sz="900" b="1" dirty="0">
                <a:solidFill>
                  <a:srgbClr val="4A90A4"/>
                </a:solidFill>
                <a:latin typeface="Arial" pitchFamily="34" charset="0"/>
                <a:ea typeface="Arial" pitchFamily="34" charset="-122"/>
                <a:cs typeface="Arial" pitchFamily="34" charset="-120"/>
              </a:rPr>
              <a:t>Emerging Models</a:t>
            </a:r>
            <a:endParaRPr lang="en-US" sz="900" dirty="0"/>
          </a:p>
        </p:txBody>
      </p:sp>
      <p:sp>
        <p:nvSpPr>
          <p:cNvPr id="38" name="Text 31"/>
          <p:cNvSpPr/>
          <p:nvPr/>
        </p:nvSpPr>
        <p:spPr>
          <a:xfrm>
            <a:off x="6879738" y="3768328"/>
            <a:ext cx="1964224" cy="160734"/>
          </a:xfrm>
          <a:prstGeom prst="rect">
            <a:avLst/>
          </a:prstGeom>
          <a:noFill/>
          <a:ln/>
        </p:spPr>
        <p:txBody>
          <a:bodyPr wrap="square" lIns="136017" tIns="0" rIns="0" bIns="0" rtlCol="0" anchor="ctr">
            <a:spAutoFit/>
          </a:bodyPr>
          <a:lstStyle/>
          <a:p>
            <a:pPr algn="l" indent="0" marL="0">
              <a:buNone/>
            </a:pPr>
            <a:r>
              <a:rPr lang="en-US" sz="844" dirty="0">
                <a:solidFill>
                  <a:srgbClr val="333333"/>
                </a:solidFill>
                <a:latin typeface="Arial" pitchFamily="34" charset="0"/>
                <a:ea typeface="Arial" pitchFamily="34" charset="-122"/>
                <a:cs typeface="Arial" pitchFamily="34" charset="-120"/>
              </a:rPr>
              <a:t>Hybrid PPPs with flexible risk sharing</a:t>
            </a:r>
            <a:endParaRPr lang="en-US" sz="844" dirty="0"/>
          </a:p>
        </p:txBody>
      </p:sp>
      <p:sp>
        <p:nvSpPr>
          <p:cNvPr id="39" name="Text 32"/>
          <p:cNvSpPr/>
          <p:nvPr/>
        </p:nvSpPr>
        <p:spPr>
          <a:xfrm>
            <a:off x="6879738" y="3957638"/>
            <a:ext cx="1964224" cy="321469"/>
          </a:xfrm>
          <a:prstGeom prst="rect">
            <a:avLst/>
          </a:prstGeom>
          <a:noFill/>
          <a:ln/>
        </p:spPr>
        <p:txBody>
          <a:bodyPr wrap="square" lIns="136017" tIns="0" rIns="0" bIns="0" rtlCol="0" anchor="ctr">
            <a:spAutoFit/>
          </a:bodyPr>
          <a:lstStyle/>
          <a:p>
            <a:pPr algn="l" indent="0" marL="0">
              <a:buNone/>
            </a:pPr>
            <a:r>
              <a:rPr lang="en-US" sz="844" dirty="0">
                <a:solidFill>
                  <a:srgbClr val="333333"/>
                </a:solidFill>
                <a:latin typeface="Arial" pitchFamily="34" charset="0"/>
                <a:ea typeface="Arial" pitchFamily="34" charset="-122"/>
                <a:cs typeface="Arial" pitchFamily="34" charset="-120"/>
              </a:rPr>
              <a:t>Outcome-based infrastructure contracts</a:t>
            </a:r>
            <a:endParaRPr lang="en-US" sz="844" dirty="0"/>
          </a:p>
        </p:txBody>
      </p:sp>
      <p:sp>
        <p:nvSpPr>
          <p:cNvPr id="40" name="Text 33"/>
          <p:cNvSpPr/>
          <p:nvPr/>
        </p:nvSpPr>
        <p:spPr>
          <a:xfrm>
            <a:off x="6879738" y="4307681"/>
            <a:ext cx="1964224" cy="160734"/>
          </a:xfrm>
          <a:prstGeom prst="rect">
            <a:avLst/>
          </a:prstGeom>
          <a:noFill/>
          <a:ln/>
        </p:spPr>
        <p:txBody>
          <a:bodyPr wrap="square" lIns="136017" tIns="0" rIns="0" bIns="0" rtlCol="0" anchor="ctr">
            <a:spAutoFit/>
          </a:bodyPr>
          <a:lstStyle/>
          <a:p>
            <a:pPr algn="l" indent="0" marL="0">
              <a:buNone/>
            </a:pPr>
            <a:r>
              <a:rPr lang="en-US" sz="844" dirty="0">
                <a:solidFill>
                  <a:srgbClr val="333333"/>
                </a:solidFill>
                <a:latin typeface="Arial" pitchFamily="34" charset="0"/>
                <a:ea typeface="Arial" pitchFamily="34" charset="-122"/>
                <a:cs typeface="Arial" pitchFamily="34" charset="-120"/>
              </a:rPr>
              <a:t>Climate-resilient PPP frameworks</a:t>
            </a:r>
            <a:endParaRPr lang="en-US" sz="844" dirty="0"/>
          </a:p>
        </p:txBody>
      </p:sp>
      <p:sp>
        <p:nvSpPr>
          <p:cNvPr id="41" name="Shape 34"/>
          <p:cNvSpPr/>
          <p:nvPr/>
        </p:nvSpPr>
        <p:spPr>
          <a:xfrm>
            <a:off x="4743450" y="4697016"/>
            <a:ext cx="4114800" cy="1107281"/>
          </a:xfrm>
          <a:prstGeom prst="rect">
            <a:avLst/>
          </a:prstGeom>
          <a:solidFill>
            <a:srgbClr val="7FB3D3"/>
          </a:solidFill>
          <a:ln/>
        </p:spPr>
      </p:sp>
      <p:sp>
        <p:nvSpPr>
          <p:cNvPr id="42" name="Text 35"/>
          <p:cNvSpPr/>
          <p:nvPr/>
        </p:nvSpPr>
        <p:spPr>
          <a:xfrm>
            <a:off x="4829175" y="4782741"/>
            <a:ext cx="4014788" cy="192881"/>
          </a:xfrm>
          <a:prstGeom prst="rect">
            <a:avLst/>
          </a:prstGeom>
          <a:noFill/>
          <a:ln/>
        </p:spPr>
        <p:txBody>
          <a:bodyPr wrap="square" lIns="0" tIns="0" rIns="0" bIns="0" rtlCol="0" anchor="ctr">
            <a:spAutoFit/>
          </a:bodyPr>
          <a:lstStyle/>
          <a:p>
            <a:pPr indent="0" marL="0">
              <a:buNone/>
            </a:pPr>
            <a:r>
              <a:rPr lang="en-US" sz="1013" b="1" dirty="0">
                <a:solidFill>
                  <a:srgbClr val="FFFFFF"/>
                </a:solidFill>
                <a:latin typeface="Arial" pitchFamily="34" charset="0"/>
                <a:ea typeface="Arial" pitchFamily="34" charset="-122"/>
                <a:cs typeface="Arial" pitchFamily="34" charset="-120"/>
              </a:rPr>
              <a:t>Key Lessons from Global Experience</a:t>
            </a:r>
            <a:endParaRPr lang="en-US" sz="1013" dirty="0"/>
          </a:p>
        </p:txBody>
      </p:sp>
      <p:sp>
        <p:nvSpPr>
          <p:cNvPr id="43" name="Text 36"/>
          <p:cNvSpPr/>
          <p:nvPr/>
        </p:nvSpPr>
        <p:spPr>
          <a:xfrm>
            <a:off x="4829175" y="5032772"/>
            <a:ext cx="4014788" cy="171450"/>
          </a:xfrm>
          <a:prstGeom prst="rect">
            <a:avLst/>
          </a:prstGeom>
          <a:noFill/>
          <a:ln/>
        </p:spPr>
        <p:txBody>
          <a:bodyPr wrap="square" lIns="0" tIns="0" rIns="0" bIns="0" rtlCol="0" anchor="ctr">
            <a:spAutoFit/>
          </a:bodyPr>
          <a:lstStyle/>
          <a:p>
            <a:pPr algn="l" indent="0" marL="0">
              <a:buNone/>
            </a:pPr>
            <a:r>
              <a:rPr lang="en-US" sz="900" dirty="0">
                <a:solidFill>
                  <a:srgbClr val="FFFFFF"/>
                </a:solidFill>
                <a:latin typeface="Arial" pitchFamily="34" charset="0"/>
                <a:ea typeface="Arial" pitchFamily="34" charset="-122"/>
                <a:cs typeface="Arial" pitchFamily="34" charset="-120"/>
              </a:rPr>
              <a:t>Realistic risk allocation is more important than maximum risk transfer</a:t>
            </a:r>
            <a:endParaRPr lang="en-US" sz="900" dirty="0"/>
          </a:p>
        </p:txBody>
      </p:sp>
      <p:sp>
        <p:nvSpPr>
          <p:cNvPr id="44" name="Text 37"/>
          <p:cNvSpPr/>
          <p:nvPr/>
        </p:nvSpPr>
        <p:spPr>
          <a:xfrm>
            <a:off x="4829175" y="5204222"/>
            <a:ext cx="4014788" cy="171450"/>
          </a:xfrm>
          <a:prstGeom prst="rect">
            <a:avLst/>
          </a:prstGeom>
          <a:noFill/>
          <a:ln/>
        </p:spPr>
        <p:txBody>
          <a:bodyPr wrap="square" lIns="0" tIns="0" rIns="0" bIns="0" rtlCol="0" anchor="ctr">
            <a:spAutoFit/>
          </a:bodyPr>
          <a:lstStyle/>
          <a:p>
            <a:pPr algn="l" indent="0" marL="0">
              <a:buNone/>
            </a:pPr>
            <a:r>
              <a:rPr lang="en-US" sz="900" dirty="0">
                <a:solidFill>
                  <a:srgbClr val="FFFFFF"/>
                </a:solidFill>
                <a:latin typeface="Arial" pitchFamily="34" charset="0"/>
                <a:ea typeface="Arial" pitchFamily="34" charset="-122"/>
                <a:cs typeface="Arial" pitchFamily="34" charset="-120"/>
              </a:rPr>
              <a:t>Regulatory certainty and contract stability are essential for success</a:t>
            </a:r>
            <a:endParaRPr lang="en-US" sz="900" dirty="0"/>
          </a:p>
        </p:txBody>
      </p:sp>
      <p:sp>
        <p:nvSpPr>
          <p:cNvPr id="45" name="Text 38"/>
          <p:cNvSpPr/>
          <p:nvPr/>
        </p:nvSpPr>
        <p:spPr>
          <a:xfrm>
            <a:off x="4829175" y="5375672"/>
            <a:ext cx="4014788" cy="171450"/>
          </a:xfrm>
          <a:prstGeom prst="rect">
            <a:avLst/>
          </a:prstGeom>
          <a:noFill/>
          <a:ln/>
        </p:spPr>
        <p:txBody>
          <a:bodyPr wrap="square" lIns="0" tIns="0" rIns="0" bIns="0" rtlCol="0" anchor="ctr">
            <a:spAutoFit/>
          </a:bodyPr>
          <a:lstStyle/>
          <a:p>
            <a:pPr algn="l" indent="0" marL="0">
              <a:buNone/>
            </a:pPr>
            <a:r>
              <a:rPr lang="en-US" sz="900" dirty="0">
                <a:solidFill>
                  <a:srgbClr val="FFFFFF"/>
                </a:solidFill>
                <a:latin typeface="Arial" pitchFamily="34" charset="0"/>
                <a:ea typeface="Arial" pitchFamily="34" charset="-122"/>
                <a:cs typeface="Arial" pitchFamily="34" charset="-120"/>
              </a:rPr>
              <a:t>Transparent procurement and contract management build public trust</a:t>
            </a:r>
            <a:endParaRPr lang="en-US" sz="900" dirty="0"/>
          </a:p>
        </p:txBody>
      </p:sp>
      <p:sp>
        <p:nvSpPr>
          <p:cNvPr id="46" name="Text 39"/>
          <p:cNvSpPr/>
          <p:nvPr/>
        </p:nvSpPr>
        <p:spPr>
          <a:xfrm>
            <a:off x="4829175" y="5547122"/>
            <a:ext cx="4014788" cy="171450"/>
          </a:xfrm>
          <a:prstGeom prst="rect">
            <a:avLst/>
          </a:prstGeom>
          <a:noFill/>
          <a:ln/>
        </p:spPr>
        <p:txBody>
          <a:bodyPr wrap="square" lIns="0" tIns="0" rIns="0" bIns="0" rtlCol="0" anchor="ctr">
            <a:spAutoFit/>
          </a:bodyPr>
          <a:lstStyle/>
          <a:p>
            <a:pPr algn="l" indent="0" marL="0">
              <a:buNone/>
            </a:pPr>
            <a:r>
              <a:rPr lang="en-US" sz="900" dirty="0">
                <a:solidFill>
                  <a:srgbClr val="FFFFFF"/>
                </a:solidFill>
                <a:latin typeface="Arial" pitchFamily="34" charset="0"/>
                <a:ea typeface="Arial" pitchFamily="34" charset="-122"/>
                <a:cs typeface="Arial" pitchFamily="34" charset="-120"/>
              </a:rPr>
              <a:t>Flexibility mechanisms help adapt to changing circumstances</a:t>
            </a:r>
            <a:endParaRPr lang="en-US" sz="900"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name="Slide 4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9144000" cy="5736431"/>
          </a:xfrm>
          <a:prstGeom prst="rect">
            <a:avLst/>
          </a:prstGeom>
        </p:spPr>
      </p:pic>
      <p:sp>
        <p:nvSpPr>
          <p:cNvPr id="3" name="Text 0"/>
          <p:cNvSpPr/>
          <p:nvPr/>
        </p:nvSpPr>
        <p:spPr>
          <a:xfrm>
            <a:off x="214313" y="214313"/>
            <a:ext cx="8786813" cy="385763"/>
          </a:xfrm>
          <a:prstGeom prst="rect">
            <a:avLst/>
          </a:prstGeom>
          <a:noFill/>
          <a:ln/>
        </p:spPr>
        <p:txBody>
          <a:bodyPr wrap="square" lIns="0" tIns="0" rIns="0" bIns="0" rtlCol="0" anchor="ctr">
            <a:spAutoFit/>
          </a:bodyPr>
          <a:lstStyle/>
          <a:p>
            <a:pPr indent="0" marL="0">
              <a:buNone/>
            </a:pPr>
            <a:r>
              <a:rPr lang="en-US" sz="2025" b="1" dirty="0">
                <a:solidFill>
                  <a:srgbClr val="2E5984"/>
                </a:solidFill>
                <a:latin typeface="Arial" pitchFamily="34" charset="0"/>
                <a:ea typeface="Arial" pitchFamily="34" charset="-122"/>
                <a:cs typeface="Arial" pitchFamily="34" charset="-120"/>
              </a:rPr>
              <a:t>Development Finance for Infrastructure</a:t>
            </a:r>
            <a:endParaRPr lang="en-US" sz="2025" dirty="0"/>
          </a:p>
        </p:txBody>
      </p:sp>
      <p:sp>
        <p:nvSpPr>
          <p:cNvPr id="4" name="Text 1"/>
          <p:cNvSpPr/>
          <p:nvPr/>
        </p:nvSpPr>
        <p:spPr>
          <a:xfrm>
            <a:off x="214313" y="764381"/>
            <a:ext cx="4254801" cy="257175"/>
          </a:xfrm>
          <a:prstGeom prst="rect">
            <a:avLst/>
          </a:prstGeom>
          <a:noFill/>
          <a:ln/>
        </p:spPr>
        <p:txBody>
          <a:bodyPr wrap="square" lIns="0" tIns="0" rIns="0" bIns="0" rtlCol="0" anchor="ctr">
            <a:spAutoFit/>
          </a:bodyPr>
          <a:lstStyle/>
          <a:p>
            <a:pPr indent="0" marL="0">
              <a:buNone/>
            </a:pPr>
            <a:r>
              <a:rPr lang="en-US" sz="1350" b="1" dirty="0">
                <a:solidFill>
                  <a:srgbClr val="4A90A4"/>
                </a:solidFill>
                <a:latin typeface="Arial" pitchFamily="34" charset="0"/>
                <a:ea typeface="Arial" pitchFamily="34" charset="-122"/>
                <a:cs typeface="Arial" pitchFamily="34" charset="-120"/>
              </a:rPr>
              <a:t>Multilateral Development Banks</a:t>
            </a:r>
            <a:endParaRPr lang="en-US" sz="1350" dirty="0"/>
          </a:p>
        </p:txBody>
      </p:sp>
      <p:sp>
        <p:nvSpPr>
          <p:cNvPr id="5" name="Shape 2"/>
          <p:cNvSpPr/>
          <p:nvPr/>
        </p:nvSpPr>
        <p:spPr>
          <a:xfrm>
            <a:off x="214313" y="1092994"/>
            <a:ext cx="4183363" cy="771525"/>
          </a:xfrm>
          <a:prstGeom prst="rect">
            <a:avLst/>
          </a:prstGeom>
          <a:solidFill>
            <a:srgbClr val="FFFFFF"/>
          </a:solidFill>
          <a:ln/>
        </p:spPr>
      </p:sp>
      <p:sp>
        <p:nvSpPr>
          <p:cNvPr id="6" name="Shape 3"/>
          <p:cNvSpPr/>
          <p:nvPr/>
        </p:nvSpPr>
        <p:spPr>
          <a:xfrm>
            <a:off x="300038" y="1178719"/>
            <a:ext cx="257175" cy="257175"/>
          </a:xfrm>
          <a:prstGeom prst="ellipse">
            <a:avLst/>
          </a:prstGeom>
          <a:solidFill>
            <a:srgbClr val="2E5984"/>
          </a:solidFill>
          <a:ln/>
        </p:spPr>
      </p:sp>
      <p:pic>
        <p:nvPicPr>
          <p:cNvPr id="7" name="Image 1" descr="preencoded.png">    </p:cNvPr>
          <p:cNvPicPr>
            <a:picLocks noChangeAspect="1"/>
          </p:cNvPicPr>
          <p:nvPr/>
        </p:nvPicPr>
        <p:blipFill>
          <a:blip r:embed="rId2"/>
          <a:stretch>
            <a:fillRect/>
          </a:stretch>
        </p:blipFill>
        <p:spPr>
          <a:xfrm>
            <a:off x="357188" y="1303734"/>
            <a:ext cx="142875" cy="7144"/>
          </a:xfrm>
          <a:prstGeom prst="rect">
            <a:avLst/>
          </a:prstGeom>
        </p:spPr>
      </p:pic>
      <p:sp>
        <p:nvSpPr>
          <p:cNvPr id="8" name="Text 4"/>
          <p:cNvSpPr/>
          <p:nvPr/>
        </p:nvSpPr>
        <p:spPr>
          <a:xfrm>
            <a:off x="642938" y="1178719"/>
            <a:ext cx="3740451" cy="192881"/>
          </a:xfrm>
          <a:prstGeom prst="rect">
            <a:avLst/>
          </a:prstGeom>
          <a:noFill/>
          <a:ln/>
        </p:spPr>
        <p:txBody>
          <a:bodyPr wrap="square" lIns="0" tIns="0" rIns="0" bIns="0" rtlCol="0" anchor="ctr">
            <a:spAutoFit/>
          </a:bodyPr>
          <a:lstStyle/>
          <a:p>
            <a:pPr indent="0" marL="0">
              <a:buNone/>
            </a:pPr>
            <a:r>
              <a:rPr lang="en-US" sz="1013" b="1" dirty="0">
                <a:solidFill>
                  <a:srgbClr val="2E5984"/>
                </a:solidFill>
                <a:latin typeface="Arial" pitchFamily="34" charset="0"/>
                <a:ea typeface="Arial" pitchFamily="34" charset="-122"/>
                <a:cs typeface="Arial" pitchFamily="34" charset="-120"/>
              </a:rPr>
              <a:t>World Bank Group</a:t>
            </a:r>
            <a:endParaRPr lang="en-US" sz="1013" dirty="0"/>
          </a:p>
        </p:txBody>
      </p:sp>
      <p:sp>
        <p:nvSpPr>
          <p:cNvPr id="9" name="Text 5"/>
          <p:cNvSpPr/>
          <p:nvPr/>
        </p:nvSpPr>
        <p:spPr>
          <a:xfrm>
            <a:off x="642938" y="1393031"/>
            <a:ext cx="3740451" cy="385763"/>
          </a:xfrm>
          <a:prstGeom prst="rect">
            <a:avLst/>
          </a:prstGeom>
          <a:noFill/>
          <a:ln/>
        </p:spPr>
        <p:txBody>
          <a:bodyPr wrap="square" lIns="0" tIns="0" rIns="0" bIns="0" rtlCol="0" anchor="ctr">
            <a:spAutoFit/>
          </a:bodyPr>
          <a:lstStyle/>
          <a:p>
            <a:pPr indent="0" marL="0">
              <a:buNone/>
            </a:pPr>
            <a:r>
              <a:rPr lang="en-US" sz="844" dirty="0">
                <a:solidFill>
                  <a:srgbClr val="333333"/>
                </a:solidFill>
                <a:latin typeface="Arial" pitchFamily="34" charset="0"/>
                <a:ea typeface="Arial" pitchFamily="34" charset="-122"/>
                <a:cs typeface="Arial" pitchFamily="34" charset="-120"/>
              </a:rPr>
              <a:t>IBRD, IDA, and IFC provide loans, grants, and equity investments for infrastructure in developing countries, with $47 billion in annual commitments.</a:t>
            </a:r>
            <a:endParaRPr lang="en-US" sz="844" dirty="0"/>
          </a:p>
        </p:txBody>
      </p:sp>
      <p:sp>
        <p:nvSpPr>
          <p:cNvPr id="10" name="Shape 6"/>
          <p:cNvSpPr/>
          <p:nvPr/>
        </p:nvSpPr>
        <p:spPr>
          <a:xfrm>
            <a:off x="214313" y="1950244"/>
            <a:ext cx="4183363" cy="642938"/>
          </a:xfrm>
          <a:prstGeom prst="rect">
            <a:avLst/>
          </a:prstGeom>
          <a:solidFill>
            <a:srgbClr val="FFFFFF"/>
          </a:solidFill>
          <a:ln/>
        </p:spPr>
      </p:sp>
      <p:sp>
        <p:nvSpPr>
          <p:cNvPr id="11" name="Shape 7"/>
          <p:cNvSpPr/>
          <p:nvPr/>
        </p:nvSpPr>
        <p:spPr>
          <a:xfrm>
            <a:off x="300038" y="2035969"/>
            <a:ext cx="257175" cy="257175"/>
          </a:xfrm>
          <a:prstGeom prst="ellipse">
            <a:avLst/>
          </a:prstGeom>
          <a:solidFill>
            <a:srgbClr val="2E5984"/>
          </a:solidFill>
          <a:ln/>
        </p:spPr>
      </p:sp>
      <p:pic>
        <p:nvPicPr>
          <p:cNvPr id="12" name="Image 2" descr="preencoded.png">    </p:cNvPr>
          <p:cNvPicPr>
            <a:picLocks noChangeAspect="1"/>
          </p:cNvPicPr>
          <p:nvPr/>
        </p:nvPicPr>
        <p:blipFill>
          <a:blip r:embed="rId3"/>
          <a:stretch>
            <a:fillRect/>
          </a:stretch>
        </p:blipFill>
        <p:spPr>
          <a:xfrm>
            <a:off x="357188" y="2160984"/>
            <a:ext cx="142875" cy="7144"/>
          </a:xfrm>
          <a:prstGeom prst="rect">
            <a:avLst/>
          </a:prstGeom>
        </p:spPr>
      </p:pic>
      <p:sp>
        <p:nvSpPr>
          <p:cNvPr id="13" name="Text 8"/>
          <p:cNvSpPr/>
          <p:nvPr/>
        </p:nvSpPr>
        <p:spPr>
          <a:xfrm>
            <a:off x="642938" y="2035969"/>
            <a:ext cx="3740451" cy="192881"/>
          </a:xfrm>
          <a:prstGeom prst="rect">
            <a:avLst/>
          </a:prstGeom>
          <a:noFill/>
          <a:ln/>
        </p:spPr>
        <p:txBody>
          <a:bodyPr wrap="square" lIns="0" tIns="0" rIns="0" bIns="0" rtlCol="0" anchor="ctr">
            <a:spAutoFit/>
          </a:bodyPr>
          <a:lstStyle/>
          <a:p>
            <a:pPr indent="0" marL="0">
              <a:buNone/>
            </a:pPr>
            <a:r>
              <a:rPr lang="en-US" sz="1013" b="1" dirty="0">
                <a:solidFill>
                  <a:srgbClr val="2E5984"/>
                </a:solidFill>
                <a:latin typeface="Arial" pitchFamily="34" charset="0"/>
                <a:ea typeface="Arial" pitchFamily="34" charset="-122"/>
                <a:cs typeface="Arial" pitchFamily="34" charset="-120"/>
              </a:rPr>
              <a:t>Regional Development Banks</a:t>
            </a:r>
            <a:endParaRPr lang="en-US" sz="1013" dirty="0"/>
          </a:p>
        </p:txBody>
      </p:sp>
      <p:sp>
        <p:nvSpPr>
          <p:cNvPr id="14" name="Text 9"/>
          <p:cNvSpPr/>
          <p:nvPr/>
        </p:nvSpPr>
        <p:spPr>
          <a:xfrm>
            <a:off x="642938" y="2250281"/>
            <a:ext cx="3740451" cy="257175"/>
          </a:xfrm>
          <a:prstGeom prst="rect">
            <a:avLst/>
          </a:prstGeom>
          <a:noFill/>
          <a:ln/>
        </p:spPr>
        <p:txBody>
          <a:bodyPr wrap="square" lIns="0" tIns="0" rIns="0" bIns="0" rtlCol="0" anchor="ctr">
            <a:spAutoFit/>
          </a:bodyPr>
          <a:lstStyle/>
          <a:p>
            <a:pPr indent="0" marL="0">
              <a:buNone/>
            </a:pPr>
            <a:r>
              <a:rPr lang="en-US" sz="844" dirty="0">
                <a:solidFill>
                  <a:srgbClr val="333333"/>
                </a:solidFill>
                <a:latin typeface="Arial" pitchFamily="34" charset="0"/>
                <a:ea typeface="Arial" pitchFamily="34" charset="-122"/>
                <a:cs typeface="Arial" pitchFamily="34" charset="-120"/>
              </a:rPr>
              <a:t>ADB, AfDB, IADB, and EBRD focus on regional infrastructure priorities with specialized knowledge of local contexts and needs.</a:t>
            </a:r>
            <a:endParaRPr lang="en-US" sz="844" dirty="0"/>
          </a:p>
        </p:txBody>
      </p:sp>
      <p:sp>
        <p:nvSpPr>
          <p:cNvPr id="15" name="Shape 10"/>
          <p:cNvSpPr/>
          <p:nvPr/>
        </p:nvSpPr>
        <p:spPr>
          <a:xfrm>
            <a:off x="214313" y="2678906"/>
            <a:ext cx="4183363" cy="642938"/>
          </a:xfrm>
          <a:prstGeom prst="rect">
            <a:avLst/>
          </a:prstGeom>
          <a:solidFill>
            <a:srgbClr val="FFFFFF"/>
          </a:solidFill>
          <a:ln/>
        </p:spPr>
      </p:sp>
      <p:sp>
        <p:nvSpPr>
          <p:cNvPr id="16" name="Shape 11"/>
          <p:cNvSpPr/>
          <p:nvPr/>
        </p:nvSpPr>
        <p:spPr>
          <a:xfrm>
            <a:off x="300038" y="2764631"/>
            <a:ext cx="257175" cy="257175"/>
          </a:xfrm>
          <a:prstGeom prst="ellipse">
            <a:avLst/>
          </a:prstGeom>
          <a:solidFill>
            <a:srgbClr val="2E5984"/>
          </a:solidFill>
          <a:ln/>
        </p:spPr>
      </p:sp>
      <p:pic>
        <p:nvPicPr>
          <p:cNvPr id="17" name="Image 3" descr="preencoded.png">    </p:cNvPr>
          <p:cNvPicPr>
            <a:picLocks noChangeAspect="1"/>
          </p:cNvPicPr>
          <p:nvPr/>
        </p:nvPicPr>
        <p:blipFill>
          <a:blip r:embed="rId4"/>
          <a:stretch>
            <a:fillRect/>
          </a:stretch>
        </p:blipFill>
        <p:spPr>
          <a:xfrm>
            <a:off x="348258" y="2889647"/>
            <a:ext cx="160734" cy="7144"/>
          </a:xfrm>
          <a:prstGeom prst="rect">
            <a:avLst/>
          </a:prstGeom>
        </p:spPr>
      </p:pic>
      <p:sp>
        <p:nvSpPr>
          <p:cNvPr id="18" name="Text 12"/>
          <p:cNvSpPr/>
          <p:nvPr/>
        </p:nvSpPr>
        <p:spPr>
          <a:xfrm>
            <a:off x="642938" y="2764631"/>
            <a:ext cx="3740451" cy="192881"/>
          </a:xfrm>
          <a:prstGeom prst="rect">
            <a:avLst/>
          </a:prstGeom>
          <a:noFill/>
          <a:ln/>
        </p:spPr>
        <p:txBody>
          <a:bodyPr wrap="square" lIns="0" tIns="0" rIns="0" bIns="0" rtlCol="0" anchor="ctr">
            <a:spAutoFit/>
          </a:bodyPr>
          <a:lstStyle/>
          <a:p>
            <a:pPr indent="0" marL="0">
              <a:buNone/>
            </a:pPr>
            <a:r>
              <a:rPr lang="en-US" sz="1013" b="1" dirty="0">
                <a:solidFill>
                  <a:srgbClr val="2E5984"/>
                </a:solidFill>
                <a:latin typeface="Arial" pitchFamily="34" charset="0"/>
                <a:ea typeface="Arial" pitchFamily="34" charset="-122"/>
                <a:cs typeface="Arial" pitchFamily="34" charset="-120"/>
              </a:rPr>
              <a:t>New Multilateral Institutions</a:t>
            </a:r>
            <a:endParaRPr lang="en-US" sz="1013" dirty="0"/>
          </a:p>
        </p:txBody>
      </p:sp>
      <p:sp>
        <p:nvSpPr>
          <p:cNvPr id="19" name="Text 13"/>
          <p:cNvSpPr/>
          <p:nvPr/>
        </p:nvSpPr>
        <p:spPr>
          <a:xfrm>
            <a:off x="642938" y="2978944"/>
            <a:ext cx="3740451" cy="257175"/>
          </a:xfrm>
          <a:prstGeom prst="rect">
            <a:avLst/>
          </a:prstGeom>
          <a:noFill/>
          <a:ln/>
        </p:spPr>
        <p:txBody>
          <a:bodyPr wrap="square" lIns="0" tIns="0" rIns="0" bIns="0" rtlCol="0" anchor="ctr">
            <a:spAutoFit/>
          </a:bodyPr>
          <a:lstStyle/>
          <a:p>
            <a:pPr indent="0" marL="0">
              <a:buNone/>
            </a:pPr>
            <a:r>
              <a:rPr lang="en-US" sz="844" dirty="0">
                <a:solidFill>
                  <a:srgbClr val="333333"/>
                </a:solidFill>
                <a:latin typeface="Arial" pitchFamily="34" charset="0"/>
                <a:ea typeface="Arial" pitchFamily="34" charset="-122"/>
                <a:cs typeface="Arial" pitchFamily="34" charset="-120"/>
              </a:rPr>
              <a:t>AIIB and NDB (BRICS Bank) represent emerging powers' infrastructure financing initiatives, with $10-15 billion in annual lending.</a:t>
            </a:r>
            <a:endParaRPr lang="en-US" sz="844" dirty="0"/>
          </a:p>
        </p:txBody>
      </p:sp>
      <p:pic>
        <p:nvPicPr>
          <p:cNvPr id="20" name="Image 4" descr="preencoded.png">    </p:cNvPr>
          <p:cNvPicPr>
            <a:picLocks noChangeAspect="1"/>
          </p:cNvPicPr>
          <p:nvPr/>
        </p:nvPicPr>
        <p:blipFill>
          <a:blip r:embed="rId5"/>
          <a:stretch>
            <a:fillRect/>
          </a:stretch>
        </p:blipFill>
        <p:spPr>
          <a:xfrm>
            <a:off x="214313" y="3407569"/>
            <a:ext cx="4179094" cy="1285875"/>
          </a:xfrm>
          <a:prstGeom prst="rect">
            <a:avLst/>
          </a:prstGeom>
        </p:spPr>
      </p:pic>
      <p:sp>
        <p:nvSpPr>
          <p:cNvPr id="21" name="Text 14"/>
          <p:cNvSpPr/>
          <p:nvPr/>
        </p:nvSpPr>
        <p:spPr>
          <a:xfrm>
            <a:off x="4746324" y="764381"/>
            <a:ext cx="4254801" cy="257175"/>
          </a:xfrm>
          <a:prstGeom prst="rect">
            <a:avLst/>
          </a:prstGeom>
          <a:noFill/>
          <a:ln/>
        </p:spPr>
        <p:txBody>
          <a:bodyPr wrap="square" lIns="0" tIns="0" rIns="0" bIns="0" rtlCol="0" anchor="ctr">
            <a:spAutoFit/>
          </a:bodyPr>
          <a:lstStyle/>
          <a:p>
            <a:pPr indent="0" marL="0">
              <a:buNone/>
            </a:pPr>
            <a:r>
              <a:rPr lang="en-US" sz="1350" b="1" dirty="0">
                <a:solidFill>
                  <a:srgbClr val="4A90A4"/>
                </a:solidFill>
                <a:latin typeface="Arial" pitchFamily="34" charset="0"/>
                <a:ea typeface="Arial" pitchFamily="34" charset="-122"/>
                <a:cs typeface="Arial" pitchFamily="34" charset="-120"/>
              </a:rPr>
              <a:t>Bilateral Development Finance</a:t>
            </a:r>
            <a:endParaRPr lang="en-US" sz="1350" dirty="0"/>
          </a:p>
        </p:txBody>
      </p:sp>
      <p:sp>
        <p:nvSpPr>
          <p:cNvPr id="22" name="Shape 15"/>
          <p:cNvSpPr/>
          <p:nvPr/>
        </p:nvSpPr>
        <p:spPr>
          <a:xfrm>
            <a:off x="4746324" y="1092994"/>
            <a:ext cx="4183363" cy="1371600"/>
          </a:xfrm>
          <a:prstGeom prst="rect">
            <a:avLst/>
          </a:prstGeom>
          <a:solidFill>
            <a:srgbClr val="FFFFFF"/>
          </a:solidFill>
          <a:ln/>
        </p:spPr>
      </p:sp>
      <p:sp>
        <p:nvSpPr>
          <p:cNvPr id="23" name="Text 16"/>
          <p:cNvSpPr/>
          <p:nvPr/>
        </p:nvSpPr>
        <p:spPr>
          <a:xfrm>
            <a:off x="5010643" y="1200150"/>
            <a:ext cx="534944" cy="128588"/>
          </a:xfrm>
          <a:prstGeom prst="rect">
            <a:avLst/>
          </a:prstGeom>
          <a:noFill/>
          <a:ln/>
        </p:spPr>
        <p:txBody>
          <a:bodyPr wrap="none" lIns="0" tIns="0" rIns="0" bIns="0" rtlCol="0" anchor="ctr">
            <a:spAutoFit/>
          </a:bodyPr>
          <a:lstStyle/>
          <a:p>
            <a:pPr algn="l" indent="0" marL="0">
              <a:buNone/>
            </a:pPr>
            <a:r>
              <a:rPr lang="en-US" sz="900" b="1" dirty="0">
                <a:solidFill>
                  <a:srgbClr val="333333"/>
                </a:solidFill>
                <a:latin typeface="Arial" pitchFamily="34" charset="0"/>
                <a:ea typeface="Arial" pitchFamily="34" charset="-122"/>
                <a:cs typeface="Arial" pitchFamily="34" charset="-120"/>
              </a:rPr>
              <a:t>US DFC:</a:t>
            </a:r>
            <a:endParaRPr lang="en-US" sz="900" dirty="0"/>
          </a:p>
        </p:txBody>
      </p:sp>
      <p:sp>
        <p:nvSpPr>
          <p:cNvPr id="24" name="Text 17"/>
          <p:cNvSpPr/>
          <p:nvPr/>
        </p:nvSpPr>
        <p:spPr>
          <a:xfrm>
            <a:off x="5010643" y="1200150"/>
            <a:ext cx="3838761" cy="300038"/>
          </a:xfrm>
          <a:prstGeom prst="rect">
            <a:avLst/>
          </a:prstGeom>
          <a:noFill/>
          <a:ln/>
        </p:spPr>
        <p:txBody>
          <a:bodyPr wrap="square" lIns="0" tIns="0" rIns="0" bIns="0" rtlCol="0" anchor="ctr">
            <a:spAutoFit/>
          </a:bodyPr>
          <a:lstStyle/>
          <a:p>
            <a:pPr algn="l" indent="0" marL="0">
              <a:buNone/>
            </a:pPr>
            <a:r>
              <a:rPr lang="en-US" sz="900" dirty="0">
                <a:solidFill>
                  <a:srgbClr val="333333"/>
                </a:solidFill>
                <a:latin typeface="Arial" pitchFamily="34" charset="0"/>
                <a:ea typeface="Arial" pitchFamily="34" charset="-122"/>
                <a:cs typeface="Arial" pitchFamily="34" charset="-120"/>
              </a:rPr>
              <a:t>Provides loans, loan guarantees, and political risk insurance with $60 billion portfolio capacity</a:t>
            </a:r>
            <a:endParaRPr lang="en-US" sz="900" dirty="0"/>
          </a:p>
        </p:txBody>
      </p:sp>
      <p:sp>
        <p:nvSpPr>
          <p:cNvPr id="25" name="Text 18"/>
          <p:cNvSpPr/>
          <p:nvPr/>
        </p:nvSpPr>
        <p:spPr>
          <a:xfrm>
            <a:off x="5010643" y="1600200"/>
            <a:ext cx="822759" cy="128588"/>
          </a:xfrm>
          <a:prstGeom prst="rect">
            <a:avLst/>
          </a:prstGeom>
          <a:noFill/>
          <a:ln/>
        </p:spPr>
        <p:txBody>
          <a:bodyPr wrap="none" lIns="0" tIns="0" rIns="0" bIns="0" rtlCol="0" anchor="ctr">
            <a:spAutoFit/>
          </a:bodyPr>
          <a:lstStyle/>
          <a:p>
            <a:pPr algn="l" indent="0" marL="0">
              <a:buNone/>
            </a:pPr>
            <a:r>
              <a:rPr lang="en-US" sz="900" b="1" dirty="0">
                <a:solidFill>
                  <a:srgbClr val="333333"/>
                </a:solidFill>
                <a:latin typeface="Arial" pitchFamily="34" charset="0"/>
                <a:ea typeface="Arial" pitchFamily="34" charset="-122"/>
                <a:cs typeface="Arial" pitchFamily="34" charset="-120"/>
              </a:rPr>
              <a:t>Japan's JBIC:</a:t>
            </a:r>
            <a:endParaRPr lang="en-US" sz="900" dirty="0"/>
          </a:p>
        </p:txBody>
      </p:sp>
      <p:sp>
        <p:nvSpPr>
          <p:cNvPr id="26" name="Text 19"/>
          <p:cNvSpPr/>
          <p:nvPr/>
        </p:nvSpPr>
        <p:spPr>
          <a:xfrm>
            <a:off x="5010643" y="1600200"/>
            <a:ext cx="3713522" cy="300038"/>
          </a:xfrm>
          <a:prstGeom prst="rect">
            <a:avLst/>
          </a:prstGeom>
          <a:noFill/>
          <a:ln/>
        </p:spPr>
        <p:txBody>
          <a:bodyPr wrap="square" lIns="0" tIns="0" rIns="0" bIns="0" rtlCol="0" anchor="ctr">
            <a:spAutoFit/>
          </a:bodyPr>
          <a:lstStyle/>
          <a:p>
            <a:pPr algn="l" indent="0" marL="0">
              <a:buNone/>
            </a:pPr>
            <a:r>
              <a:rPr lang="en-US" sz="900" dirty="0">
                <a:solidFill>
                  <a:srgbClr val="333333"/>
                </a:solidFill>
                <a:latin typeface="Arial" pitchFamily="34" charset="0"/>
                <a:ea typeface="Arial" pitchFamily="34" charset="-122"/>
                <a:cs typeface="Arial" pitchFamily="34" charset="-120"/>
              </a:rPr>
              <a:t>Focuses on energy and transportation infrastructure with emphasis on quality standards</a:t>
            </a:r>
            <a:endParaRPr lang="en-US" sz="900" dirty="0"/>
          </a:p>
        </p:txBody>
      </p:sp>
      <p:sp>
        <p:nvSpPr>
          <p:cNvPr id="27" name="Text 20"/>
          <p:cNvSpPr/>
          <p:nvPr/>
        </p:nvSpPr>
        <p:spPr>
          <a:xfrm>
            <a:off x="5010643" y="2000250"/>
            <a:ext cx="916074" cy="128588"/>
          </a:xfrm>
          <a:prstGeom prst="rect">
            <a:avLst/>
          </a:prstGeom>
          <a:noFill/>
          <a:ln/>
        </p:spPr>
        <p:txBody>
          <a:bodyPr wrap="none" lIns="0" tIns="0" rIns="0" bIns="0" rtlCol="0" anchor="ctr">
            <a:spAutoFit/>
          </a:bodyPr>
          <a:lstStyle/>
          <a:p>
            <a:pPr algn="l" indent="0" marL="0">
              <a:buNone/>
            </a:pPr>
            <a:r>
              <a:rPr lang="en-US" sz="900" b="1" dirty="0">
                <a:solidFill>
                  <a:srgbClr val="333333"/>
                </a:solidFill>
                <a:latin typeface="Arial" pitchFamily="34" charset="0"/>
                <a:ea typeface="Arial" pitchFamily="34" charset="-122"/>
                <a:cs typeface="Arial" pitchFamily="34" charset="-120"/>
              </a:rPr>
              <a:t>European DFIs:</a:t>
            </a:r>
            <a:endParaRPr lang="en-US" sz="900" dirty="0"/>
          </a:p>
        </p:txBody>
      </p:sp>
      <p:sp>
        <p:nvSpPr>
          <p:cNvPr id="28" name="Text 21"/>
          <p:cNvSpPr/>
          <p:nvPr/>
        </p:nvSpPr>
        <p:spPr>
          <a:xfrm>
            <a:off x="5010643" y="2000250"/>
            <a:ext cx="3856844" cy="300038"/>
          </a:xfrm>
          <a:prstGeom prst="rect">
            <a:avLst/>
          </a:prstGeom>
          <a:noFill/>
          <a:ln/>
        </p:spPr>
        <p:txBody>
          <a:bodyPr wrap="square" lIns="0" tIns="0" rIns="0" bIns="0" rtlCol="0" anchor="ctr">
            <a:spAutoFit/>
          </a:bodyPr>
          <a:lstStyle/>
          <a:p>
            <a:pPr algn="l" indent="0" marL="0">
              <a:buNone/>
            </a:pPr>
            <a:r>
              <a:rPr lang="en-US" sz="900" dirty="0">
                <a:solidFill>
                  <a:srgbClr val="333333"/>
                </a:solidFill>
                <a:latin typeface="Arial" pitchFamily="34" charset="0"/>
                <a:ea typeface="Arial" pitchFamily="34" charset="-122"/>
                <a:cs typeface="Arial" pitchFamily="34" charset="-120"/>
              </a:rPr>
              <a:t>KfW (Germany), AFD (France), and CDC (UK) coordinate through joint initiatives</a:t>
            </a:r>
            <a:endParaRPr lang="en-US" sz="900" dirty="0"/>
          </a:p>
        </p:txBody>
      </p:sp>
      <p:sp>
        <p:nvSpPr>
          <p:cNvPr id="29" name="Shape 22"/>
          <p:cNvSpPr/>
          <p:nvPr/>
        </p:nvSpPr>
        <p:spPr>
          <a:xfrm>
            <a:off x="4746324" y="2550319"/>
            <a:ext cx="4183363" cy="1071563"/>
          </a:xfrm>
          <a:prstGeom prst="rect">
            <a:avLst/>
          </a:prstGeom>
          <a:solidFill>
            <a:srgbClr val="7FB3D3"/>
          </a:solidFill>
          <a:ln/>
        </p:spPr>
      </p:sp>
      <p:sp>
        <p:nvSpPr>
          <p:cNvPr id="30" name="Text 23"/>
          <p:cNvSpPr/>
          <p:nvPr/>
        </p:nvSpPr>
        <p:spPr>
          <a:xfrm>
            <a:off x="4832049" y="2636044"/>
            <a:ext cx="4083351" cy="192881"/>
          </a:xfrm>
          <a:prstGeom prst="rect">
            <a:avLst/>
          </a:prstGeom>
          <a:noFill/>
          <a:ln/>
        </p:spPr>
        <p:txBody>
          <a:bodyPr wrap="square" lIns="0" tIns="0" rIns="0" bIns="0" rtlCol="0" anchor="ctr">
            <a:spAutoFit/>
          </a:bodyPr>
          <a:lstStyle/>
          <a:p>
            <a:pPr indent="0" marL="0">
              <a:buNone/>
            </a:pPr>
            <a:r>
              <a:rPr lang="en-US" sz="1013" b="1" dirty="0">
                <a:solidFill>
                  <a:srgbClr val="FFFFFF"/>
                </a:solidFill>
                <a:latin typeface="Arial" pitchFamily="34" charset="0"/>
                <a:ea typeface="Arial" pitchFamily="34" charset="-122"/>
                <a:cs typeface="Arial" pitchFamily="34" charset="-120"/>
              </a:rPr>
              <a:t>Blended Finance Mechanisms</a:t>
            </a:r>
            <a:endParaRPr lang="en-US" sz="1013" dirty="0"/>
          </a:p>
        </p:txBody>
      </p:sp>
      <p:sp>
        <p:nvSpPr>
          <p:cNvPr id="31" name="Text 24"/>
          <p:cNvSpPr/>
          <p:nvPr/>
        </p:nvSpPr>
        <p:spPr>
          <a:xfrm>
            <a:off x="4832049" y="2850356"/>
            <a:ext cx="4083351" cy="685800"/>
          </a:xfrm>
          <a:prstGeom prst="rect">
            <a:avLst/>
          </a:prstGeom>
          <a:noFill/>
          <a:ln/>
        </p:spPr>
        <p:txBody>
          <a:bodyPr wrap="square" lIns="0" tIns="0" rIns="0" bIns="0" rtlCol="0" anchor="ctr">
            <a:spAutoFit/>
          </a:bodyPr>
          <a:lstStyle/>
          <a:p>
            <a:pPr indent="0" marL="0">
              <a:buNone/>
            </a:pPr>
            <a:r>
              <a:rPr lang="en-US" sz="900" dirty="0">
                <a:solidFill>
                  <a:srgbClr val="FFFFFF"/>
                </a:solidFill>
                <a:latin typeface="Arial" pitchFamily="34" charset="0"/>
                <a:ea typeface="Arial" pitchFamily="34" charset="-122"/>
                <a:cs typeface="Arial" pitchFamily="34" charset="-120"/>
              </a:rPr>
              <a:t>Combining public and private capital to de-risk infrastructure investments. First-loss guarantees, viability gap funding, and technical assistance facilities help mobilize private investment for projects that would otherwise be commercially unviable.</a:t>
            </a:r>
            <a:endParaRPr lang="en-US" sz="900" dirty="0"/>
          </a:p>
        </p:txBody>
      </p:sp>
      <p:sp>
        <p:nvSpPr>
          <p:cNvPr id="32" name="Text 25"/>
          <p:cNvSpPr/>
          <p:nvPr/>
        </p:nvSpPr>
        <p:spPr>
          <a:xfrm>
            <a:off x="4746324" y="3707606"/>
            <a:ext cx="4254801" cy="257175"/>
          </a:xfrm>
          <a:prstGeom prst="rect">
            <a:avLst/>
          </a:prstGeom>
          <a:noFill/>
          <a:ln/>
        </p:spPr>
        <p:txBody>
          <a:bodyPr wrap="square" lIns="0" tIns="0" rIns="0" bIns="0" rtlCol="0" anchor="ctr">
            <a:spAutoFit/>
          </a:bodyPr>
          <a:lstStyle/>
          <a:p>
            <a:pPr indent="0" marL="0">
              <a:buNone/>
            </a:pPr>
            <a:r>
              <a:rPr lang="en-US" sz="1350" b="1" dirty="0">
                <a:solidFill>
                  <a:srgbClr val="4A90A4"/>
                </a:solidFill>
                <a:latin typeface="Arial" pitchFamily="34" charset="0"/>
                <a:ea typeface="Arial" pitchFamily="34" charset="-122"/>
                <a:cs typeface="Arial" pitchFamily="34" charset="-120"/>
              </a:rPr>
              <a:t>Development Finance Innovations</a:t>
            </a:r>
            <a:endParaRPr lang="en-US" sz="1350" dirty="0"/>
          </a:p>
        </p:txBody>
      </p:sp>
      <p:sp>
        <p:nvSpPr>
          <p:cNvPr id="33" name="Shape 26"/>
          <p:cNvSpPr/>
          <p:nvPr/>
        </p:nvSpPr>
        <p:spPr>
          <a:xfrm>
            <a:off x="4746324" y="4036219"/>
            <a:ext cx="4183363" cy="1371600"/>
          </a:xfrm>
          <a:prstGeom prst="rect">
            <a:avLst/>
          </a:prstGeom>
          <a:solidFill>
            <a:srgbClr val="FFFFFF"/>
          </a:solidFill>
          <a:ln/>
        </p:spPr>
      </p:sp>
      <p:sp>
        <p:nvSpPr>
          <p:cNvPr id="34" name="Text 27"/>
          <p:cNvSpPr/>
          <p:nvPr/>
        </p:nvSpPr>
        <p:spPr>
          <a:xfrm>
            <a:off x="5010643" y="4143375"/>
            <a:ext cx="827168" cy="128588"/>
          </a:xfrm>
          <a:prstGeom prst="rect">
            <a:avLst/>
          </a:prstGeom>
          <a:noFill/>
          <a:ln/>
        </p:spPr>
        <p:txBody>
          <a:bodyPr wrap="none" lIns="0" tIns="0" rIns="0" bIns="0" rtlCol="0" anchor="ctr">
            <a:spAutoFit/>
          </a:bodyPr>
          <a:lstStyle/>
          <a:p>
            <a:pPr algn="l" indent="0" marL="0">
              <a:buNone/>
            </a:pPr>
            <a:r>
              <a:rPr lang="en-US" sz="900" b="1" dirty="0">
                <a:solidFill>
                  <a:srgbClr val="333333"/>
                </a:solidFill>
                <a:latin typeface="Arial" pitchFamily="34" charset="0"/>
                <a:ea typeface="Arial" pitchFamily="34" charset="-122"/>
                <a:cs typeface="Arial" pitchFamily="34" charset="-120"/>
              </a:rPr>
              <a:t>Green Bonds:</a:t>
            </a:r>
            <a:endParaRPr lang="en-US" sz="900" dirty="0"/>
          </a:p>
        </p:txBody>
      </p:sp>
      <p:sp>
        <p:nvSpPr>
          <p:cNvPr id="35" name="Text 28"/>
          <p:cNvSpPr/>
          <p:nvPr/>
        </p:nvSpPr>
        <p:spPr>
          <a:xfrm>
            <a:off x="5010643" y="4143375"/>
            <a:ext cx="3898925" cy="300038"/>
          </a:xfrm>
          <a:prstGeom prst="rect">
            <a:avLst/>
          </a:prstGeom>
          <a:noFill/>
          <a:ln/>
        </p:spPr>
        <p:txBody>
          <a:bodyPr wrap="square" lIns="0" tIns="0" rIns="0" bIns="0" rtlCol="0" anchor="ctr">
            <a:spAutoFit/>
          </a:bodyPr>
          <a:lstStyle/>
          <a:p>
            <a:pPr algn="l" indent="0" marL="0">
              <a:buNone/>
            </a:pPr>
            <a:r>
              <a:rPr lang="en-US" sz="900" dirty="0">
                <a:solidFill>
                  <a:srgbClr val="333333"/>
                </a:solidFill>
                <a:latin typeface="Arial" pitchFamily="34" charset="0"/>
                <a:ea typeface="Arial" pitchFamily="34" charset="-122"/>
                <a:cs typeface="Arial" pitchFamily="34" charset="-120"/>
              </a:rPr>
              <a:t>MDBs issued $80+ billion in green bonds for climate-friendly infrastructure</a:t>
            </a:r>
            <a:endParaRPr lang="en-US" sz="900" dirty="0"/>
          </a:p>
        </p:txBody>
      </p:sp>
      <p:sp>
        <p:nvSpPr>
          <p:cNvPr id="36" name="Text 29"/>
          <p:cNvSpPr/>
          <p:nvPr/>
        </p:nvSpPr>
        <p:spPr>
          <a:xfrm>
            <a:off x="5010643" y="4543425"/>
            <a:ext cx="1513136" cy="128588"/>
          </a:xfrm>
          <a:prstGeom prst="rect">
            <a:avLst/>
          </a:prstGeom>
          <a:noFill/>
          <a:ln/>
        </p:spPr>
        <p:txBody>
          <a:bodyPr wrap="square" lIns="0" tIns="0" rIns="0" bIns="0" rtlCol="0" anchor="ctr">
            <a:spAutoFit/>
          </a:bodyPr>
          <a:lstStyle/>
          <a:p>
            <a:pPr algn="l" indent="0" marL="0">
              <a:buNone/>
            </a:pPr>
            <a:r>
              <a:rPr lang="en-US" sz="900" b="1" dirty="0">
                <a:solidFill>
                  <a:srgbClr val="333333"/>
                </a:solidFill>
                <a:latin typeface="Arial" pitchFamily="34" charset="0"/>
                <a:ea typeface="Arial" pitchFamily="34" charset="-122"/>
                <a:cs typeface="Arial" pitchFamily="34" charset="-120"/>
              </a:rPr>
              <a:t>Local Currency Financing:</a:t>
            </a:r>
            <a:endParaRPr lang="en-US" sz="900" dirty="0"/>
          </a:p>
        </p:txBody>
      </p:sp>
      <p:sp>
        <p:nvSpPr>
          <p:cNvPr id="37" name="Text 30"/>
          <p:cNvSpPr/>
          <p:nvPr/>
        </p:nvSpPr>
        <p:spPr>
          <a:xfrm>
            <a:off x="5010643" y="4543425"/>
            <a:ext cx="3215804" cy="300038"/>
          </a:xfrm>
          <a:prstGeom prst="rect">
            <a:avLst/>
          </a:prstGeom>
          <a:noFill/>
          <a:ln/>
        </p:spPr>
        <p:txBody>
          <a:bodyPr wrap="square" lIns="0" tIns="0" rIns="0" bIns="0" rtlCol="0" anchor="ctr">
            <a:spAutoFit/>
          </a:bodyPr>
          <a:lstStyle/>
          <a:p>
            <a:pPr algn="l" indent="0" marL="0">
              <a:buNone/>
            </a:pPr>
            <a:r>
              <a:rPr lang="en-US" sz="900" dirty="0">
                <a:solidFill>
                  <a:srgbClr val="333333"/>
                </a:solidFill>
                <a:latin typeface="Arial" pitchFamily="34" charset="0"/>
                <a:ea typeface="Arial" pitchFamily="34" charset="-122"/>
                <a:cs typeface="Arial" pitchFamily="34" charset="-120"/>
              </a:rPr>
              <a:t>Reducing exchange rate risks for infrastructure revenue streams</a:t>
            </a:r>
            <a:endParaRPr lang="en-US" sz="900" dirty="0"/>
          </a:p>
        </p:txBody>
      </p:sp>
      <p:sp>
        <p:nvSpPr>
          <p:cNvPr id="38" name="Text 31"/>
          <p:cNvSpPr/>
          <p:nvPr/>
        </p:nvSpPr>
        <p:spPr>
          <a:xfrm>
            <a:off x="5010643" y="4943475"/>
            <a:ext cx="1684865" cy="128588"/>
          </a:xfrm>
          <a:prstGeom prst="rect">
            <a:avLst/>
          </a:prstGeom>
          <a:noFill/>
          <a:ln/>
        </p:spPr>
        <p:txBody>
          <a:bodyPr wrap="square" lIns="0" tIns="0" rIns="0" bIns="0" rtlCol="0" anchor="ctr">
            <a:spAutoFit/>
          </a:bodyPr>
          <a:lstStyle/>
          <a:p>
            <a:pPr algn="l" indent="0" marL="0">
              <a:buNone/>
            </a:pPr>
            <a:r>
              <a:rPr lang="en-US" sz="900" b="1" dirty="0">
                <a:solidFill>
                  <a:srgbClr val="333333"/>
                </a:solidFill>
                <a:latin typeface="Arial" pitchFamily="34" charset="0"/>
                <a:ea typeface="Arial" pitchFamily="34" charset="-122"/>
                <a:cs typeface="Arial" pitchFamily="34" charset="-120"/>
              </a:rPr>
              <a:t>Project Preparation Facilities:</a:t>
            </a:r>
            <a:endParaRPr lang="en-US" sz="900" dirty="0"/>
          </a:p>
        </p:txBody>
      </p:sp>
      <p:sp>
        <p:nvSpPr>
          <p:cNvPr id="39" name="Text 32"/>
          <p:cNvSpPr/>
          <p:nvPr/>
        </p:nvSpPr>
        <p:spPr>
          <a:xfrm>
            <a:off x="5010643" y="4943475"/>
            <a:ext cx="3565568" cy="300038"/>
          </a:xfrm>
          <a:prstGeom prst="rect">
            <a:avLst/>
          </a:prstGeom>
          <a:noFill/>
          <a:ln/>
        </p:spPr>
        <p:txBody>
          <a:bodyPr wrap="square" lIns="0" tIns="0" rIns="0" bIns="0" rtlCol="0" anchor="ctr">
            <a:spAutoFit/>
          </a:bodyPr>
          <a:lstStyle/>
          <a:p>
            <a:pPr algn="l" indent="0" marL="0">
              <a:buNone/>
            </a:pPr>
            <a:r>
              <a:rPr lang="en-US" sz="900" dirty="0">
                <a:solidFill>
                  <a:srgbClr val="333333"/>
                </a:solidFill>
                <a:latin typeface="Arial" pitchFamily="34" charset="0"/>
                <a:ea typeface="Arial" pitchFamily="34" charset="-122"/>
                <a:cs typeface="Arial" pitchFamily="34" charset="-120"/>
              </a:rPr>
              <a:t>Addressing early-stage development bottlenecks</a:t>
            </a:r>
            <a:endParaRPr lang="en-US" sz="900"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name="Slide 4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9144000" cy="5450681"/>
          </a:xfrm>
          <a:prstGeom prst="rect">
            <a:avLst/>
          </a:prstGeom>
        </p:spPr>
      </p:pic>
      <p:sp>
        <p:nvSpPr>
          <p:cNvPr id="3" name="Text 0"/>
          <p:cNvSpPr/>
          <p:nvPr/>
        </p:nvSpPr>
        <p:spPr>
          <a:xfrm>
            <a:off x="214313" y="214313"/>
            <a:ext cx="8786813" cy="385763"/>
          </a:xfrm>
          <a:prstGeom prst="rect">
            <a:avLst/>
          </a:prstGeom>
          <a:noFill/>
          <a:ln/>
        </p:spPr>
        <p:txBody>
          <a:bodyPr wrap="square" lIns="0" tIns="0" rIns="0" bIns="0" rtlCol="0" anchor="ctr">
            <a:spAutoFit/>
          </a:bodyPr>
          <a:lstStyle/>
          <a:p>
            <a:pPr indent="0" marL="0">
              <a:buNone/>
            </a:pPr>
            <a:r>
              <a:rPr lang="en-US" sz="2025" b="1" dirty="0">
                <a:solidFill>
                  <a:srgbClr val="2E5984"/>
                </a:solidFill>
                <a:latin typeface="Arial" pitchFamily="34" charset="0"/>
                <a:ea typeface="Arial" pitchFamily="34" charset="-122"/>
                <a:cs typeface="Arial" pitchFamily="34" charset="-120"/>
              </a:rPr>
              <a:t>Supply Chain Infrastructure</a:t>
            </a:r>
            <a:endParaRPr lang="en-US" sz="2025" dirty="0"/>
          </a:p>
        </p:txBody>
      </p:sp>
      <p:sp>
        <p:nvSpPr>
          <p:cNvPr id="4" name="Text 1"/>
          <p:cNvSpPr/>
          <p:nvPr/>
        </p:nvSpPr>
        <p:spPr>
          <a:xfrm>
            <a:off x="214313" y="764381"/>
            <a:ext cx="4254801" cy="257175"/>
          </a:xfrm>
          <a:prstGeom prst="rect">
            <a:avLst/>
          </a:prstGeom>
          <a:noFill/>
          <a:ln/>
        </p:spPr>
        <p:txBody>
          <a:bodyPr wrap="square" lIns="0" tIns="0" rIns="0" bIns="0" rtlCol="0" anchor="ctr">
            <a:spAutoFit/>
          </a:bodyPr>
          <a:lstStyle/>
          <a:p>
            <a:pPr indent="0" marL="0">
              <a:buNone/>
            </a:pPr>
            <a:r>
              <a:rPr lang="en-US" sz="1350" b="1" dirty="0">
                <a:solidFill>
                  <a:srgbClr val="4A90A4"/>
                </a:solidFill>
                <a:latin typeface="Arial" pitchFamily="34" charset="0"/>
                <a:ea typeface="Arial" pitchFamily="34" charset="-122"/>
                <a:cs typeface="Arial" pitchFamily="34" charset="-120"/>
              </a:rPr>
              <a:t>Critical Supply Chain Infrastructure</a:t>
            </a:r>
            <a:endParaRPr lang="en-US" sz="1350" dirty="0"/>
          </a:p>
        </p:txBody>
      </p:sp>
      <p:sp>
        <p:nvSpPr>
          <p:cNvPr id="5" name="Shape 2"/>
          <p:cNvSpPr/>
          <p:nvPr/>
        </p:nvSpPr>
        <p:spPr>
          <a:xfrm>
            <a:off x="214313" y="1092994"/>
            <a:ext cx="4183363" cy="771525"/>
          </a:xfrm>
          <a:prstGeom prst="rect">
            <a:avLst/>
          </a:prstGeom>
          <a:solidFill>
            <a:srgbClr val="FFFFFF"/>
          </a:solidFill>
          <a:ln/>
        </p:spPr>
      </p:sp>
      <p:sp>
        <p:nvSpPr>
          <p:cNvPr id="6" name="Shape 3"/>
          <p:cNvSpPr/>
          <p:nvPr/>
        </p:nvSpPr>
        <p:spPr>
          <a:xfrm>
            <a:off x="300038" y="1178719"/>
            <a:ext cx="257175" cy="257175"/>
          </a:xfrm>
          <a:prstGeom prst="ellipse">
            <a:avLst/>
          </a:prstGeom>
          <a:solidFill>
            <a:srgbClr val="2E5984"/>
          </a:solidFill>
          <a:ln/>
        </p:spPr>
      </p:sp>
      <p:pic>
        <p:nvPicPr>
          <p:cNvPr id="7" name="Image 1" descr="preencoded.png">    </p:cNvPr>
          <p:cNvPicPr>
            <a:picLocks noChangeAspect="1"/>
          </p:cNvPicPr>
          <p:nvPr/>
        </p:nvPicPr>
        <p:blipFill>
          <a:blip r:embed="rId2"/>
          <a:stretch>
            <a:fillRect/>
          </a:stretch>
        </p:blipFill>
        <p:spPr>
          <a:xfrm>
            <a:off x="348258" y="1303734"/>
            <a:ext cx="160734" cy="7144"/>
          </a:xfrm>
          <a:prstGeom prst="rect">
            <a:avLst/>
          </a:prstGeom>
        </p:spPr>
      </p:pic>
      <p:sp>
        <p:nvSpPr>
          <p:cNvPr id="8" name="Text 4"/>
          <p:cNvSpPr/>
          <p:nvPr/>
        </p:nvSpPr>
        <p:spPr>
          <a:xfrm>
            <a:off x="642938" y="1178719"/>
            <a:ext cx="3740451" cy="192881"/>
          </a:xfrm>
          <a:prstGeom prst="rect">
            <a:avLst/>
          </a:prstGeom>
          <a:noFill/>
          <a:ln/>
        </p:spPr>
        <p:txBody>
          <a:bodyPr wrap="square" lIns="0" tIns="0" rIns="0" bIns="0" rtlCol="0" anchor="ctr">
            <a:spAutoFit/>
          </a:bodyPr>
          <a:lstStyle/>
          <a:p>
            <a:pPr indent="0" marL="0">
              <a:buNone/>
            </a:pPr>
            <a:r>
              <a:rPr lang="en-US" sz="1013" b="1" dirty="0">
                <a:solidFill>
                  <a:srgbClr val="2E5984"/>
                </a:solidFill>
                <a:latin typeface="Arial" pitchFamily="34" charset="0"/>
                <a:ea typeface="Arial" pitchFamily="34" charset="-122"/>
                <a:cs typeface="Arial" pitchFamily="34" charset="-120"/>
              </a:rPr>
              <a:t>Ports and Maritime Facilities</a:t>
            </a:r>
            <a:endParaRPr lang="en-US" sz="1013" dirty="0"/>
          </a:p>
        </p:txBody>
      </p:sp>
      <p:sp>
        <p:nvSpPr>
          <p:cNvPr id="9" name="Text 5"/>
          <p:cNvSpPr/>
          <p:nvPr/>
        </p:nvSpPr>
        <p:spPr>
          <a:xfrm>
            <a:off x="642938" y="1393031"/>
            <a:ext cx="3740451" cy="385763"/>
          </a:xfrm>
          <a:prstGeom prst="rect">
            <a:avLst/>
          </a:prstGeom>
          <a:noFill/>
          <a:ln/>
        </p:spPr>
        <p:txBody>
          <a:bodyPr wrap="square" lIns="0" tIns="0" rIns="0" bIns="0" rtlCol="0" anchor="ctr">
            <a:spAutoFit/>
          </a:bodyPr>
          <a:lstStyle/>
          <a:p>
            <a:pPr indent="0" marL="0">
              <a:buNone/>
            </a:pPr>
            <a:r>
              <a:rPr lang="en-US" sz="844" dirty="0">
                <a:solidFill>
                  <a:srgbClr val="333333"/>
                </a:solidFill>
                <a:latin typeface="Arial" pitchFamily="34" charset="0"/>
                <a:ea typeface="Arial" pitchFamily="34" charset="-122"/>
                <a:cs typeface="Arial" pitchFamily="34" charset="-120"/>
              </a:rPr>
              <a:t>Modernization of port infrastructure, automated container handling, and intermodal connections to reduce bottlenecks and increase throughput capacity.</a:t>
            </a:r>
            <a:endParaRPr lang="en-US" sz="844" dirty="0"/>
          </a:p>
        </p:txBody>
      </p:sp>
      <p:sp>
        <p:nvSpPr>
          <p:cNvPr id="10" name="Shape 6"/>
          <p:cNvSpPr/>
          <p:nvPr/>
        </p:nvSpPr>
        <p:spPr>
          <a:xfrm>
            <a:off x="214313" y="1950244"/>
            <a:ext cx="4183363" cy="642938"/>
          </a:xfrm>
          <a:prstGeom prst="rect">
            <a:avLst/>
          </a:prstGeom>
          <a:solidFill>
            <a:srgbClr val="FFFFFF"/>
          </a:solidFill>
          <a:ln/>
        </p:spPr>
      </p:sp>
      <p:sp>
        <p:nvSpPr>
          <p:cNvPr id="11" name="Shape 7"/>
          <p:cNvSpPr/>
          <p:nvPr/>
        </p:nvSpPr>
        <p:spPr>
          <a:xfrm>
            <a:off x="300038" y="2035969"/>
            <a:ext cx="257175" cy="257175"/>
          </a:xfrm>
          <a:prstGeom prst="ellipse">
            <a:avLst/>
          </a:prstGeom>
          <a:solidFill>
            <a:srgbClr val="2E5984"/>
          </a:solidFill>
          <a:ln/>
        </p:spPr>
      </p:sp>
      <p:pic>
        <p:nvPicPr>
          <p:cNvPr id="12" name="Image 2" descr="preencoded.png">    </p:cNvPr>
          <p:cNvPicPr>
            <a:picLocks noChangeAspect="1"/>
          </p:cNvPicPr>
          <p:nvPr/>
        </p:nvPicPr>
        <p:blipFill>
          <a:blip r:embed="rId3"/>
          <a:stretch>
            <a:fillRect/>
          </a:stretch>
        </p:blipFill>
        <p:spPr>
          <a:xfrm>
            <a:off x="339328" y="2160984"/>
            <a:ext cx="178594" cy="7144"/>
          </a:xfrm>
          <a:prstGeom prst="rect">
            <a:avLst/>
          </a:prstGeom>
        </p:spPr>
      </p:pic>
      <p:sp>
        <p:nvSpPr>
          <p:cNvPr id="13" name="Text 8"/>
          <p:cNvSpPr/>
          <p:nvPr/>
        </p:nvSpPr>
        <p:spPr>
          <a:xfrm>
            <a:off x="642938" y="2035969"/>
            <a:ext cx="3740451" cy="192881"/>
          </a:xfrm>
          <a:prstGeom prst="rect">
            <a:avLst/>
          </a:prstGeom>
          <a:noFill/>
          <a:ln/>
        </p:spPr>
        <p:txBody>
          <a:bodyPr wrap="square" lIns="0" tIns="0" rIns="0" bIns="0" rtlCol="0" anchor="ctr">
            <a:spAutoFit/>
          </a:bodyPr>
          <a:lstStyle/>
          <a:p>
            <a:pPr indent="0" marL="0">
              <a:buNone/>
            </a:pPr>
            <a:r>
              <a:rPr lang="en-US" sz="1013" b="1" dirty="0">
                <a:solidFill>
                  <a:srgbClr val="2E5984"/>
                </a:solidFill>
                <a:latin typeface="Arial" pitchFamily="34" charset="0"/>
                <a:ea typeface="Arial" pitchFamily="34" charset="-122"/>
                <a:cs typeface="Arial" pitchFamily="34" charset="-120"/>
              </a:rPr>
              <a:t>Strategic Storage and Distribution</a:t>
            </a:r>
            <a:endParaRPr lang="en-US" sz="1013" dirty="0"/>
          </a:p>
        </p:txBody>
      </p:sp>
      <p:sp>
        <p:nvSpPr>
          <p:cNvPr id="14" name="Text 9"/>
          <p:cNvSpPr/>
          <p:nvPr/>
        </p:nvSpPr>
        <p:spPr>
          <a:xfrm>
            <a:off x="642938" y="2250281"/>
            <a:ext cx="3740451" cy="257175"/>
          </a:xfrm>
          <a:prstGeom prst="rect">
            <a:avLst/>
          </a:prstGeom>
          <a:noFill/>
          <a:ln/>
        </p:spPr>
        <p:txBody>
          <a:bodyPr wrap="square" lIns="0" tIns="0" rIns="0" bIns="0" rtlCol="0" anchor="ctr">
            <a:spAutoFit/>
          </a:bodyPr>
          <a:lstStyle/>
          <a:p>
            <a:pPr indent="0" marL="0">
              <a:buNone/>
            </a:pPr>
            <a:r>
              <a:rPr lang="en-US" sz="844" dirty="0">
                <a:solidFill>
                  <a:srgbClr val="333333"/>
                </a:solidFill>
                <a:latin typeface="Arial" pitchFamily="34" charset="0"/>
                <a:ea typeface="Arial" pitchFamily="34" charset="-122"/>
                <a:cs typeface="Arial" pitchFamily="34" charset="-120"/>
              </a:rPr>
              <a:t>Advanced warehousing, strategic stockpiles for critical materials, and regional distribution centers to enhance resilience against disruptions.</a:t>
            </a:r>
            <a:endParaRPr lang="en-US" sz="844" dirty="0"/>
          </a:p>
        </p:txBody>
      </p:sp>
      <p:sp>
        <p:nvSpPr>
          <p:cNvPr id="15" name="Shape 10"/>
          <p:cNvSpPr/>
          <p:nvPr/>
        </p:nvSpPr>
        <p:spPr>
          <a:xfrm>
            <a:off x="214313" y="2678906"/>
            <a:ext cx="4183363" cy="642938"/>
          </a:xfrm>
          <a:prstGeom prst="rect">
            <a:avLst/>
          </a:prstGeom>
          <a:solidFill>
            <a:srgbClr val="FFFFFF"/>
          </a:solidFill>
          <a:ln/>
        </p:spPr>
      </p:sp>
      <p:sp>
        <p:nvSpPr>
          <p:cNvPr id="16" name="Shape 11"/>
          <p:cNvSpPr/>
          <p:nvPr/>
        </p:nvSpPr>
        <p:spPr>
          <a:xfrm>
            <a:off x="300038" y="2764631"/>
            <a:ext cx="257175" cy="257175"/>
          </a:xfrm>
          <a:prstGeom prst="ellipse">
            <a:avLst/>
          </a:prstGeom>
          <a:solidFill>
            <a:srgbClr val="2E5984"/>
          </a:solidFill>
          <a:ln/>
        </p:spPr>
      </p:sp>
      <p:pic>
        <p:nvPicPr>
          <p:cNvPr id="17" name="Image 3" descr="preencoded.png">    </p:cNvPr>
          <p:cNvPicPr>
            <a:picLocks noChangeAspect="1"/>
          </p:cNvPicPr>
          <p:nvPr/>
        </p:nvPicPr>
        <p:blipFill>
          <a:blip r:embed="rId4"/>
          <a:stretch>
            <a:fillRect/>
          </a:stretch>
        </p:blipFill>
        <p:spPr>
          <a:xfrm>
            <a:off x="357188" y="2889647"/>
            <a:ext cx="142875" cy="7144"/>
          </a:xfrm>
          <a:prstGeom prst="rect">
            <a:avLst/>
          </a:prstGeom>
        </p:spPr>
      </p:pic>
      <p:sp>
        <p:nvSpPr>
          <p:cNvPr id="18" name="Text 12"/>
          <p:cNvSpPr/>
          <p:nvPr/>
        </p:nvSpPr>
        <p:spPr>
          <a:xfrm>
            <a:off x="642938" y="2764631"/>
            <a:ext cx="3740451" cy="192881"/>
          </a:xfrm>
          <a:prstGeom prst="rect">
            <a:avLst/>
          </a:prstGeom>
          <a:noFill/>
          <a:ln/>
        </p:spPr>
        <p:txBody>
          <a:bodyPr wrap="square" lIns="0" tIns="0" rIns="0" bIns="0" rtlCol="0" anchor="ctr">
            <a:spAutoFit/>
          </a:bodyPr>
          <a:lstStyle/>
          <a:p>
            <a:pPr indent="0" marL="0">
              <a:buNone/>
            </a:pPr>
            <a:r>
              <a:rPr lang="en-US" sz="1013" b="1" dirty="0">
                <a:solidFill>
                  <a:srgbClr val="2E5984"/>
                </a:solidFill>
                <a:latin typeface="Arial" pitchFamily="34" charset="0"/>
                <a:ea typeface="Arial" pitchFamily="34" charset="-122"/>
                <a:cs typeface="Arial" pitchFamily="34" charset="-120"/>
              </a:rPr>
              <a:t>Manufacturing Facilities</a:t>
            </a:r>
            <a:endParaRPr lang="en-US" sz="1013" dirty="0"/>
          </a:p>
        </p:txBody>
      </p:sp>
      <p:sp>
        <p:nvSpPr>
          <p:cNvPr id="19" name="Text 13"/>
          <p:cNvSpPr/>
          <p:nvPr/>
        </p:nvSpPr>
        <p:spPr>
          <a:xfrm>
            <a:off x="642938" y="2978944"/>
            <a:ext cx="3740451" cy="257175"/>
          </a:xfrm>
          <a:prstGeom prst="rect">
            <a:avLst/>
          </a:prstGeom>
          <a:noFill/>
          <a:ln/>
        </p:spPr>
        <p:txBody>
          <a:bodyPr wrap="square" lIns="0" tIns="0" rIns="0" bIns="0" rtlCol="0" anchor="ctr">
            <a:spAutoFit/>
          </a:bodyPr>
          <a:lstStyle/>
          <a:p>
            <a:pPr indent="0" marL="0">
              <a:buNone/>
            </a:pPr>
            <a:r>
              <a:rPr lang="en-US" sz="844" dirty="0">
                <a:solidFill>
                  <a:srgbClr val="333333"/>
                </a:solidFill>
                <a:latin typeface="Arial" pitchFamily="34" charset="0"/>
                <a:ea typeface="Arial" pitchFamily="34" charset="-122"/>
                <a:cs typeface="Arial" pitchFamily="34" charset="-120"/>
              </a:rPr>
              <a:t>Semiconductor fabs, pharmaceutical production, and advanced materials processing facilities to address strategic vulnerabilities.</a:t>
            </a:r>
            <a:endParaRPr lang="en-US" sz="844" dirty="0"/>
          </a:p>
        </p:txBody>
      </p:sp>
      <p:pic>
        <p:nvPicPr>
          <p:cNvPr id="20" name="Image 4" descr="preencoded.png">    </p:cNvPr>
          <p:cNvPicPr>
            <a:picLocks noChangeAspect="1"/>
          </p:cNvPicPr>
          <p:nvPr/>
        </p:nvPicPr>
        <p:blipFill>
          <a:blip r:embed="rId5"/>
          <a:stretch>
            <a:fillRect/>
          </a:stretch>
        </p:blipFill>
        <p:spPr>
          <a:xfrm>
            <a:off x="214313" y="3407569"/>
            <a:ext cx="4179094" cy="1285875"/>
          </a:xfrm>
          <a:prstGeom prst="rect">
            <a:avLst/>
          </a:prstGeom>
        </p:spPr>
      </p:pic>
      <p:sp>
        <p:nvSpPr>
          <p:cNvPr id="21" name="Text 14"/>
          <p:cNvSpPr/>
          <p:nvPr/>
        </p:nvSpPr>
        <p:spPr>
          <a:xfrm>
            <a:off x="4746324" y="764381"/>
            <a:ext cx="4254801" cy="257175"/>
          </a:xfrm>
          <a:prstGeom prst="rect">
            <a:avLst/>
          </a:prstGeom>
          <a:noFill/>
          <a:ln/>
        </p:spPr>
        <p:txBody>
          <a:bodyPr wrap="square" lIns="0" tIns="0" rIns="0" bIns="0" rtlCol="0" anchor="ctr">
            <a:spAutoFit/>
          </a:bodyPr>
          <a:lstStyle/>
          <a:p>
            <a:pPr indent="0" marL="0">
              <a:buNone/>
            </a:pPr>
            <a:r>
              <a:rPr lang="en-US" sz="1350" b="1" dirty="0">
                <a:solidFill>
                  <a:srgbClr val="4A90A4"/>
                </a:solidFill>
                <a:latin typeface="Arial" pitchFamily="34" charset="0"/>
                <a:ea typeface="Arial" pitchFamily="34" charset="-122"/>
                <a:cs typeface="Arial" pitchFamily="34" charset="-120"/>
              </a:rPr>
              <a:t>Public-Private Collaboration Models</a:t>
            </a:r>
            <a:endParaRPr lang="en-US" sz="1350" dirty="0"/>
          </a:p>
        </p:txBody>
      </p:sp>
      <p:sp>
        <p:nvSpPr>
          <p:cNvPr id="22" name="Shape 15"/>
          <p:cNvSpPr/>
          <p:nvPr/>
        </p:nvSpPr>
        <p:spPr>
          <a:xfrm>
            <a:off x="4746324" y="1092994"/>
            <a:ext cx="4183363" cy="1371600"/>
          </a:xfrm>
          <a:prstGeom prst="rect">
            <a:avLst/>
          </a:prstGeom>
          <a:solidFill>
            <a:srgbClr val="FFFFFF"/>
          </a:solidFill>
          <a:ln/>
        </p:spPr>
      </p:sp>
      <p:sp>
        <p:nvSpPr>
          <p:cNvPr id="23" name="Text 16"/>
          <p:cNvSpPr/>
          <p:nvPr/>
        </p:nvSpPr>
        <p:spPr>
          <a:xfrm>
            <a:off x="5010643" y="1200150"/>
            <a:ext cx="1532223" cy="128588"/>
          </a:xfrm>
          <a:prstGeom prst="rect">
            <a:avLst/>
          </a:prstGeom>
          <a:noFill/>
          <a:ln/>
        </p:spPr>
        <p:txBody>
          <a:bodyPr wrap="square" lIns="0" tIns="0" rIns="0" bIns="0" rtlCol="0" anchor="ctr">
            <a:spAutoFit/>
          </a:bodyPr>
          <a:lstStyle/>
          <a:p>
            <a:pPr algn="l" indent="0" marL="0">
              <a:buNone/>
            </a:pPr>
            <a:r>
              <a:rPr lang="en-US" sz="900" b="1" dirty="0">
                <a:solidFill>
                  <a:srgbClr val="333333"/>
                </a:solidFill>
                <a:latin typeface="Arial" pitchFamily="34" charset="0"/>
                <a:ea typeface="Arial" pitchFamily="34" charset="-122"/>
                <a:cs typeface="Arial" pitchFamily="34" charset="-120"/>
              </a:rPr>
              <a:t>Industrial Site Preparation:</a:t>
            </a:r>
            <a:endParaRPr lang="en-US" sz="900" dirty="0"/>
          </a:p>
        </p:txBody>
      </p:sp>
      <p:sp>
        <p:nvSpPr>
          <p:cNvPr id="24" name="Text 17"/>
          <p:cNvSpPr/>
          <p:nvPr/>
        </p:nvSpPr>
        <p:spPr>
          <a:xfrm>
            <a:off x="5010643" y="1200150"/>
            <a:ext cx="3482690" cy="300038"/>
          </a:xfrm>
          <a:prstGeom prst="rect">
            <a:avLst/>
          </a:prstGeom>
          <a:noFill/>
          <a:ln/>
        </p:spPr>
        <p:txBody>
          <a:bodyPr wrap="square" lIns="0" tIns="0" rIns="0" bIns="0" rtlCol="0" anchor="ctr">
            <a:spAutoFit/>
          </a:bodyPr>
          <a:lstStyle/>
          <a:p>
            <a:pPr algn="l" indent="0" marL="0">
              <a:buNone/>
            </a:pPr>
            <a:r>
              <a:rPr lang="en-US" sz="900" dirty="0">
                <a:solidFill>
                  <a:srgbClr val="333333"/>
                </a:solidFill>
                <a:latin typeface="Arial" pitchFamily="34" charset="0"/>
                <a:ea typeface="Arial" pitchFamily="34" charset="-122"/>
                <a:cs typeface="Arial" pitchFamily="34" charset="-120"/>
              </a:rPr>
              <a:t>Government-funded site readiness for strategic manufacturing</a:t>
            </a:r>
            <a:endParaRPr lang="en-US" sz="900" dirty="0"/>
          </a:p>
        </p:txBody>
      </p:sp>
      <p:sp>
        <p:nvSpPr>
          <p:cNvPr id="25" name="Text 18"/>
          <p:cNvSpPr/>
          <p:nvPr/>
        </p:nvSpPr>
        <p:spPr>
          <a:xfrm>
            <a:off x="5010643" y="1600200"/>
            <a:ext cx="1271867" cy="128588"/>
          </a:xfrm>
          <a:prstGeom prst="rect">
            <a:avLst/>
          </a:prstGeom>
          <a:noFill/>
          <a:ln/>
        </p:spPr>
        <p:txBody>
          <a:bodyPr wrap="none" lIns="0" tIns="0" rIns="0" bIns="0" rtlCol="0" anchor="ctr">
            <a:spAutoFit/>
          </a:bodyPr>
          <a:lstStyle/>
          <a:p>
            <a:pPr algn="l" indent="0" marL="0">
              <a:buNone/>
            </a:pPr>
            <a:r>
              <a:rPr lang="en-US" sz="900" b="1" dirty="0">
                <a:solidFill>
                  <a:srgbClr val="333333"/>
                </a:solidFill>
                <a:latin typeface="Arial" pitchFamily="34" charset="0"/>
                <a:ea typeface="Arial" pitchFamily="34" charset="-122"/>
                <a:cs typeface="Arial" pitchFamily="34" charset="-120"/>
              </a:rPr>
              <a:t>Shared Infrastructure:</a:t>
            </a:r>
            <a:endParaRPr lang="en-US" sz="900" dirty="0"/>
          </a:p>
        </p:txBody>
      </p:sp>
      <p:sp>
        <p:nvSpPr>
          <p:cNvPr id="26" name="Text 19"/>
          <p:cNvSpPr/>
          <p:nvPr/>
        </p:nvSpPr>
        <p:spPr>
          <a:xfrm>
            <a:off x="5010643" y="1600200"/>
            <a:ext cx="3559039" cy="300038"/>
          </a:xfrm>
          <a:prstGeom prst="rect">
            <a:avLst/>
          </a:prstGeom>
          <a:noFill/>
          <a:ln/>
        </p:spPr>
        <p:txBody>
          <a:bodyPr wrap="square" lIns="0" tIns="0" rIns="0" bIns="0" rtlCol="0" anchor="ctr">
            <a:spAutoFit/>
          </a:bodyPr>
          <a:lstStyle/>
          <a:p>
            <a:pPr algn="l" indent="0" marL="0">
              <a:buNone/>
            </a:pPr>
            <a:r>
              <a:rPr lang="en-US" sz="900" dirty="0">
                <a:solidFill>
                  <a:srgbClr val="333333"/>
                </a:solidFill>
                <a:latin typeface="Arial" pitchFamily="34" charset="0"/>
                <a:ea typeface="Arial" pitchFamily="34" charset="-122"/>
                <a:cs typeface="Arial" pitchFamily="34" charset="-120"/>
              </a:rPr>
              <a:t>Joint development of specialized facilities for multiple users</a:t>
            </a:r>
            <a:endParaRPr lang="en-US" sz="900" dirty="0"/>
          </a:p>
        </p:txBody>
      </p:sp>
      <p:sp>
        <p:nvSpPr>
          <p:cNvPr id="27" name="Text 20"/>
          <p:cNvSpPr/>
          <p:nvPr/>
        </p:nvSpPr>
        <p:spPr>
          <a:xfrm>
            <a:off x="5010643" y="2000250"/>
            <a:ext cx="1267458" cy="128588"/>
          </a:xfrm>
          <a:prstGeom prst="rect">
            <a:avLst/>
          </a:prstGeom>
          <a:noFill/>
          <a:ln/>
        </p:spPr>
        <p:txBody>
          <a:bodyPr wrap="none" lIns="0" tIns="0" rIns="0" bIns="0" rtlCol="0" anchor="ctr">
            <a:spAutoFit/>
          </a:bodyPr>
          <a:lstStyle/>
          <a:p>
            <a:pPr algn="l" indent="0" marL="0">
              <a:buNone/>
            </a:pPr>
            <a:r>
              <a:rPr lang="en-US" sz="900" b="1" dirty="0">
                <a:solidFill>
                  <a:srgbClr val="333333"/>
                </a:solidFill>
                <a:latin typeface="Arial" pitchFamily="34" charset="0"/>
                <a:ea typeface="Arial" pitchFamily="34" charset="-122"/>
                <a:cs typeface="Arial" pitchFamily="34" charset="-120"/>
              </a:rPr>
              <a:t>Technology Testbeds:</a:t>
            </a:r>
            <a:endParaRPr lang="en-US" sz="900" dirty="0"/>
          </a:p>
        </p:txBody>
      </p:sp>
      <p:sp>
        <p:nvSpPr>
          <p:cNvPr id="28" name="Text 21"/>
          <p:cNvSpPr/>
          <p:nvPr/>
        </p:nvSpPr>
        <p:spPr>
          <a:xfrm>
            <a:off x="5010643" y="2000250"/>
            <a:ext cx="3656428" cy="300038"/>
          </a:xfrm>
          <a:prstGeom prst="rect">
            <a:avLst/>
          </a:prstGeom>
          <a:noFill/>
          <a:ln/>
        </p:spPr>
        <p:txBody>
          <a:bodyPr wrap="square" lIns="0" tIns="0" rIns="0" bIns="0" rtlCol="0" anchor="ctr">
            <a:spAutoFit/>
          </a:bodyPr>
          <a:lstStyle/>
          <a:p>
            <a:pPr algn="l" indent="0" marL="0">
              <a:buNone/>
            </a:pPr>
            <a:r>
              <a:rPr lang="en-US" sz="900" dirty="0">
                <a:solidFill>
                  <a:srgbClr val="333333"/>
                </a:solidFill>
                <a:latin typeface="Arial" pitchFamily="34" charset="0"/>
                <a:ea typeface="Arial" pitchFamily="34" charset="-122"/>
                <a:cs typeface="Arial" pitchFamily="34" charset="-120"/>
              </a:rPr>
              <a:t>Public facilities for supply chain innovation and piloting</a:t>
            </a:r>
            <a:endParaRPr lang="en-US" sz="900" dirty="0"/>
          </a:p>
        </p:txBody>
      </p:sp>
      <p:sp>
        <p:nvSpPr>
          <p:cNvPr id="29" name="Shape 22"/>
          <p:cNvSpPr/>
          <p:nvPr/>
        </p:nvSpPr>
        <p:spPr>
          <a:xfrm>
            <a:off x="4746324" y="2550319"/>
            <a:ext cx="4183363" cy="1071563"/>
          </a:xfrm>
          <a:prstGeom prst="rect">
            <a:avLst/>
          </a:prstGeom>
          <a:solidFill>
            <a:srgbClr val="7FB3D3"/>
          </a:solidFill>
          <a:ln/>
        </p:spPr>
      </p:sp>
      <p:sp>
        <p:nvSpPr>
          <p:cNvPr id="30" name="Text 23"/>
          <p:cNvSpPr/>
          <p:nvPr/>
        </p:nvSpPr>
        <p:spPr>
          <a:xfrm>
            <a:off x="4832049" y="2636044"/>
            <a:ext cx="4083351" cy="192881"/>
          </a:xfrm>
          <a:prstGeom prst="rect">
            <a:avLst/>
          </a:prstGeom>
          <a:noFill/>
          <a:ln/>
        </p:spPr>
        <p:txBody>
          <a:bodyPr wrap="square" lIns="0" tIns="0" rIns="0" bIns="0" rtlCol="0" anchor="ctr">
            <a:spAutoFit/>
          </a:bodyPr>
          <a:lstStyle/>
          <a:p>
            <a:pPr indent="0" marL="0">
              <a:buNone/>
            </a:pPr>
            <a:r>
              <a:rPr lang="en-US" sz="1013" b="1" dirty="0">
                <a:solidFill>
                  <a:srgbClr val="FFFFFF"/>
                </a:solidFill>
                <a:latin typeface="Arial" pitchFamily="34" charset="0"/>
                <a:ea typeface="Arial" pitchFamily="34" charset="-122"/>
                <a:cs typeface="Arial" pitchFamily="34" charset="-120"/>
              </a:rPr>
              <a:t>Case Study: Semiconductor Supply Chain</a:t>
            </a:r>
            <a:endParaRPr lang="en-US" sz="1013" dirty="0"/>
          </a:p>
        </p:txBody>
      </p:sp>
      <p:sp>
        <p:nvSpPr>
          <p:cNvPr id="31" name="Text 24"/>
          <p:cNvSpPr/>
          <p:nvPr/>
        </p:nvSpPr>
        <p:spPr>
          <a:xfrm>
            <a:off x="4832049" y="2850356"/>
            <a:ext cx="4083351" cy="685800"/>
          </a:xfrm>
          <a:prstGeom prst="rect">
            <a:avLst/>
          </a:prstGeom>
          <a:noFill/>
          <a:ln/>
        </p:spPr>
        <p:txBody>
          <a:bodyPr wrap="square" lIns="0" tIns="0" rIns="0" bIns="0" rtlCol="0" anchor="ctr">
            <a:spAutoFit/>
          </a:bodyPr>
          <a:lstStyle/>
          <a:p>
            <a:pPr indent="0" marL="0">
              <a:buNone/>
            </a:pPr>
            <a:r>
              <a:rPr lang="en-US" sz="900" dirty="0">
                <a:solidFill>
                  <a:srgbClr val="FFFFFF"/>
                </a:solidFill>
                <a:latin typeface="Arial" pitchFamily="34" charset="0"/>
                <a:ea typeface="Arial" pitchFamily="34" charset="-122"/>
                <a:cs typeface="Arial" pitchFamily="34" charset="-120"/>
              </a:rPr>
              <a:t>The CHIPS Act allocates $39 billion for manufacturing incentives and $11 billion for R&amp;D infrastructure. Public investments in water, power, and transportation infrastructure complement private fab investments, creating manufacturing clusters with shared resources.</a:t>
            </a:r>
            <a:endParaRPr lang="en-US" sz="900" dirty="0"/>
          </a:p>
        </p:txBody>
      </p:sp>
      <p:sp>
        <p:nvSpPr>
          <p:cNvPr id="32" name="Text 25"/>
          <p:cNvSpPr/>
          <p:nvPr/>
        </p:nvSpPr>
        <p:spPr>
          <a:xfrm>
            <a:off x="4746324" y="3707606"/>
            <a:ext cx="4254801" cy="257175"/>
          </a:xfrm>
          <a:prstGeom prst="rect">
            <a:avLst/>
          </a:prstGeom>
          <a:noFill/>
          <a:ln/>
        </p:spPr>
        <p:txBody>
          <a:bodyPr wrap="square" lIns="0" tIns="0" rIns="0" bIns="0" rtlCol="0" anchor="ctr">
            <a:spAutoFit/>
          </a:bodyPr>
          <a:lstStyle/>
          <a:p>
            <a:pPr indent="0" marL="0">
              <a:buNone/>
            </a:pPr>
            <a:r>
              <a:rPr lang="en-US" sz="1350" b="1" dirty="0">
                <a:solidFill>
                  <a:srgbClr val="4A90A4"/>
                </a:solidFill>
                <a:latin typeface="Arial" pitchFamily="34" charset="0"/>
                <a:ea typeface="Arial" pitchFamily="34" charset="-122"/>
                <a:cs typeface="Arial" pitchFamily="34" charset="-120"/>
              </a:rPr>
              <a:t>Financing Approaches</a:t>
            </a:r>
            <a:endParaRPr lang="en-US" sz="1350" dirty="0"/>
          </a:p>
        </p:txBody>
      </p:sp>
      <p:sp>
        <p:nvSpPr>
          <p:cNvPr id="33" name="Shape 26"/>
          <p:cNvSpPr/>
          <p:nvPr/>
        </p:nvSpPr>
        <p:spPr>
          <a:xfrm>
            <a:off x="4746324" y="4036219"/>
            <a:ext cx="4183363" cy="1085850"/>
          </a:xfrm>
          <a:prstGeom prst="rect">
            <a:avLst/>
          </a:prstGeom>
          <a:solidFill>
            <a:srgbClr val="FFFFFF"/>
          </a:solidFill>
          <a:ln/>
        </p:spPr>
      </p:sp>
      <p:sp>
        <p:nvSpPr>
          <p:cNvPr id="34" name="Text 27"/>
          <p:cNvSpPr/>
          <p:nvPr/>
        </p:nvSpPr>
        <p:spPr>
          <a:xfrm>
            <a:off x="5010643" y="4143375"/>
            <a:ext cx="916242" cy="128588"/>
          </a:xfrm>
          <a:prstGeom prst="rect">
            <a:avLst/>
          </a:prstGeom>
          <a:noFill/>
          <a:ln/>
        </p:spPr>
        <p:txBody>
          <a:bodyPr wrap="none" lIns="0" tIns="0" rIns="0" bIns="0" rtlCol="0" anchor="ctr">
            <a:spAutoFit/>
          </a:bodyPr>
          <a:lstStyle/>
          <a:p>
            <a:pPr algn="l" indent="0" marL="0">
              <a:buNone/>
            </a:pPr>
            <a:r>
              <a:rPr lang="en-US" sz="900" b="1" dirty="0">
                <a:solidFill>
                  <a:srgbClr val="333333"/>
                </a:solidFill>
                <a:latin typeface="Arial" pitchFamily="34" charset="0"/>
                <a:ea typeface="Arial" pitchFamily="34" charset="-122"/>
                <a:cs typeface="Arial" pitchFamily="34" charset="-120"/>
              </a:rPr>
              <a:t>Federal Grants:</a:t>
            </a:r>
            <a:endParaRPr lang="en-US" sz="900" dirty="0"/>
          </a:p>
        </p:txBody>
      </p:sp>
      <p:sp>
        <p:nvSpPr>
          <p:cNvPr id="35" name="Text 28"/>
          <p:cNvSpPr/>
          <p:nvPr/>
        </p:nvSpPr>
        <p:spPr>
          <a:xfrm>
            <a:off x="5855447" y="4143375"/>
            <a:ext cx="2695091" cy="128588"/>
          </a:xfrm>
          <a:prstGeom prst="rect">
            <a:avLst/>
          </a:prstGeom>
          <a:noFill/>
          <a:ln/>
        </p:spPr>
        <p:txBody>
          <a:bodyPr wrap="square" lIns="0" tIns="0" rIns="0" bIns="0" rtlCol="0" anchor="ctr">
            <a:spAutoFit/>
          </a:bodyPr>
          <a:lstStyle/>
          <a:p>
            <a:pPr algn="l" indent="0" marL="0">
              <a:buNone/>
            </a:pPr>
            <a:r>
              <a:rPr lang="en-US" sz="900" dirty="0">
                <a:solidFill>
                  <a:srgbClr val="333333"/>
                </a:solidFill>
                <a:latin typeface="Arial" pitchFamily="34" charset="0"/>
                <a:ea typeface="Arial" pitchFamily="34" charset="-122"/>
                <a:cs typeface="Arial" pitchFamily="34" charset="-120"/>
              </a:rPr>
              <a:t>Direct funding for critical supply chain infrastructure</a:t>
            </a:r>
            <a:endParaRPr lang="en-US" sz="900" dirty="0"/>
          </a:p>
        </p:txBody>
      </p:sp>
      <p:sp>
        <p:nvSpPr>
          <p:cNvPr id="36" name="Text 29"/>
          <p:cNvSpPr/>
          <p:nvPr/>
        </p:nvSpPr>
        <p:spPr>
          <a:xfrm>
            <a:off x="5010643" y="4371975"/>
            <a:ext cx="888783" cy="128588"/>
          </a:xfrm>
          <a:prstGeom prst="rect">
            <a:avLst/>
          </a:prstGeom>
          <a:noFill/>
          <a:ln/>
        </p:spPr>
        <p:txBody>
          <a:bodyPr wrap="none" lIns="0" tIns="0" rIns="0" bIns="0" rtlCol="0" anchor="ctr">
            <a:spAutoFit/>
          </a:bodyPr>
          <a:lstStyle/>
          <a:p>
            <a:pPr algn="l" indent="0" marL="0">
              <a:buNone/>
            </a:pPr>
            <a:r>
              <a:rPr lang="en-US" sz="900" b="1" dirty="0">
                <a:solidFill>
                  <a:srgbClr val="333333"/>
                </a:solidFill>
                <a:latin typeface="Arial" pitchFamily="34" charset="0"/>
                <a:ea typeface="Arial" pitchFamily="34" charset="-122"/>
                <a:cs typeface="Arial" pitchFamily="34" charset="-120"/>
              </a:rPr>
              <a:t>Tax Incentives:</a:t>
            </a:r>
            <a:endParaRPr lang="en-US" sz="900" dirty="0"/>
          </a:p>
        </p:txBody>
      </p:sp>
      <p:sp>
        <p:nvSpPr>
          <p:cNvPr id="37" name="Text 30"/>
          <p:cNvSpPr/>
          <p:nvPr/>
        </p:nvSpPr>
        <p:spPr>
          <a:xfrm>
            <a:off x="5827988" y="4371975"/>
            <a:ext cx="2332992" cy="128588"/>
          </a:xfrm>
          <a:prstGeom prst="rect">
            <a:avLst/>
          </a:prstGeom>
          <a:noFill/>
          <a:ln/>
        </p:spPr>
        <p:txBody>
          <a:bodyPr wrap="square" lIns="0" tIns="0" rIns="0" bIns="0" rtlCol="0" anchor="ctr">
            <a:spAutoFit/>
          </a:bodyPr>
          <a:lstStyle/>
          <a:p>
            <a:pPr algn="l" indent="0" marL="0">
              <a:buNone/>
            </a:pPr>
            <a:r>
              <a:rPr lang="en-US" sz="900" dirty="0">
                <a:solidFill>
                  <a:srgbClr val="333333"/>
                </a:solidFill>
                <a:latin typeface="Arial" pitchFamily="34" charset="0"/>
                <a:ea typeface="Arial" pitchFamily="34" charset="-122"/>
                <a:cs typeface="Arial" pitchFamily="34" charset="-120"/>
              </a:rPr>
              <a:t>Investment tax credits for qualifying facilities</a:t>
            </a:r>
            <a:endParaRPr lang="en-US" sz="900" dirty="0"/>
          </a:p>
        </p:txBody>
      </p:sp>
      <p:sp>
        <p:nvSpPr>
          <p:cNvPr id="38" name="Text 31"/>
          <p:cNvSpPr/>
          <p:nvPr/>
        </p:nvSpPr>
        <p:spPr>
          <a:xfrm>
            <a:off x="5010643" y="4600575"/>
            <a:ext cx="1043211" cy="128588"/>
          </a:xfrm>
          <a:prstGeom prst="rect">
            <a:avLst/>
          </a:prstGeom>
          <a:noFill/>
          <a:ln/>
        </p:spPr>
        <p:txBody>
          <a:bodyPr wrap="none" lIns="0" tIns="0" rIns="0" bIns="0" rtlCol="0" anchor="ctr">
            <a:spAutoFit/>
          </a:bodyPr>
          <a:lstStyle/>
          <a:p>
            <a:pPr algn="l" indent="0" marL="0">
              <a:buNone/>
            </a:pPr>
            <a:r>
              <a:rPr lang="en-US" sz="900" b="1" dirty="0">
                <a:solidFill>
                  <a:srgbClr val="333333"/>
                </a:solidFill>
                <a:latin typeface="Arial" pitchFamily="34" charset="0"/>
                <a:ea typeface="Arial" pitchFamily="34" charset="-122"/>
                <a:cs typeface="Arial" pitchFamily="34" charset="-120"/>
              </a:rPr>
              <a:t>Loan Guarantees:</a:t>
            </a:r>
            <a:endParaRPr lang="en-US" sz="900" dirty="0"/>
          </a:p>
        </p:txBody>
      </p:sp>
      <p:sp>
        <p:nvSpPr>
          <p:cNvPr id="39" name="Text 32"/>
          <p:cNvSpPr/>
          <p:nvPr/>
        </p:nvSpPr>
        <p:spPr>
          <a:xfrm>
            <a:off x="5982416" y="4600575"/>
            <a:ext cx="2555398" cy="128588"/>
          </a:xfrm>
          <a:prstGeom prst="rect">
            <a:avLst/>
          </a:prstGeom>
          <a:noFill/>
          <a:ln/>
        </p:spPr>
        <p:txBody>
          <a:bodyPr wrap="square" lIns="0" tIns="0" rIns="0" bIns="0" rtlCol="0" anchor="ctr">
            <a:spAutoFit/>
          </a:bodyPr>
          <a:lstStyle/>
          <a:p>
            <a:pPr algn="l" indent="0" marL="0">
              <a:buNone/>
            </a:pPr>
            <a:r>
              <a:rPr lang="en-US" sz="900" dirty="0">
                <a:solidFill>
                  <a:srgbClr val="333333"/>
                </a:solidFill>
                <a:latin typeface="Arial" pitchFamily="34" charset="0"/>
                <a:ea typeface="Arial" pitchFamily="34" charset="-122"/>
                <a:cs typeface="Arial" pitchFamily="34" charset="-120"/>
              </a:rPr>
              <a:t>Risk reduction for private infrastructure financing</a:t>
            </a:r>
            <a:endParaRPr lang="en-US" sz="900" dirty="0"/>
          </a:p>
        </p:txBody>
      </p:sp>
      <p:sp>
        <p:nvSpPr>
          <p:cNvPr id="40" name="Text 33"/>
          <p:cNvSpPr/>
          <p:nvPr/>
        </p:nvSpPr>
        <p:spPr>
          <a:xfrm>
            <a:off x="5010643" y="4829175"/>
            <a:ext cx="1487630" cy="128588"/>
          </a:xfrm>
          <a:prstGeom prst="rect">
            <a:avLst/>
          </a:prstGeom>
          <a:noFill/>
          <a:ln/>
        </p:spPr>
        <p:txBody>
          <a:bodyPr wrap="square" lIns="0" tIns="0" rIns="0" bIns="0" rtlCol="0" anchor="ctr">
            <a:spAutoFit/>
          </a:bodyPr>
          <a:lstStyle/>
          <a:p>
            <a:pPr algn="l" indent="0" marL="0">
              <a:buNone/>
            </a:pPr>
            <a:r>
              <a:rPr lang="en-US" sz="900" b="1" dirty="0">
                <a:solidFill>
                  <a:srgbClr val="333333"/>
                </a:solidFill>
                <a:latin typeface="Arial" pitchFamily="34" charset="0"/>
                <a:ea typeface="Arial" pitchFamily="34" charset="-122"/>
                <a:cs typeface="Arial" pitchFamily="34" charset="-120"/>
              </a:rPr>
              <a:t>State and Local Matching:</a:t>
            </a:r>
            <a:endParaRPr lang="en-US" sz="900" dirty="0"/>
          </a:p>
        </p:txBody>
      </p:sp>
      <p:sp>
        <p:nvSpPr>
          <p:cNvPr id="41" name="Text 34"/>
          <p:cNvSpPr/>
          <p:nvPr/>
        </p:nvSpPr>
        <p:spPr>
          <a:xfrm>
            <a:off x="6426836" y="4829175"/>
            <a:ext cx="2320491" cy="128588"/>
          </a:xfrm>
          <a:prstGeom prst="rect">
            <a:avLst/>
          </a:prstGeom>
          <a:noFill/>
          <a:ln/>
        </p:spPr>
        <p:txBody>
          <a:bodyPr wrap="square" lIns="0" tIns="0" rIns="0" bIns="0" rtlCol="0" anchor="ctr">
            <a:spAutoFit/>
          </a:bodyPr>
          <a:lstStyle/>
          <a:p>
            <a:pPr algn="l" indent="0" marL="0">
              <a:buNone/>
            </a:pPr>
            <a:r>
              <a:rPr lang="en-US" sz="900" dirty="0">
                <a:solidFill>
                  <a:srgbClr val="333333"/>
                </a:solidFill>
                <a:latin typeface="Arial" pitchFamily="34" charset="0"/>
                <a:ea typeface="Arial" pitchFamily="34" charset="-122"/>
                <a:cs typeface="Arial" pitchFamily="34" charset="-120"/>
              </a:rPr>
              <a:t>Coordinated multi-level government support</a:t>
            </a:r>
            <a:endParaRPr lang="en-US" sz="900"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name="Slide 4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9144000" cy="5143500"/>
          </a:xfrm>
          <a:prstGeom prst="rect">
            <a:avLst/>
          </a:prstGeom>
        </p:spPr>
      </p:pic>
      <p:sp>
        <p:nvSpPr>
          <p:cNvPr id="3" name="Text 0"/>
          <p:cNvSpPr/>
          <p:nvPr/>
        </p:nvSpPr>
        <p:spPr>
          <a:xfrm>
            <a:off x="214313" y="214313"/>
            <a:ext cx="8786813" cy="385763"/>
          </a:xfrm>
          <a:prstGeom prst="rect">
            <a:avLst/>
          </a:prstGeom>
          <a:noFill/>
          <a:ln/>
        </p:spPr>
        <p:txBody>
          <a:bodyPr wrap="square" lIns="0" tIns="0" rIns="0" bIns="0" rtlCol="0" anchor="ctr">
            <a:spAutoFit/>
          </a:bodyPr>
          <a:lstStyle/>
          <a:p>
            <a:pPr indent="0" marL="0">
              <a:buNone/>
            </a:pPr>
            <a:r>
              <a:rPr lang="en-US" sz="2025" b="1" dirty="0">
                <a:solidFill>
                  <a:srgbClr val="2E5984"/>
                </a:solidFill>
                <a:latin typeface="Arial" pitchFamily="34" charset="0"/>
                <a:ea typeface="Arial" pitchFamily="34" charset="-122"/>
                <a:cs typeface="Arial" pitchFamily="34" charset="-120"/>
              </a:rPr>
              <a:t>Digital and Energy Infrastructure</a:t>
            </a:r>
            <a:endParaRPr lang="en-US" sz="2025" dirty="0"/>
          </a:p>
        </p:txBody>
      </p:sp>
      <p:sp>
        <p:nvSpPr>
          <p:cNvPr id="4" name="Text 1"/>
          <p:cNvSpPr/>
          <p:nvPr/>
        </p:nvSpPr>
        <p:spPr>
          <a:xfrm>
            <a:off x="214313" y="764381"/>
            <a:ext cx="4254801" cy="257175"/>
          </a:xfrm>
          <a:prstGeom prst="rect">
            <a:avLst/>
          </a:prstGeom>
          <a:noFill/>
          <a:ln/>
        </p:spPr>
        <p:txBody>
          <a:bodyPr wrap="square" lIns="0" tIns="0" rIns="0" bIns="0" rtlCol="0" anchor="ctr">
            <a:spAutoFit/>
          </a:bodyPr>
          <a:lstStyle/>
          <a:p>
            <a:pPr indent="0" marL="0">
              <a:buNone/>
            </a:pPr>
            <a:r>
              <a:rPr lang="en-US" sz="1350" b="1" dirty="0">
                <a:solidFill>
                  <a:srgbClr val="4A90A4"/>
                </a:solidFill>
                <a:latin typeface="Arial" pitchFamily="34" charset="0"/>
                <a:ea typeface="Arial" pitchFamily="34" charset="-122"/>
                <a:cs typeface="Arial" pitchFamily="34" charset="-120"/>
              </a:rPr>
              <a:t>Digital Infrastructure</a:t>
            </a:r>
            <a:endParaRPr lang="en-US" sz="1350" dirty="0"/>
          </a:p>
        </p:txBody>
      </p:sp>
      <p:sp>
        <p:nvSpPr>
          <p:cNvPr id="5" name="Shape 2"/>
          <p:cNvSpPr/>
          <p:nvPr/>
        </p:nvSpPr>
        <p:spPr>
          <a:xfrm>
            <a:off x="214313" y="1092994"/>
            <a:ext cx="4183363" cy="642938"/>
          </a:xfrm>
          <a:prstGeom prst="rect">
            <a:avLst/>
          </a:prstGeom>
          <a:solidFill>
            <a:srgbClr val="FFFFFF"/>
          </a:solidFill>
          <a:ln/>
        </p:spPr>
      </p:sp>
      <p:sp>
        <p:nvSpPr>
          <p:cNvPr id="6" name="Shape 3"/>
          <p:cNvSpPr/>
          <p:nvPr/>
        </p:nvSpPr>
        <p:spPr>
          <a:xfrm>
            <a:off x="300038" y="1178719"/>
            <a:ext cx="257175" cy="257175"/>
          </a:xfrm>
          <a:prstGeom prst="ellipse">
            <a:avLst/>
          </a:prstGeom>
          <a:solidFill>
            <a:srgbClr val="2E5984"/>
          </a:solidFill>
          <a:ln/>
        </p:spPr>
      </p:sp>
      <p:pic>
        <p:nvPicPr>
          <p:cNvPr id="7" name="Image 1" descr="preencoded.png">    </p:cNvPr>
          <p:cNvPicPr>
            <a:picLocks noChangeAspect="1"/>
          </p:cNvPicPr>
          <p:nvPr/>
        </p:nvPicPr>
        <p:blipFill>
          <a:blip r:embed="rId2"/>
          <a:stretch>
            <a:fillRect/>
          </a:stretch>
        </p:blipFill>
        <p:spPr>
          <a:xfrm>
            <a:off x="348258" y="1303734"/>
            <a:ext cx="160734" cy="7144"/>
          </a:xfrm>
          <a:prstGeom prst="rect">
            <a:avLst/>
          </a:prstGeom>
        </p:spPr>
      </p:pic>
      <p:sp>
        <p:nvSpPr>
          <p:cNvPr id="8" name="Text 4"/>
          <p:cNvSpPr/>
          <p:nvPr/>
        </p:nvSpPr>
        <p:spPr>
          <a:xfrm>
            <a:off x="642938" y="1178719"/>
            <a:ext cx="3740451" cy="192881"/>
          </a:xfrm>
          <a:prstGeom prst="rect">
            <a:avLst/>
          </a:prstGeom>
          <a:noFill/>
          <a:ln/>
        </p:spPr>
        <p:txBody>
          <a:bodyPr wrap="square" lIns="0" tIns="0" rIns="0" bIns="0" rtlCol="0" anchor="ctr">
            <a:spAutoFit/>
          </a:bodyPr>
          <a:lstStyle/>
          <a:p>
            <a:pPr indent="0" marL="0">
              <a:buNone/>
            </a:pPr>
            <a:r>
              <a:rPr lang="en-US" sz="1013" b="1" dirty="0">
                <a:solidFill>
                  <a:srgbClr val="2E5984"/>
                </a:solidFill>
                <a:latin typeface="Arial" pitchFamily="34" charset="0"/>
                <a:ea typeface="Arial" pitchFamily="34" charset="-122"/>
                <a:cs typeface="Arial" pitchFamily="34" charset="-120"/>
              </a:rPr>
              <a:t>Broadband Networks</a:t>
            </a:r>
            <a:endParaRPr lang="en-US" sz="1013" dirty="0"/>
          </a:p>
        </p:txBody>
      </p:sp>
      <p:sp>
        <p:nvSpPr>
          <p:cNvPr id="9" name="Text 5"/>
          <p:cNvSpPr/>
          <p:nvPr/>
        </p:nvSpPr>
        <p:spPr>
          <a:xfrm>
            <a:off x="642938" y="1393031"/>
            <a:ext cx="3740451" cy="257175"/>
          </a:xfrm>
          <a:prstGeom prst="rect">
            <a:avLst/>
          </a:prstGeom>
          <a:noFill/>
          <a:ln/>
        </p:spPr>
        <p:txBody>
          <a:bodyPr wrap="square" lIns="0" tIns="0" rIns="0" bIns="0" rtlCol="0" anchor="ctr">
            <a:spAutoFit/>
          </a:bodyPr>
          <a:lstStyle/>
          <a:p>
            <a:pPr indent="0" marL="0">
              <a:buNone/>
            </a:pPr>
            <a:r>
              <a:rPr lang="en-US" sz="844" dirty="0">
                <a:solidFill>
                  <a:srgbClr val="333333"/>
                </a:solidFill>
                <a:latin typeface="Arial" pitchFamily="34" charset="0"/>
                <a:ea typeface="Arial" pitchFamily="34" charset="-122"/>
                <a:cs typeface="Arial" pitchFamily="34" charset="-120"/>
              </a:rPr>
              <a:t>Fiber optic backbone, last-mile connectivity, and rural broadband expansion to close the digital divide and enable economic participation.</a:t>
            </a:r>
            <a:endParaRPr lang="en-US" sz="844" dirty="0"/>
          </a:p>
        </p:txBody>
      </p:sp>
      <p:sp>
        <p:nvSpPr>
          <p:cNvPr id="10" name="Shape 6"/>
          <p:cNvSpPr/>
          <p:nvPr/>
        </p:nvSpPr>
        <p:spPr>
          <a:xfrm>
            <a:off x="214313" y="1821656"/>
            <a:ext cx="4183363" cy="642938"/>
          </a:xfrm>
          <a:prstGeom prst="rect">
            <a:avLst/>
          </a:prstGeom>
          <a:solidFill>
            <a:srgbClr val="FFFFFF"/>
          </a:solidFill>
          <a:ln/>
        </p:spPr>
      </p:sp>
      <p:sp>
        <p:nvSpPr>
          <p:cNvPr id="11" name="Shape 7"/>
          <p:cNvSpPr/>
          <p:nvPr/>
        </p:nvSpPr>
        <p:spPr>
          <a:xfrm>
            <a:off x="300038" y="1907381"/>
            <a:ext cx="257175" cy="257175"/>
          </a:xfrm>
          <a:prstGeom prst="ellipse">
            <a:avLst/>
          </a:prstGeom>
          <a:solidFill>
            <a:srgbClr val="2E5984"/>
          </a:solidFill>
          <a:ln/>
        </p:spPr>
      </p:sp>
      <p:pic>
        <p:nvPicPr>
          <p:cNvPr id="12" name="Image 2" descr="preencoded.png">    </p:cNvPr>
          <p:cNvPicPr>
            <a:picLocks noChangeAspect="1"/>
          </p:cNvPicPr>
          <p:nvPr/>
        </p:nvPicPr>
        <p:blipFill>
          <a:blip r:embed="rId3"/>
          <a:stretch>
            <a:fillRect/>
          </a:stretch>
        </p:blipFill>
        <p:spPr>
          <a:xfrm>
            <a:off x="357188" y="2032397"/>
            <a:ext cx="142875" cy="7144"/>
          </a:xfrm>
          <a:prstGeom prst="rect">
            <a:avLst/>
          </a:prstGeom>
        </p:spPr>
      </p:pic>
      <p:sp>
        <p:nvSpPr>
          <p:cNvPr id="13" name="Text 8"/>
          <p:cNvSpPr/>
          <p:nvPr/>
        </p:nvSpPr>
        <p:spPr>
          <a:xfrm>
            <a:off x="642938" y="1907381"/>
            <a:ext cx="3740451" cy="192881"/>
          </a:xfrm>
          <a:prstGeom prst="rect">
            <a:avLst/>
          </a:prstGeom>
          <a:noFill/>
          <a:ln/>
        </p:spPr>
        <p:txBody>
          <a:bodyPr wrap="square" lIns="0" tIns="0" rIns="0" bIns="0" rtlCol="0" anchor="ctr">
            <a:spAutoFit/>
          </a:bodyPr>
          <a:lstStyle/>
          <a:p>
            <a:pPr indent="0" marL="0">
              <a:buNone/>
            </a:pPr>
            <a:r>
              <a:rPr lang="en-US" sz="1013" b="1" dirty="0">
                <a:solidFill>
                  <a:srgbClr val="2E5984"/>
                </a:solidFill>
                <a:latin typeface="Arial" pitchFamily="34" charset="0"/>
                <a:ea typeface="Arial" pitchFamily="34" charset="-122"/>
                <a:cs typeface="Arial" pitchFamily="34" charset="-120"/>
              </a:rPr>
              <a:t>Data Centers</a:t>
            </a:r>
            <a:endParaRPr lang="en-US" sz="1013" dirty="0"/>
          </a:p>
        </p:txBody>
      </p:sp>
      <p:sp>
        <p:nvSpPr>
          <p:cNvPr id="14" name="Text 9"/>
          <p:cNvSpPr/>
          <p:nvPr/>
        </p:nvSpPr>
        <p:spPr>
          <a:xfrm>
            <a:off x="642938" y="2121694"/>
            <a:ext cx="3740451" cy="257175"/>
          </a:xfrm>
          <a:prstGeom prst="rect">
            <a:avLst/>
          </a:prstGeom>
          <a:noFill/>
          <a:ln/>
        </p:spPr>
        <p:txBody>
          <a:bodyPr wrap="square" lIns="0" tIns="0" rIns="0" bIns="0" rtlCol="0" anchor="ctr">
            <a:spAutoFit/>
          </a:bodyPr>
          <a:lstStyle/>
          <a:p>
            <a:pPr indent="0" marL="0">
              <a:buNone/>
            </a:pPr>
            <a:r>
              <a:rPr lang="en-US" sz="844" dirty="0">
                <a:solidFill>
                  <a:srgbClr val="333333"/>
                </a:solidFill>
                <a:latin typeface="Arial" pitchFamily="34" charset="0"/>
                <a:ea typeface="Arial" pitchFamily="34" charset="-122"/>
                <a:cs typeface="Arial" pitchFamily="34" charset="-120"/>
              </a:rPr>
              <a:t>Hyperscale facilities, edge computing nodes, and specialized AI infrastructure to support digital economy growth and data sovereignty.</a:t>
            </a:r>
            <a:endParaRPr lang="en-US" sz="844" dirty="0"/>
          </a:p>
        </p:txBody>
      </p:sp>
      <p:sp>
        <p:nvSpPr>
          <p:cNvPr id="15" name="Shape 10"/>
          <p:cNvSpPr/>
          <p:nvPr/>
        </p:nvSpPr>
        <p:spPr>
          <a:xfrm>
            <a:off x="214313" y="2550319"/>
            <a:ext cx="4183363" cy="642938"/>
          </a:xfrm>
          <a:prstGeom prst="rect">
            <a:avLst/>
          </a:prstGeom>
          <a:solidFill>
            <a:srgbClr val="FFFFFF"/>
          </a:solidFill>
          <a:ln/>
        </p:spPr>
      </p:sp>
      <p:sp>
        <p:nvSpPr>
          <p:cNvPr id="16" name="Shape 11"/>
          <p:cNvSpPr/>
          <p:nvPr/>
        </p:nvSpPr>
        <p:spPr>
          <a:xfrm>
            <a:off x="300038" y="2636044"/>
            <a:ext cx="257175" cy="257175"/>
          </a:xfrm>
          <a:prstGeom prst="ellipse">
            <a:avLst/>
          </a:prstGeom>
          <a:solidFill>
            <a:srgbClr val="2E5984"/>
          </a:solidFill>
          <a:ln/>
        </p:spPr>
      </p:sp>
      <p:pic>
        <p:nvPicPr>
          <p:cNvPr id="17" name="Image 3" descr="preencoded.png">    </p:cNvPr>
          <p:cNvPicPr>
            <a:picLocks noChangeAspect="1"/>
          </p:cNvPicPr>
          <p:nvPr/>
        </p:nvPicPr>
        <p:blipFill>
          <a:blip r:embed="rId4"/>
          <a:stretch>
            <a:fillRect/>
          </a:stretch>
        </p:blipFill>
        <p:spPr>
          <a:xfrm>
            <a:off x="339328" y="2761059"/>
            <a:ext cx="178594" cy="7144"/>
          </a:xfrm>
          <a:prstGeom prst="rect">
            <a:avLst/>
          </a:prstGeom>
        </p:spPr>
      </p:pic>
      <p:sp>
        <p:nvSpPr>
          <p:cNvPr id="18" name="Text 12"/>
          <p:cNvSpPr/>
          <p:nvPr/>
        </p:nvSpPr>
        <p:spPr>
          <a:xfrm>
            <a:off x="642938" y="2636044"/>
            <a:ext cx="3740451" cy="192881"/>
          </a:xfrm>
          <a:prstGeom prst="rect">
            <a:avLst/>
          </a:prstGeom>
          <a:noFill/>
          <a:ln/>
        </p:spPr>
        <p:txBody>
          <a:bodyPr wrap="square" lIns="0" tIns="0" rIns="0" bIns="0" rtlCol="0" anchor="ctr">
            <a:spAutoFit/>
          </a:bodyPr>
          <a:lstStyle/>
          <a:p>
            <a:pPr indent="0" marL="0">
              <a:buNone/>
            </a:pPr>
            <a:r>
              <a:rPr lang="en-US" sz="1013" b="1" dirty="0">
                <a:solidFill>
                  <a:srgbClr val="2E5984"/>
                </a:solidFill>
                <a:latin typeface="Arial" pitchFamily="34" charset="0"/>
                <a:ea typeface="Arial" pitchFamily="34" charset="-122"/>
                <a:cs typeface="Arial" pitchFamily="34" charset="-120"/>
              </a:rPr>
              <a:t>5G/6G Networks</a:t>
            </a:r>
            <a:endParaRPr lang="en-US" sz="1013" dirty="0"/>
          </a:p>
        </p:txBody>
      </p:sp>
      <p:sp>
        <p:nvSpPr>
          <p:cNvPr id="19" name="Text 13"/>
          <p:cNvSpPr/>
          <p:nvPr/>
        </p:nvSpPr>
        <p:spPr>
          <a:xfrm>
            <a:off x="642938" y="2850356"/>
            <a:ext cx="3740451" cy="257175"/>
          </a:xfrm>
          <a:prstGeom prst="rect">
            <a:avLst/>
          </a:prstGeom>
          <a:noFill/>
          <a:ln/>
        </p:spPr>
        <p:txBody>
          <a:bodyPr wrap="square" lIns="0" tIns="0" rIns="0" bIns="0" rtlCol="0" anchor="ctr">
            <a:spAutoFit/>
          </a:bodyPr>
          <a:lstStyle/>
          <a:p>
            <a:pPr indent="0" marL="0">
              <a:buNone/>
            </a:pPr>
            <a:r>
              <a:rPr lang="en-US" sz="844" dirty="0">
                <a:solidFill>
                  <a:srgbClr val="333333"/>
                </a:solidFill>
                <a:latin typeface="Arial" pitchFamily="34" charset="0"/>
                <a:ea typeface="Arial" pitchFamily="34" charset="-122"/>
                <a:cs typeface="Arial" pitchFamily="34" charset="-120"/>
              </a:rPr>
              <a:t>Next-generation wireless infrastructure enabling smart cities, autonomous vehicles, and industrial IoT applications with secure supply chains.</a:t>
            </a:r>
            <a:endParaRPr lang="en-US" sz="844" dirty="0"/>
          </a:p>
        </p:txBody>
      </p:sp>
      <p:pic>
        <p:nvPicPr>
          <p:cNvPr id="20" name="Image 4" descr="preencoded.png">    </p:cNvPr>
          <p:cNvPicPr>
            <a:picLocks noChangeAspect="1"/>
          </p:cNvPicPr>
          <p:nvPr/>
        </p:nvPicPr>
        <p:blipFill>
          <a:blip r:embed="rId5"/>
          <a:stretch>
            <a:fillRect/>
          </a:stretch>
        </p:blipFill>
        <p:spPr>
          <a:xfrm>
            <a:off x="214313" y="3278981"/>
            <a:ext cx="4179094" cy="1285875"/>
          </a:xfrm>
          <a:prstGeom prst="rect">
            <a:avLst/>
          </a:prstGeom>
        </p:spPr>
      </p:pic>
      <p:sp>
        <p:nvSpPr>
          <p:cNvPr id="21" name="Text 14"/>
          <p:cNvSpPr/>
          <p:nvPr/>
        </p:nvSpPr>
        <p:spPr>
          <a:xfrm>
            <a:off x="4746324" y="764381"/>
            <a:ext cx="4254801" cy="257175"/>
          </a:xfrm>
          <a:prstGeom prst="rect">
            <a:avLst/>
          </a:prstGeom>
          <a:noFill/>
          <a:ln/>
        </p:spPr>
        <p:txBody>
          <a:bodyPr wrap="square" lIns="0" tIns="0" rIns="0" bIns="0" rtlCol="0" anchor="ctr">
            <a:spAutoFit/>
          </a:bodyPr>
          <a:lstStyle/>
          <a:p>
            <a:pPr indent="0" marL="0">
              <a:buNone/>
            </a:pPr>
            <a:r>
              <a:rPr lang="en-US" sz="1350" b="1" dirty="0">
                <a:solidFill>
                  <a:srgbClr val="4A90A4"/>
                </a:solidFill>
                <a:latin typeface="Arial" pitchFamily="34" charset="0"/>
                <a:ea typeface="Arial" pitchFamily="34" charset="-122"/>
                <a:cs typeface="Arial" pitchFamily="34" charset="-120"/>
              </a:rPr>
              <a:t>Energy Infrastructure</a:t>
            </a:r>
            <a:endParaRPr lang="en-US" sz="1350" dirty="0"/>
          </a:p>
        </p:txBody>
      </p:sp>
      <p:sp>
        <p:nvSpPr>
          <p:cNvPr id="22" name="Shape 15"/>
          <p:cNvSpPr/>
          <p:nvPr/>
        </p:nvSpPr>
        <p:spPr>
          <a:xfrm>
            <a:off x="4746324" y="1092994"/>
            <a:ext cx="4183363" cy="642938"/>
          </a:xfrm>
          <a:prstGeom prst="rect">
            <a:avLst/>
          </a:prstGeom>
          <a:solidFill>
            <a:srgbClr val="FFFFFF"/>
          </a:solidFill>
          <a:ln/>
        </p:spPr>
      </p:sp>
      <p:sp>
        <p:nvSpPr>
          <p:cNvPr id="23" name="Shape 16"/>
          <p:cNvSpPr/>
          <p:nvPr/>
        </p:nvSpPr>
        <p:spPr>
          <a:xfrm>
            <a:off x="4832049" y="1178719"/>
            <a:ext cx="257175" cy="257175"/>
          </a:xfrm>
          <a:prstGeom prst="ellipse">
            <a:avLst/>
          </a:prstGeom>
          <a:solidFill>
            <a:srgbClr val="2E5984"/>
          </a:solidFill>
          <a:ln/>
        </p:spPr>
      </p:sp>
      <p:pic>
        <p:nvPicPr>
          <p:cNvPr id="24" name="Image 5" descr="preencoded.png">    </p:cNvPr>
          <p:cNvPicPr>
            <a:picLocks noChangeAspect="1"/>
          </p:cNvPicPr>
          <p:nvPr/>
        </p:nvPicPr>
        <p:blipFill>
          <a:blip r:embed="rId6"/>
          <a:stretch>
            <a:fillRect/>
          </a:stretch>
        </p:blipFill>
        <p:spPr>
          <a:xfrm>
            <a:off x="4871340" y="1303734"/>
            <a:ext cx="178594" cy="7144"/>
          </a:xfrm>
          <a:prstGeom prst="rect">
            <a:avLst/>
          </a:prstGeom>
        </p:spPr>
      </p:pic>
      <p:sp>
        <p:nvSpPr>
          <p:cNvPr id="25" name="Text 17"/>
          <p:cNvSpPr/>
          <p:nvPr/>
        </p:nvSpPr>
        <p:spPr>
          <a:xfrm>
            <a:off x="5174949" y="1178719"/>
            <a:ext cx="3740451" cy="192881"/>
          </a:xfrm>
          <a:prstGeom prst="rect">
            <a:avLst/>
          </a:prstGeom>
          <a:noFill/>
          <a:ln/>
        </p:spPr>
        <p:txBody>
          <a:bodyPr wrap="square" lIns="0" tIns="0" rIns="0" bIns="0" rtlCol="0" anchor="ctr">
            <a:spAutoFit/>
          </a:bodyPr>
          <a:lstStyle/>
          <a:p>
            <a:pPr indent="0" marL="0">
              <a:buNone/>
            </a:pPr>
            <a:r>
              <a:rPr lang="en-US" sz="1013" b="1" dirty="0">
                <a:solidFill>
                  <a:srgbClr val="2E5984"/>
                </a:solidFill>
                <a:latin typeface="Arial" pitchFamily="34" charset="0"/>
                <a:ea typeface="Arial" pitchFamily="34" charset="-122"/>
                <a:cs typeface="Arial" pitchFamily="34" charset="-120"/>
              </a:rPr>
              <a:t>Renewable Generation</a:t>
            </a:r>
            <a:endParaRPr lang="en-US" sz="1013" dirty="0"/>
          </a:p>
        </p:txBody>
      </p:sp>
      <p:sp>
        <p:nvSpPr>
          <p:cNvPr id="26" name="Text 18"/>
          <p:cNvSpPr/>
          <p:nvPr/>
        </p:nvSpPr>
        <p:spPr>
          <a:xfrm>
            <a:off x="5174949" y="1393031"/>
            <a:ext cx="3740451" cy="257175"/>
          </a:xfrm>
          <a:prstGeom prst="rect">
            <a:avLst/>
          </a:prstGeom>
          <a:noFill/>
          <a:ln/>
        </p:spPr>
        <p:txBody>
          <a:bodyPr wrap="square" lIns="0" tIns="0" rIns="0" bIns="0" rtlCol="0" anchor="ctr">
            <a:spAutoFit/>
          </a:bodyPr>
          <a:lstStyle/>
          <a:p>
            <a:pPr indent="0" marL="0">
              <a:buNone/>
            </a:pPr>
            <a:r>
              <a:rPr lang="en-US" sz="844" dirty="0">
                <a:solidFill>
                  <a:srgbClr val="333333"/>
                </a:solidFill>
                <a:latin typeface="Arial" pitchFamily="34" charset="0"/>
                <a:ea typeface="Arial" pitchFamily="34" charset="-122"/>
                <a:cs typeface="Arial" pitchFamily="34" charset="-120"/>
              </a:rPr>
              <a:t>Utility-scale solar, offshore wind, and geothermal facilities with domestic supply chains and advanced manufacturing.</a:t>
            </a:r>
            <a:endParaRPr lang="en-US" sz="844" dirty="0"/>
          </a:p>
        </p:txBody>
      </p:sp>
      <p:sp>
        <p:nvSpPr>
          <p:cNvPr id="27" name="Shape 19"/>
          <p:cNvSpPr/>
          <p:nvPr/>
        </p:nvSpPr>
        <p:spPr>
          <a:xfrm>
            <a:off x="4746324" y="1821656"/>
            <a:ext cx="4183363" cy="642938"/>
          </a:xfrm>
          <a:prstGeom prst="rect">
            <a:avLst/>
          </a:prstGeom>
          <a:solidFill>
            <a:srgbClr val="FFFFFF"/>
          </a:solidFill>
          <a:ln/>
        </p:spPr>
      </p:sp>
      <p:sp>
        <p:nvSpPr>
          <p:cNvPr id="28" name="Shape 20"/>
          <p:cNvSpPr/>
          <p:nvPr/>
        </p:nvSpPr>
        <p:spPr>
          <a:xfrm>
            <a:off x="4832049" y="1907381"/>
            <a:ext cx="257175" cy="257175"/>
          </a:xfrm>
          <a:prstGeom prst="ellipse">
            <a:avLst/>
          </a:prstGeom>
          <a:solidFill>
            <a:srgbClr val="2E5984"/>
          </a:solidFill>
          <a:ln/>
        </p:spPr>
      </p:sp>
      <p:pic>
        <p:nvPicPr>
          <p:cNvPr id="29" name="Image 6" descr="preencoded.png">    </p:cNvPr>
          <p:cNvPicPr>
            <a:picLocks noChangeAspect="1"/>
          </p:cNvPicPr>
          <p:nvPr/>
        </p:nvPicPr>
        <p:blipFill>
          <a:blip r:embed="rId7"/>
          <a:stretch>
            <a:fillRect/>
          </a:stretch>
        </p:blipFill>
        <p:spPr>
          <a:xfrm>
            <a:off x="4880270" y="2032397"/>
            <a:ext cx="160734" cy="7144"/>
          </a:xfrm>
          <a:prstGeom prst="rect">
            <a:avLst/>
          </a:prstGeom>
        </p:spPr>
      </p:pic>
      <p:sp>
        <p:nvSpPr>
          <p:cNvPr id="30" name="Text 21"/>
          <p:cNvSpPr/>
          <p:nvPr/>
        </p:nvSpPr>
        <p:spPr>
          <a:xfrm>
            <a:off x="5174949" y="1907381"/>
            <a:ext cx="3740451" cy="192881"/>
          </a:xfrm>
          <a:prstGeom prst="rect">
            <a:avLst/>
          </a:prstGeom>
          <a:noFill/>
          <a:ln/>
        </p:spPr>
        <p:txBody>
          <a:bodyPr wrap="square" lIns="0" tIns="0" rIns="0" bIns="0" rtlCol="0" anchor="ctr">
            <a:spAutoFit/>
          </a:bodyPr>
          <a:lstStyle/>
          <a:p>
            <a:pPr indent="0" marL="0">
              <a:buNone/>
            </a:pPr>
            <a:r>
              <a:rPr lang="en-US" sz="1013" b="1" dirty="0">
                <a:solidFill>
                  <a:srgbClr val="2E5984"/>
                </a:solidFill>
                <a:latin typeface="Arial" pitchFamily="34" charset="0"/>
                <a:ea typeface="Arial" pitchFamily="34" charset="-122"/>
                <a:cs typeface="Arial" pitchFamily="34" charset="-120"/>
              </a:rPr>
              <a:t>Energy Storage</a:t>
            </a:r>
            <a:endParaRPr lang="en-US" sz="1013" dirty="0"/>
          </a:p>
        </p:txBody>
      </p:sp>
      <p:sp>
        <p:nvSpPr>
          <p:cNvPr id="31" name="Text 22"/>
          <p:cNvSpPr/>
          <p:nvPr/>
        </p:nvSpPr>
        <p:spPr>
          <a:xfrm>
            <a:off x="5174949" y="2121694"/>
            <a:ext cx="3740451" cy="257175"/>
          </a:xfrm>
          <a:prstGeom prst="rect">
            <a:avLst/>
          </a:prstGeom>
          <a:noFill/>
          <a:ln/>
        </p:spPr>
        <p:txBody>
          <a:bodyPr wrap="square" lIns="0" tIns="0" rIns="0" bIns="0" rtlCol="0" anchor="ctr">
            <a:spAutoFit/>
          </a:bodyPr>
          <a:lstStyle/>
          <a:p>
            <a:pPr indent="0" marL="0">
              <a:buNone/>
            </a:pPr>
            <a:r>
              <a:rPr lang="en-US" sz="844" dirty="0">
                <a:solidFill>
                  <a:srgbClr val="333333"/>
                </a:solidFill>
                <a:latin typeface="Arial" pitchFamily="34" charset="0"/>
                <a:ea typeface="Arial" pitchFamily="34" charset="-122"/>
                <a:cs typeface="Arial" pitchFamily="34" charset="-120"/>
              </a:rPr>
              <a:t>Grid-scale batteries, pumped hydro, and emerging long-duration storage technologies to enable renewable integration and grid resilience.</a:t>
            </a:r>
            <a:endParaRPr lang="en-US" sz="844" dirty="0"/>
          </a:p>
        </p:txBody>
      </p:sp>
      <p:sp>
        <p:nvSpPr>
          <p:cNvPr id="32" name="Shape 23"/>
          <p:cNvSpPr/>
          <p:nvPr/>
        </p:nvSpPr>
        <p:spPr>
          <a:xfrm>
            <a:off x="4746324" y="2550319"/>
            <a:ext cx="4183363" cy="642938"/>
          </a:xfrm>
          <a:prstGeom prst="rect">
            <a:avLst/>
          </a:prstGeom>
          <a:solidFill>
            <a:srgbClr val="FFFFFF"/>
          </a:solidFill>
          <a:ln/>
        </p:spPr>
      </p:sp>
      <p:sp>
        <p:nvSpPr>
          <p:cNvPr id="33" name="Shape 24"/>
          <p:cNvSpPr/>
          <p:nvPr/>
        </p:nvSpPr>
        <p:spPr>
          <a:xfrm>
            <a:off x="4832049" y="2636044"/>
            <a:ext cx="257175" cy="257175"/>
          </a:xfrm>
          <a:prstGeom prst="ellipse">
            <a:avLst/>
          </a:prstGeom>
          <a:solidFill>
            <a:srgbClr val="2E5984"/>
          </a:solidFill>
          <a:ln/>
        </p:spPr>
      </p:sp>
      <p:pic>
        <p:nvPicPr>
          <p:cNvPr id="34" name="Image 7" descr="preencoded.png">    </p:cNvPr>
          <p:cNvPicPr>
            <a:picLocks noChangeAspect="1"/>
          </p:cNvPicPr>
          <p:nvPr/>
        </p:nvPicPr>
        <p:blipFill>
          <a:blip r:embed="rId8"/>
          <a:stretch>
            <a:fillRect/>
          </a:stretch>
        </p:blipFill>
        <p:spPr>
          <a:xfrm>
            <a:off x="4907059" y="2761059"/>
            <a:ext cx="107156" cy="7144"/>
          </a:xfrm>
          <a:prstGeom prst="rect">
            <a:avLst/>
          </a:prstGeom>
        </p:spPr>
      </p:pic>
      <p:sp>
        <p:nvSpPr>
          <p:cNvPr id="35" name="Text 25"/>
          <p:cNvSpPr/>
          <p:nvPr/>
        </p:nvSpPr>
        <p:spPr>
          <a:xfrm>
            <a:off x="5174949" y="2636044"/>
            <a:ext cx="3740451" cy="192881"/>
          </a:xfrm>
          <a:prstGeom prst="rect">
            <a:avLst/>
          </a:prstGeom>
          <a:noFill/>
          <a:ln/>
        </p:spPr>
        <p:txBody>
          <a:bodyPr wrap="square" lIns="0" tIns="0" rIns="0" bIns="0" rtlCol="0" anchor="ctr">
            <a:spAutoFit/>
          </a:bodyPr>
          <a:lstStyle/>
          <a:p>
            <a:pPr indent="0" marL="0">
              <a:buNone/>
            </a:pPr>
            <a:r>
              <a:rPr lang="en-US" sz="1013" b="1" dirty="0">
                <a:solidFill>
                  <a:srgbClr val="2E5984"/>
                </a:solidFill>
                <a:latin typeface="Arial" pitchFamily="34" charset="0"/>
                <a:ea typeface="Arial" pitchFamily="34" charset="-122"/>
                <a:cs typeface="Arial" pitchFamily="34" charset="-120"/>
              </a:rPr>
              <a:t>Smart Grid</a:t>
            </a:r>
            <a:endParaRPr lang="en-US" sz="1013" dirty="0"/>
          </a:p>
        </p:txBody>
      </p:sp>
      <p:sp>
        <p:nvSpPr>
          <p:cNvPr id="36" name="Text 26"/>
          <p:cNvSpPr/>
          <p:nvPr/>
        </p:nvSpPr>
        <p:spPr>
          <a:xfrm>
            <a:off x="5174949" y="2850356"/>
            <a:ext cx="3740451" cy="257175"/>
          </a:xfrm>
          <a:prstGeom prst="rect">
            <a:avLst/>
          </a:prstGeom>
          <a:noFill/>
          <a:ln/>
        </p:spPr>
        <p:txBody>
          <a:bodyPr wrap="square" lIns="0" tIns="0" rIns="0" bIns="0" rtlCol="0" anchor="ctr">
            <a:spAutoFit/>
          </a:bodyPr>
          <a:lstStyle/>
          <a:p>
            <a:pPr indent="0" marL="0">
              <a:buNone/>
            </a:pPr>
            <a:r>
              <a:rPr lang="en-US" sz="844" dirty="0">
                <a:solidFill>
                  <a:srgbClr val="333333"/>
                </a:solidFill>
                <a:latin typeface="Arial" pitchFamily="34" charset="0"/>
                <a:ea typeface="Arial" pitchFamily="34" charset="-122"/>
                <a:cs typeface="Arial" pitchFamily="34" charset="-120"/>
              </a:rPr>
              <a:t>Advanced transmission, distribution automation, and grid-edge intelligence to enhance reliability, efficiency, and cybersecurity.</a:t>
            </a:r>
            <a:endParaRPr lang="en-US" sz="844" dirty="0"/>
          </a:p>
        </p:txBody>
      </p:sp>
      <p:sp>
        <p:nvSpPr>
          <p:cNvPr id="37" name="Shape 27"/>
          <p:cNvSpPr/>
          <p:nvPr/>
        </p:nvSpPr>
        <p:spPr>
          <a:xfrm>
            <a:off x="4746324" y="3278981"/>
            <a:ext cx="4183363" cy="1071563"/>
          </a:xfrm>
          <a:prstGeom prst="rect">
            <a:avLst/>
          </a:prstGeom>
          <a:solidFill>
            <a:srgbClr val="7FB3D3"/>
          </a:solidFill>
          <a:ln/>
        </p:spPr>
      </p:sp>
      <p:sp>
        <p:nvSpPr>
          <p:cNvPr id="38" name="Text 28"/>
          <p:cNvSpPr/>
          <p:nvPr/>
        </p:nvSpPr>
        <p:spPr>
          <a:xfrm>
            <a:off x="4832049" y="3364706"/>
            <a:ext cx="4083351" cy="192881"/>
          </a:xfrm>
          <a:prstGeom prst="rect">
            <a:avLst/>
          </a:prstGeom>
          <a:noFill/>
          <a:ln/>
        </p:spPr>
        <p:txBody>
          <a:bodyPr wrap="square" lIns="0" tIns="0" rIns="0" bIns="0" rtlCol="0" anchor="ctr">
            <a:spAutoFit/>
          </a:bodyPr>
          <a:lstStyle/>
          <a:p>
            <a:pPr indent="0" marL="0">
              <a:buNone/>
            </a:pPr>
            <a:r>
              <a:rPr lang="en-US" sz="1013" b="1" dirty="0">
                <a:solidFill>
                  <a:srgbClr val="FFFFFF"/>
                </a:solidFill>
                <a:latin typeface="Arial" pitchFamily="34" charset="0"/>
                <a:ea typeface="Arial" pitchFamily="34" charset="-122"/>
                <a:cs typeface="Arial" pitchFamily="34" charset="-120"/>
              </a:rPr>
              <a:t>Financing Innovation</a:t>
            </a:r>
            <a:endParaRPr lang="en-US" sz="1013" dirty="0"/>
          </a:p>
        </p:txBody>
      </p:sp>
      <p:sp>
        <p:nvSpPr>
          <p:cNvPr id="39" name="Text 29"/>
          <p:cNvSpPr/>
          <p:nvPr/>
        </p:nvSpPr>
        <p:spPr>
          <a:xfrm>
            <a:off x="4832049" y="3579019"/>
            <a:ext cx="4083351" cy="685800"/>
          </a:xfrm>
          <a:prstGeom prst="rect">
            <a:avLst/>
          </a:prstGeom>
          <a:noFill/>
          <a:ln/>
        </p:spPr>
        <p:txBody>
          <a:bodyPr wrap="square" lIns="0" tIns="0" rIns="0" bIns="0" rtlCol="0" anchor="ctr">
            <a:spAutoFit/>
          </a:bodyPr>
          <a:lstStyle/>
          <a:p>
            <a:pPr indent="0" marL="0">
              <a:buNone/>
            </a:pPr>
            <a:r>
              <a:rPr lang="en-US" sz="900" dirty="0">
                <a:solidFill>
                  <a:srgbClr val="FFFFFF"/>
                </a:solidFill>
                <a:latin typeface="Arial" pitchFamily="34" charset="0"/>
                <a:ea typeface="Arial" pitchFamily="34" charset="-122"/>
                <a:cs typeface="Arial" pitchFamily="34" charset="-120"/>
              </a:rPr>
              <a:t>Green banks, sustainability-linked bonds, and infrastructure-as-a-service models are emerging to address the unique financing challenges of digital and energy infrastructure, particularly for projects with high upfront costs but long-term benefits.</a:t>
            </a:r>
            <a:endParaRPr lang="en-US" sz="9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9144000" cy="6265069"/>
          </a:xfrm>
          <a:prstGeom prst="rect">
            <a:avLst/>
          </a:prstGeom>
        </p:spPr>
      </p:pic>
      <p:sp>
        <p:nvSpPr>
          <p:cNvPr id="3" name="Text 0"/>
          <p:cNvSpPr/>
          <p:nvPr/>
        </p:nvSpPr>
        <p:spPr>
          <a:xfrm>
            <a:off x="285750" y="285750"/>
            <a:ext cx="8643938" cy="385763"/>
          </a:xfrm>
          <a:prstGeom prst="rect">
            <a:avLst/>
          </a:prstGeom>
          <a:noFill/>
          <a:ln/>
        </p:spPr>
        <p:txBody>
          <a:bodyPr wrap="square" lIns="0" tIns="0" rIns="0" bIns="0" rtlCol="0" anchor="ctr">
            <a:spAutoFit/>
          </a:bodyPr>
          <a:lstStyle/>
          <a:p>
            <a:pPr indent="0" marL="0">
              <a:buNone/>
            </a:pPr>
            <a:r>
              <a:rPr lang="en-US" sz="2025" b="1" dirty="0">
                <a:solidFill>
                  <a:srgbClr val="2E5984"/>
                </a:solidFill>
                <a:latin typeface="Arial" pitchFamily="34" charset="0"/>
                <a:ea typeface="Arial" pitchFamily="34" charset="-122"/>
                <a:cs typeface="Arial" pitchFamily="34" charset="-120"/>
              </a:rPr>
              <a:t>Global Context and Comparative Approach</a:t>
            </a:r>
            <a:endParaRPr lang="en-US" sz="2025" dirty="0"/>
          </a:p>
        </p:txBody>
      </p:sp>
      <p:sp>
        <p:nvSpPr>
          <p:cNvPr id="4" name="Text 1"/>
          <p:cNvSpPr/>
          <p:nvPr/>
        </p:nvSpPr>
        <p:spPr>
          <a:xfrm>
            <a:off x="285750" y="1135856"/>
            <a:ext cx="4186238" cy="257175"/>
          </a:xfrm>
          <a:prstGeom prst="rect">
            <a:avLst/>
          </a:prstGeom>
          <a:noFill/>
          <a:ln/>
        </p:spPr>
        <p:txBody>
          <a:bodyPr wrap="square" lIns="0" tIns="0" rIns="0" bIns="0" rtlCol="0" anchor="ctr">
            <a:spAutoFit/>
          </a:bodyPr>
          <a:lstStyle/>
          <a:p>
            <a:pPr indent="0" marL="0">
              <a:buNone/>
            </a:pPr>
            <a:r>
              <a:rPr lang="en-US" sz="1350" b="1" dirty="0">
                <a:solidFill>
                  <a:srgbClr val="4A90A4"/>
                </a:solidFill>
                <a:latin typeface="Arial" pitchFamily="34" charset="0"/>
                <a:ea typeface="Arial" pitchFamily="34" charset="-122"/>
                <a:cs typeface="Arial" pitchFamily="34" charset="-120"/>
              </a:rPr>
              <a:t>Different Models Across Countries</a:t>
            </a:r>
            <a:endParaRPr lang="en-US" sz="1350" dirty="0"/>
          </a:p>
        </p:txBody>
      </p:sp>
      <p:sp>
        <p:nvSpPr>
          <p:cNvPr id="5" name="Text 2"/>
          <p:cNvSpPr/>
          <p:nvPr/>
        </p:nvSpPr>
        <p:spPr>
          <a:xfrm>
            <a:off x="285750" y="1519833"/>
            <a:ext cx="1404891" cy="158948"/>
          </a:xfrm>
          <a:prstGeom prst="rect">
            <a:avLst/>
          </a:prstGeom>
          <a:noFill/>
          <a:ln/>
        </p:spPr>
        <p:txBody>
          <a:bodyPr wrap="square" lIns="0" tIns="0" rIns="0" bIns="0" rtlCol="0" anchor="ctr">
            <a:spAutoFit/>
          </a:bodyPr>
          <a:lstStyle/>
          <a:p>
            <a:pPr algn="l" indent="0" marL="0">
              <a:buNone/>
            </a:pPr>
            <a:r>
              <a:rPr lang="en-US" sz="1125" b="1" dirty="0">
                <a:solidFill>
                  <a:srgbClr val="333333"/>
                </a:solidFill>
                <a:latin typeface="Arial" pitchFamily="34" charset="0"/>
                <a:ea typeface="Arial" pitchFamily="34" charset="-122"/>
                <a:cs typeface="Arial" pitchFamily="34" charset="-120"/>
              </a:rPr>
              <a:t>Anglo-Saxon Model</a:t>
            </a:r>
            <a:endParaRPr lang="en-US" sz="1125" dirty="0"/>
          </a:p>
        </p:txBody>
      </p:sp>
      <p:sp>
        <p:nvSpPr>
          <p:cNvPr id="6" name="Text 3"/>
          <p:cNvSpPr/>
          <p:nvPr/>
        </p:nvSpPr>
        <p:spPr>
          <a:xfrm>
            <a:off x="1619203" y="1519833"/>
            <a:ext cx="2731591" cy="158948"/>
          </a:xfrm>
          <a:prstGeom prst="rect">
            <a:avLst/>
          </a:prstGeom>
          <a:noFill/>
          <a:ln/>
        </p:spPr>
        <p:txBody>
          <a:bodyPr wrap="square" lIns="0" tIns="0" rIns="0" bIns="0" rtlCol="0" anchor="ctr">
            <a:spAutoFit/>
          </a:bodyPr>
          <a:lstStyle/>
          <a:p>
            <a:pPr algn="l" indent="0" marL="0">
              <a:buNone/>
            </a:pPr>
            <a:r>
              <a:rPr lang="en-US" sz="1125" dirty="0">
                <a:solidFill>
                  <a:srgbClr val="333333"/>
                </a:solidFill>
                <a:latin typeface="Arial" pitchFamily="34" charset="0"/>
                <a:ea typeface="Arial" pitchFamily="34" charset="-122"/>
                <a:cs typeface="Arial" pitchFamily="34" charset="-120"/>
              </a:rPr>
              <a:t>- Market-oriented, limited state ownership</a:t>
            </a:r>
            <a:endParaRPr lang="en-US" sz="1125" dirty="0"/>
          </a:p>
        </p:txBody>
      </p:sp>
      <p:sp>
        <p:nvSpPr>
          <p:cNvPr id="7" name="Text 4"/>
          <p:cNvSpPr/>
          <p:nvPr/>
        </p:nvSpPr>
        <p:spPr>
          <a:xfrm>
            <a:off x="285750" y="1791295"/>
            <a:ext cx="2008203" cy="158948"/>
          </a:xfrm>
          <a:prstGeom prst="rect">
            <a:avLst/>
          </a:prstGeom>
          <a:noFill/>
          <a:ln/>
        </p:spPr>
        <p:txBody>
          <a:bodyPr wrap="square" lIns="0" tIns="0" rIns="0" bIns="0" rtlCol="0" anchor="ctr">
            <a:spAutoFit/>
          </a:bodyPr>
          <a:lstStyle/>
          <a:p>
            <a:pPr algn="l" indent="0" marL="0">
              <a:buNone/>
            </a:pPr>
            <a:r>
              <a:rPr lang="en-US" sz="1125" b="1" dirty="0">
                <a:solidFill>
                  <a:srgbClr val="333333"/>
                </a:solidFill>
                <a:latin typeface="Arial" pitchFamily="34" charset="0"/>
                <a:ea typeface="Arial" pitchFamily="34" charset="-122"/>
                <a:cs typeface="Arial" pitchFamily="34" charset="-120"/>
              </a:rPr>
              <a:t>Continental European Model</a:t>
            </a:r>
            <a:endParaRPr lang="en-US" sz="1125" dirty="0"/>
          </a:p>
        </p:txBody>
      </p:sp>
      <p:sp>
        <p:nvSpPr>
          <p:cNvPr id="8" name="Text 5"/>
          <p:cNvSpPr/>
          <p:nvPr/>
        </p:nvSpPr>
        <p:spPr>
          <a:xfrm>
            <a:off x="285750" y="1791295"/>
            <a:ext cx="4009151" cy="358973"/>
          </a:xfrm>
          <a:prstGeom prst="rect">
            <a:avLst/>
          </a:prstGeom>
          <a:noFill/>
          <a:ln/>
        </p:spPr>
        <p:txBody>
          <a:bodyPr wrap="square" lIns="0" tIns="0" rIns="0" bIns="0" rtlCol="0" anchor="ctr">
            <a:spAutoFit/>
          </a:bodyPr>
          <a:lstStyle/>
          <a:p>
            <a:pPr algn="l" indent="0" marL="0">
              <a:buNone/>
            </a:pPr>
            <a:r>
              <a:rPr lang="en-US" sz="1125" dirty="0">
                <a:solidFill>
                  <a:srgbClr val="333333"/>
                </a:solidFill>
                <a:latin typeface="Arial" pitchFamily="34" charset="0"/>
                <a:ea typeface="Arial" pitchFamily="34" charset="-122"/>
                <a:cs typeface="Arial" pitchFamily="34" charset="-120"/>
              </a:rPr>
              <a:t>- Mixed economy with strategic state participation</a:t>
            </a:r>
            <a:endParaRPr lang="en-US" sz="1125" dirty="0"/>
          </a:p>
        </p:txBody>
      </p:sp>
      <p:sp>
        <p:nvSpPr>
          <p:cNvPr id="9" name="Text 6"/>
          <p:cNvSpPr/>
          <p:nvPr/>
        </p:nvSpPr>
        <p:spPr>
          <a:xfrm>
            <a:off x="285750" y="2262783"/>
            <a:ext cx="2241770" cy="158948"/>
          </a:xfrm>
          <a:prstGeom prst="rect">
            <a:avLst/>
          </a:prstGeom>
          <a:noFill/>
          <a:ln/>
        </p:spPr>
        <p:txBody>
          <a:bodyPr wrap="square" lIns="0" tIns="0" rIns="0" bIns="0" rtlCol="0" anchor="ctr">
            <a:spAutoFit/>
          </a:bodyPr>
          <a:lstStyle/>
          <a:p>
            <a:pPr algn="l" indent="0" marL="0">
              <a:buNone/>
            </a:pPr>
            <a:r>
              <a:rPr lang="en-US" sz="1125" b="1" dirty="0">
                <a:solidFill>
                  <a:srgbClr val="333333"/>
                </a:solidFill>
                <a:latin typeface="Arial" pitchFamily="34" charset="0"/>
                <a:ea typeface="Arial" pitchFamily="34" charset="-122"/>
                <a:cs typeface="Arial" pitchFamily="34" charset="-120"/>
              </a:rPr>
              <a:t>East Asian Developmental State</a:t>
            </a:r>
            <a:endParaRPr lang="en-US" sz="1125" dirty="0"/>
          </a:p>
        </p:txBody>
      </p:sp>
      <p:sp>
        <p:nvSpPr>
          <p:cNvPr id="10" name="Text 7"/>
          <p:cNvSpPr/>
          <p:nvPr/>
        </p:nvSpPr>
        <p:spPr>
          <a:xfrm>
            <a:off x="285750" y="2262783"/>
            <a:ext cx="3178969" cy="358973"/>
          </a:xfrm>
          <a:prstGeom prst="rect">
            <a:avLst/>
          </a:prstGeom>
          <a:noFill/>
          <a:ln/>
        </p:spPr>
        <p:txBody>
          <a:bodyPr wrap="square" lIns="0" tIns="0" rIns="0" bIns="0" rtlCol="0" anchor="ctr">
            <a:spAutoFit/>
          </a:bodyPr>
          <a:lstStyle/>
          <a:p>
            <a:pPr algn="l" indent="0" marL="0">
              <a:buNone/>
            </a:pPr>
            <a:r>
              <a:rPr lang="en-US" sz="1125" dirty="0">
                <a:solidFill>
                  <a:srgbClr val="333333"/>
                </a:solidFill>
                <a:latin typeface="Arial" pitchFamily="34" charset="0"/>
                <a:ea typeface="Arial" pitchFamily="34" charset="-122"/>
                <a:cs typeface="Arial" pitchFamily="34" charset="-120"/>
              </a:rPr>
              <a:t>- State-guided industrialization</a:t>
            </a:r>
            <a:endParaRPr lang="en-US" sz="1125" dirty="0"/>
          </a:p>
        </p:txBody>
      </p:sp>
      <p:sp>
        <p:nvSpPr>
          <p:cNvPr id="11" name="Text 8"/>
          <p:cNvSpPr/>
          <p:nvPr/>
        </p:nvSpPr>
        <p:spPr>
          <a:xfrm>
            <a:off x="285750" y="2734270"/>
            <a:ext cx="1183044" cy="158948"/>
          </a:xfrm>
          <a:prstGeom prst="rect">
            <a:avLst/>
          </a:prstGeom>
          <a:noFill/>
          <a:ln/>
        </p:spPr>
        <p:txBody>
          <a:bodyPr wrap="none" lIns="0" tIns="0" rIns="0" bIns="0" rtlCol="0" anchor="ctr">
            <a:spAutoFit/>
          </a:bodyPr>
          <a:lstStyle/>
          <a:p>
            <a:pPr algn="l" indent="0" marL="0">
              <a:buNone/>
            </a:pPr>
            <a:r>
              <a:rPr lang="en-US" sz="1125" b="1" dirty="0">
                <a:solidFill>
                  <a:srgbClr val="333333"/>
                </a:solidFill>
                <a:latin typeface="Arial" pitchFamily="34" charset="0"/>
                <a:ea typeface="Arial" pitchFamily="34" charset="-122"/>
                <a:cs typeface="Arial" pitchFamily="34" charset="-120"/>
              </a:rPr>
              <a:t>State Capitalism</a:t>
            </a:r>
            <a:endParaRPr lang="en-US" sz="1125" dirty="0"/>
          </a:p>
        </p:txBody>
      </p:sp>
      <p:sp>
        <p:nvSpPr>
          <p:cNvPr id="12" name="Text 9"/>
          <p:cNvSpPr/>
          <p:nvPr/>
        </p:nvSpPr>
        <p:spPr>
          <a:xfrm>
            <a:off x="1397357" y="2734270"/>
            <a:ext cx="3017481" cy="158948"/>
          </a:xfrm>
          <a:prstGeom prst="rect">
            <a:avLst/>
          </a:prstGeom>
          <a:noFill/>
          <a:ln/>
        </p:spPr>
        <p:txBody>
          <a:bodyPr wrap="square" lIns="0" tIns="0" rIns="0" bIns="0" rtlCol="0" anchor="ctr">
            <a:spAutoFit/>
          </a:bodyPr>
          <a:lstStyle/>
          <a:p>
            <a:pPr algn="l" indent="0" marL="0">
              <a:buNone/>
            </a:pPr>
            <a:r>
              <a:rPr lang="en-US" sz="1125" dirty="0">
                <a:solidFill>
                  <a:srgbClr val="333333"/>
                </a:solidFill>
                <a:latin typeface="Arial" pitchFamily="34" charset="0"/>
                <a:ea typeface="Arial" pitchFamily="34" charset="-122"/>
                <a:cs typeface="Arial" pitchFamily="34" charset="-120"/>
              </a:rPr>
              <a:t>- Extensive SOE presence in strategic sectors</a:t>
            </a:r>
            <a:endParaRPr lang="en-US" sz="1125" dirty="0"/>
          </a:p>
        </p:txBody>
      </p:sp>
      <p:pic>
        <p:nvPicPr>
          <p:cNvPr id="13" name="Image 1" descr="preencoded.png">    </p:cNvPr>
          <p:cNvPicPr>
            <a:picLocks noChangeAspect="1"/>
          </p:cNvPicPr>
          <p:nvPr/>
        </p:nvPicPr>
        <p:blipFill>
          <a:blip r:embed="rId2"/>
          <a:stretch>
            <a:fillRect/>
          </a:stretch>
        </p:blipFill>
        <p:spPr>
          <a:xfrm>
            <a:off x="285750" y="3057525"/>
            <a:ext cx="4114800" cy="2500313"/>
          </a:xfrm>
          <a:prstGeom prst="rect">
            <a:avLst/>
          </a:prstGeom>
        </p:spPr>
      </p:pic>
      <p:sp>
        <p:nvSpPr>
          <p:cNvPr id="14" name="Text 10"/>
          <p:cNvSpPr/>
          <p:nvPr/>
        </p:nvSpPr>
        <p:spPr>
          <a:xfrm>
            <a:off x="4743450" y="1135856"/>
            <a:ext cx="4186238" cy="257175"/>
          </a:xfrm>
          <a:prstGeom prst="rect">
            <a:avLst/>
          </a:prstGeom>
          <a:noFill/>
          <a:ln/>
        </p:spPr>
        <p:txBody>
          <a:bodyPr wrap="square" lIns="0" tIns="0" rIns="0" bIns="0" rtlCol="0" anchor="ctr">
            <a:spAutoFit/>
          </a:bodyPr>
          <a:lstStyle/>
          <a:p>
            <a:pPr indent="0" marL="0">
              <a:buNone/>
            </a:pPr>
            <a:r>
              <a:rPr lang="en-US" sz="1350" b="1" dirty="0">
                <a:solidFill>
                  <a:srgbClr val="4A90A4"/>
                </a:solidFill>
                <a:latin typeface="Arial" pitchFamily="34" charset="0"/>
                <a:ea typeface="Arial" pitchFamily="34" charset="-122"/>
                <a:cs typeface="Arial" pitchFamily="34" charset="-120"/>
              </a:rPr>
              <a:t>Emerging vs. Developed Economy Approaches</a:t>
            </a:r>
            <a:endParaRPr lang="en-US" sz="1350" dirty="0"/>
          </a:p>
        </p:txBody>
      </p:sp>
      <p:sp>
        <p:nvSpPr>
          <p:cNvPr id="15" name="Text 11"/>
          <p:cNvSpPr/>
          <p:nvPr/>
        </p:nvSpPr>
        <p:spPr>
          <a:xfrm>
            <a:off x="4743450" y="1519833"/>
            <a:ext cx="1492514" cy="158948"/>
          </a:xfrm>
          <a:prstGeom prst="rect">
            <a:avLst/>
          </a:prstGeom>
          <a:noFill/>
          <a:ln/>
        </p:spPr>
        <p:txBody>
          <a:bodyPr wrap="square" lIns="0" tIns="0" rIns="0" bIns="0" rtlCol="0" anchor="ctr">
            <a:spAutoFit/>
          </a:bodyPr>
          <a:lstStyle/>
          <a:p>
            <a:pPr algn="l" indent="0" marL="0">
              <a:buNone/>
            </a:pPr>
            <a:r>
              <a:rPr lang="en-US" sz="1125" b="1" dirty="0">
                <a:solidFill>
                  <a:srgbClr val="333333"/>
                </a:solidFill>
                <a:latin typeface="Arial" pitchFamily="34" charset="0"/>
                <a:ea typeface="Arial" pitchFamily="34" charset="-122"/>
                <a:cs typeface="Arial" pitchFamily="34" charset="-120"/>
              </a:rPr>
              <a:t>Institutional capacity</a:t>
            </a:r>
            <a:endParaRPr lang="en-US" sz="1125" dirty="0"/>
          </a:p>
        </p:txBody>
      </p:sp>
      <p:sp>
        <p:nvSpPr>
          <p:cNvPr id="16" name="Text 12"/>
          <p:cNvSpPr/>
          <p:nvPr/>
        </p:nvSpPr>
        <p:spPr>
          <a:xfrm>
            <a:off x="4743450" y="1519833"/>
            <a:ext cx="3803628" cy="358973"/>
          </a:xfrm>
          <a:prstGeom prst="rect">
            <a:avLst/>
          </a:prstGeom>
          <a:noFill/>
          <a:ln/>
        </p:spPr>
        <p:txBody>
          <a:bodyPr wrap="square" lIns="0" tIns="0" rIns="0" bIns="0" rtlCol="0" anchor="ctr">
            <a:spAutoFit/>
          </a:bodyPr>
          <a:lstStyle/>
          <a:p>
            <a:pPr algn="l" indent="0" marL="0">
              <a:buNone/>
            </a:pPr>
            <a:r>
              <a:rPr lang="en-US" sz="1125" dirty="0">
                <a:solidFill>
                  <a:srgbClr val="333333"/>
                </a:solidFill>
                <a:latin typeface="Arial" pitchFamily="34" charset="0"/>
                <a:ea typeface="Arial" pitchFamily="34" charset="-122"/>
                <a:cs typeface="Arial" pitchFamily="34" charset="-120"/>
              </a:rPr>
              <a:t>- Governance quality and regulatory frameworks</a:t>
            </a:r>
            <a:endParaRPr lang="en-US" sz="1125" dirty="0"/>
          </a:p>
        </p:txBody>
      </p:sp>
      <p:sp>
        <p:nvSpPr>
          <p:cNvPr id="17" name="Text 13"/>
          <p:cNvSpPr/>
          <p:nvPr/>
        </p:nvSpPr>
        <p:spPr>
          <a:xfrm>
            <a:off x="4743450" y="1991320"/>
            <a:ext cx="1977033" cy="158948"/>
          </a:xfrm>
          <a:prstGeom prst="rect">
            <a:avLst/>
          </a:prstGeom>
          <a:noFill/>
          <a:ln/>
        </p:spPr>
        <p:txBody>
          <a:bodyPr wrap="square" lIns="0" tIns="0" rIns="0" bIns="0" rtlCol="0" anchor="ctr">
            <a:spAutoFit/>
          </a:bodyPr>
          <a:lstStyle/>
          <a:p>
            <a:pPr algn="l" indent="0" marL="0">
              <a:buNone/>
            </a:pPr>
            <a:r>
              <a:rPr lang="en-US" sz="1125" b="1" dirty="0">
                <a:solidFill>
                  <a:srgbClr val="333333"/>
                </a:solidFill>
                <a:latin typeface="Arial" pitchFamily="34" charset="0"/>
                <a:ea typeface="Arial" pitchFamily="34" charset="-122"/>
                <a:cs typeface="Arial" pitchFamily="34" charset="-120"/>
              </a:rPr>
              <a:t>Capital market development</a:t>
            </a:r>
            <a:endParaRPr lang="en-US" sz="1125" dirty="0"/>
          </a:p>
        </p:txBody>
      </p:sp>
      <p:sp>
        <p:nvSpPr>
          <p:cNvPr id="18" name="Text 14"/>
          <p:cNvSpPr/>
          <p:nvPr/>
        </p:nvSpPr>
        <p:spPr>
          <a:xfrm>
            <a:off x="6649045" y="1991320"/>
            <a:ext cx="1890024" cy="158948"/>
          </a:xfrm>
          <a:prstGeom prst="rect">
            <a:avLst/>
          </a:prstGeom>
          <a:noFill/>
          <a:ln/>
        </p:spPr>
        <p:txBody>
          <a:bodyPr wrap="square" lIns="0" tIns="0" rIns="0" bIns="0" rtlCol="0" anchor="ctr">
            <a:spAutoFit/>
          </a:bodyPr>
          <a:lstStyle/>
          <a:p>
            <a:pPr algn="l" indent="0" marL="0">
              <a:buNone/>
            </a:pPr>
            <a:r>
              <a:rPr lang="en-US" sz="1125" dirty="0">
                <a:solidFill>
                  <a:srgbClr val="333333"/>
                </a:solidFill>
                <a:latin typeface="Arial" pitchFamily="34" charset="0"/>
                <a:ea typeface="Arial" pitchFamily="34" charset="-122"/>
                <a:cs typeface="Arial" pitchFamily="34" charset="-120"/>
              </a:rPr>
              <a:t>- Access to private financing</a:t>
            </a:r>
            <a:endParaRPr lang="en-US" sz="1125" dirty="0"/>
          </a:p>
        </p:txBody>
      </p:sp>
      <p:sp>
        <p:nvSpPr>
          <p:cNvPr id="19" name="Text 15"/>
          <p:cNvSpPr/>
          <p:nvPr/>
        </p:nvSpPr>
        <p:spPr>
          <a:xfrm>
            <a:off x="4743450" y="2262783"/>
            <a:ext cx="1143279" cy="158948"/>
          </a:xfrm>
          <a:prstGeom prst="rect">
            <a:avLst/>
          </a:prstGeom>
          <a:noFill/>
          <a:ln/>
        </p:spPr>
        <p:txBody>
          <a:bodyPr wrap="none" lIns="0" tIns="0" rIns="0" bIns="0" rtlCol="0" anchor="ctr">
            <a:spAutoFit/>
          </a:bodyPr>
          <a:lstStyle/>
          <a:p>
            <a:pPr algn="l" indent="0" marL="0">
              <a:buNone/>
            </a:pPr>
            <a:r>
              <a:rPr lang="en-US" sz="1125" b="1" dirty="0">
                <a:solidFill>
                  <a:srgbClr val="333333"/>
                </a:solidFill>
                <a:latin typeface="Arial" pitchFamily="34" charset="0"/>
                <a:ea typeface="Arial" pitchFamily="34" charset="-122"/>
                <a:cs typeface="Arial" pitchFamily="34" charset="-120"/>
              </a:rPr>
              <a:t>Risk perception</a:t>
            </a:r>
            <a:endParaRPr lang="en-US" sz="1125" dirty="0"/>
          </a:p>
        </p:txBody>
      </p:sp>
      <p:sp>
        <p:nvSpPr>
          <p:cNvPr id="20" name="Text 16"/>
          <p:cNvSpPr/>
          <p:nvPr/>
        </p:nvSpPr>
        <p:spPr>
          <a:xfrm>
            <a:off x="4743450" y="2262783"/>
            <a:ext cx="3707913" cy="358973"/>
          </a:xfrm>
          <a:prstGeom prst="rect">
            <a:avLst/>
          </a:prstGeom>
          <a:noFill/>
          <a:ln/>
        </p:spPr>
        <p:txBody>
          <a:bodyPr wrap="square" lIns="0" tIns="0" rIns="0" bIns="0" rtlCol="0" anchor="ctr">
            <a:spAutoFit/>
          </a:bodyPr>
          <a:lstStyle/>
          <a:p>
            <a:pPr algn="l" indent="0" marL="0">
              <a:buNone/>
            </a:pPr>
            <a:r>
              <a:rPr lang="en-US" sz="1125" dirty="0">
                <a:solidFill>
                  <a:srgbClr val="333333"/>
                </a:solidFill>
                <a:latin typeface="Arial" pitchFamily="34" charset="0"/>
                <a:ea typeface="Arial" pitchFamily="34" charset="-122"/>
                <a:cs typeface="Arial" pitchFamily="34" charset="-120"/>
              </a:rPr>
              <a:t>- Country risk premiums and investment barriers</a:t>
            </a:r>
            <a:endParaRPr lang="en-US" sz="1125" dirty="0"/>
          </a:p>
        </p:txBody>
      </p:sp>
      <p:sp>
        <p:nvSpPr>
          <p:cNvPr id="21" name="Text 17"/>
          <p:cNvSpPr/>
          <p:nvPr/>
        </p:nvSpPr>
        <p:spPr>
          <a:xfrm>
            <a:off x="4743450" y="2734270"/>
            <a:ext cx="1619622" cy="158948"/>
          </a:xfrm>
          <a:prstGeom prst="rect">
            <a:avLst/>
          </a:prstGeom>
          <a:noFill/>
          <a:ln/>
        </p:spPr>
        <p:txBody>
          <a:bodyPr wrap="square" lIns="0" tIns="0" rIns="0" bIns="0" rtlCol="0" anchor="ctr">
            <a:spAutoFit/>
          </a:bodyPr>
          <a:lstStyle/>
          <a:p>
            <a:pPr algn="l" indent="0" marL="0">
              <a:buNone/>
            </a:pPr>
            <a:r>
              <a:rPr lang="en-US" sz="1125" b="1" dirty="0">
                <a:solidFill>
                  <a:srgbClr val="333333"/>
                </a:solidFill>
                <a:latin typeface="Arial" pitchFamily="34" charset="0"/>
                <a:ea typeface="Arial" pitchFamily="34" charset="-122"/>
                <a:cs typeface="Arial" pitchFamily="34" charset="-120"/>
              </a:rPr>
              <a:t>Development priorities</a:t>
            </a:r>
            <a:endParaRPr lang="en-US" sz="1125" dirty="0"/>
          </a:p>
        </p:txBody>
      </p:sp>
      <p:sp>
        <p:nvSpPr>
          <p:cNvPr id="22" name="Text 18"/>
          <p:cNvSpPr/>
          <p:nvPr/>
        </p:nvSpPr>
        <p:spPr>
          <a:xfrm>
            <a:off x="4743450" y="2734270"/>
            <a:ext cx="3851011" cy="358973"/>
          </a:xfrm>
          <a:prstGeom prst="rect">
            <a:avLst/>
          </a:prstGeom>
          <a:noFill/>
          <a:ln/>
        </p:spPr>
        <p:txBody>
          <a:bodyPr wrap="square" lIns="0" tIns="0" rIns="0" bIns="0" rtlCol="0" anchor="ctr">
            <a:spAutoFit/>
          </a:bodyPr>
          <a:lstStyle/>
          <a:p>
            <a:pPr algn="l" indent="0" marL="0">
              <a:buNone/>
            </a:pPr>
            <a:r>
              <a:rPr lang="en-US" sz="1125" dirty="0">
                <a:solidFill>
                  <a:srgbClr val="333333"/>
                </a:solidFill>
                <a:latin typeface="Arial" pitchFamily="34" charset="0"/>
                <a:ea typeface="Arial" pitchFamily="34" charset="-122"/>
                <a:cs typeface="Arial" pitchFamily="34" charset="-120"/>
              </a:rPr>
              <a:t>- Basic infrastructure vs. advanced services</a:t>
            </a:r>
            <a:endParaRPr lang="en-US" sz="1125" dirty="0"/>
          </a:p>
        </p:txBody>
      </p:sp>
      <p:sp>
        <p:nvSpPr>
          <p:cNvPr id="23" name="Text 19"/>
          <p:cNvSpPr/>
          <p:nvPr/>
        </p:nvSpPr>
        <p:spPr>
          <a:xfrm>
            <a:off x="4743450" y="3293269"/>
            <a:ext cx="4186238" cy="257175"/>
          </a:xfrm>
          <a:prstGeom prst="rect">
            <a:avLst/>
          </a:prstGeom>
          <a:noFill/>
          <a:ln/>
        </p:spPr>
        <p:txBody>
          <a:bodyPr wrap="square" lIns="0" tIns="0" rIns="0" bIns="0" rtlCol="0" anchor="ctr">
            <a:spAutoFit/>
          </a:bodyPr>
          <a:lstStyle/>
          <a:p>
            <a:pPr indent="0" marL="0">
              <a:buNone/>
            </a:pPr>
            <a:r>
              <a:rPr lang="en-US" sz="1350" b="1" dirty="0">
                <a:solidFill>
                  <a:srgbClr val="4A90A4"/>
                </a:solidFill>
                <a:latin typeface="Arial" pitchFamily="34" charset="0"/>
                <a:ea typeface="Arial" pitchFamily="34" charset="-122"/>
                <a:cs typeface="Arial" pitchFamily="34" charset="-120"/>
              </a:rPr>
              <a:t>Key Lessons from International Experience</a:t>
            </a:r>
            <a:endParaRPr lang="en-US" sz="1350" dirty="0"/>
          </a:p>
        </p:txBody>
      </p:sp>
      <p:sp>
        <p:nvSpPr>
          <p:cNvPr id="24" name="Shape 20"/>
          <p:cNvSpPr/>
          <p:nvPr/>
        </p:nvSpPr>
        <p:spPr>
          <a:xfrm>
            <a:off x="4743450" y="3693319"/>
            <a:ext cx="1234418" cy="2257425"/>
          </a:xfrm>
          <a:prstGeom prst="rect">
            <a:avLst/>
          </a:prstGeom>
          <a:solidFill>
            <a:srgbClr val="FFFFFF"/>
          </a:solidFill>
          <a:ln w="397">
            <a:solidFill>
              <a:srgbClr val="7FB3D3"/>
            </a:solidFill>
            <a:prstDash val="solid"/>
          </a:ln>
        </p:spPr>
      </p:sp>
      <p:sp>
        <p:nvSpPr>
          <p:cNvPr id="25" name="Text 21"/>
          <p:cNvSpPr/>
          <p:nvPr/>
        </p:nvSpPr>
        <p:spPr>
          <a:xfrm>
            <a:off x="4850606" y="3800475"/>
            <a:ext cx="1091543" cy="428625"/>
          </a:xfrm>
          <a:prstGeom prst="rect">
            <a:avLst/>
          </a:prstGeom>
          <a:noFill/>
          <a:ln/>
        </p:spPr>
        <p:txBody>
          <a:bodyPr wrap="none" lIns="0" tIns="0" rIns="0" bIns="0" rtlCol="0" anchor="ctr">
            <a:spAutoFit/>
          </a:bodyPr>
          <a:lstStyle/>
          <a:p>
            <a:pPr algn="ctr" indent="0" marL="0">
              <a:buNone/>
            </a:pPr>
            <a:r>
              <a:rPr lang="en-US" sz="1125" b="1" dirty="0">
                <a:solidFill>
                  <a:srgbClr val="2E5984"/>
                </a:solidFill>
                <a:latin typeface="Arial" pitchFamily="34" charset="0"/>
                <a:ea typeface="Arial" pitchFamily="34" charset="-122"/>
                <a:cs typeface="Arial" pitchFamily="34" charset="-120"/>
              </a:rPr>
              <a:t>SOE Governance</a:t>
            </a:r>
            <a:endParaRPr lang="en-US" sz="1125" dirty="0"/>
          </a:p>
        </p:txBody>
      </p:sp>
      <p:sp>
        <p:nvSpPr>
          <p:cNvPr id="26" name="Text 22"/>
          <p:cNvSpPr/>
          <p:nvPr/>
        </p:nvSpPr>
        <p:spPr>
          <a:xfrm>
            <a:off x="4850606" y="4300538"/>
            <a:ext cx="1091543" cy="342900"/>
          </a:xfrm>
          <a:prstGeom prst="rect">
            <a:avLst/>
          </a:prstGeom>
          <a:noFill/>
          <a:ln/>
        </p:spPr>
        <p:txBody>
          <a:bodyPr wrap="none" lIns="0" tIns="0" rIns="0" bIns="0" rtlCol="0" anchor="ctr">
            <a:spAutoFit/>
          </a:bodyPr>
          <a:lstStyle/>
          <a:p>
            <a:pPr algn="l" indent="0" marL="0">
              <a:buNone/>
            </a:pPr>
            <a:r>
              <a:rPr lang="en-US" sz="900" dirty="0">
                <a:solidFill>
                  <a:srgbClr val="333333"/>
                </a:solidFill>
                <a:latin typeface="Arial" pitchFamily="34" charset="0"/>
                <a:ea typeface="Arial" pitchFamily="34" charset="-122"/>
                <a:cs typeface="Arial" pitchFamily="34" charset="-120"/>
              </a:rPr>
              <a:t>Clear ownership policy</a:t>
            </a:r>
            <a:endParaRPr lang="en-US" sz="900" dirty="0"/>
          </a:p>
        </p:txBody>
      </p:sp>
      <p:sp>
        <p:nvSpPr>
          <p:cNvPr id="27" name="Text 23"/>
          <p:cNvSpPr/>
          <p:nvPr/>
        </p:nvSpPr>
        <p:spPr>
          <a:xfrm>
            <a:off x="4850606" y="4679156"/>
            <a:ext cx="1091543" cy="171450"/>
          </a:xfrm>
          <a:prstGeom prst="rect">
            <a:avLst/>
          </a:prstGeom>
          <a:noFill/>
          <a:ln/>
        </p:spPr>
        <p:txBody>
          <a:bodyPr wrap="none" lIns="0" tIns="0" rIns="0" bIns="0" rtlCol="0" anchor="ctr">
            <a:spAutoFit/>
          </a:bodyPr>
          <a:lstStyle/>
          <a:p>
            <a:pPr algn="l" indent="0" marL="0">
              <a:buNone/>
            </a:pPr>
            <a:r>
              <a:rPr lang="en-US" sz="900" dirty="0">
                <a:solidFill>
                  <a:srgbClr val="333333"/>
                </a:solidFill>
                <a:latin typeface="Arial" pitchFamily="34" charset="0"/>
                <a:ea typeface="Arial" pitchFamily="34" charset="-122"/>
                <a:cs typeface="Arial" pitchFamily="34" charset="-120"/>
              </a:rPr>
              <a:t>Professional boards</a:t>
            </a:r>
            <a:endParaRPr lang="en-US" sz="900" dirty="0"/>
          </a:p>
        </p:txBody>
      </p:sp>
      <p:sp>
        <p:nvSpPr>
          <p:cNvPr id="28" name="Text 24"/>
          <p:cNvSpPr/>
          <p:nvPr/>
        </p:nvSpPr>
        <p:spPr>
          <a:xfrm>
            <a:off x="4850606" y="4886325"/>
            <a:ext cx="1091543" cy="342900"/>
          </a:xfrm>
          <a:prstGeom prst="rect">
            <a:avLst/>
          </a:prstGeom>
          <a:noFill/>
          <a:ln/>
        </p:spPr>
        <p:txBody>
          <a:bodyPr wrap="none" lIns="0" tIns="0" rIns="0" bIns="0" rtlCol="0" anchor="ctr">
            <a:spAutoFit/>
          </a:bodyPr>
          <a:lstStyle/>
          <a:p>
            <a:pPr algn="l" indent="0" marL="0">
              <a:buNone/>
            </a:pPr>
            <a:r>
              <a:rPr lang="en-US" sz="900" dirty="0">
                <a:solidFill>
                  <a:srgbClr val="333333"/>
                </a:solidFill>
                <a:latin typeface="Arial" pitchFamily="34" charset="0"/>
                <a:ea typeface="Arial" pitchFamily="34" charset="-122"/>
                <a:cs typeface="Arial" pitchFamily="34" charset="-120"/>
              </a:rPr>
              <a:t>Transparency and disclosure</a:t>
            </a:r>
            <a:endParaRPr lang="en-US" sz="900" dirty="0"/>
          </a:p>
        </p:txBody>
      </p:sp>
      <p:sp>
        <p:nvSpPr>
          <p:cNvPr id="29" name="Text 25"/>
          <p:cNvSpPr/>
          <p:nvPr/>
        </p:nvSpPr>
        <p:spPr>
          <a:xfrm>
            <a:off x="4850606" y="5264944"/>
            <a:ext cx="1091543" cy="342900"/>
          </a:xfrm>
          <a:prstGeom prst="rect">
            <a:avLst/>
          </a:prstGeom>
          <a:noFill/>
          <a:ln/>
        </p:spPr>
        <p:txBody>
          <a:bodyPr wrap="none" lIns="0" tIns="0" rIns="0" bIns="0" rtlCol="0" anchor="ctr">
            <a:spAutoFit/>
          </a:bodyPr>
          <a:lstStyle/>
          <a:p>
            <a:pPr algn="l" indent="0" marL="0">
              <a:buNone/>
            </a:pPr>
            <a:r>
              <a:rPr lang="en-US" sz="900" dirty="0">
                <a:solidFill>
                  <a:srgbClr val="333333"/>
                </a:solidFill>
                <a:latin typeface="Arial" pitchFamily="34" charset="0"/>
                <a:ea typeface="Arial" pitchFamily="34" charset="-122"/>
                <a:cs typeface="Arial" pitchFamily="34" charset="-120"/>
              </a:rPr>
              <a:t>Competitive neutrality</a:t>
            </a:r>
            <a:endParaRPr lang="en-US" sz="900" dirty="0"/>
          </a:p>
        </p:txBody>
      </p:sp>
      <p:sp>
        <p:nvSpPr>
          <p:cNvPr id="30" name="Shape 26"/>
          <p:cNvSpPr/>
          <p:nvPr/>
        </p:nvSpPr>
        <p:spPr>
          <a:xfrm>
            <a:off x="6183641" y="3693319"/>
            <a:ext cx="1234418" cy="2257425"/>
          </a:xfrm>
          <a:prstGeom prst="rect">
            <a:avLst/>
          </a:prstGeom>
          <a:solidFill>
            <a:srgbClr val="FFFFFF"/>
          </a:solidFill>
          <a:ln w="397">
            <a:solidFill>
              <a:srgbClr val="7FB3D3"/>
            </a:solidFill>
            <a:prstDash val="solid"/>
          </a:ln>
        </p:spPr>
      </p:sp>
      <p:sp>
        <p:nvSpPr>
          <p:cNvPr id="31" name="Text 27"/>
          <p:cNvSpPr/>
          <p:nvPr/>
        </p:nvSpPr>
        <p:spPr>
          <a:xfrm>
            <a:off x="6290797" y="3800475"/>
            <a:ext cx="1091543" cy="428625"/>
          </a:xfrm>
          <a:prstGeom prst="rect">
            <a:avLst/>
          </a:prstGeom>
          <a:noFill/>
          <a:ln/>
        </p:spPr>
        <p:txBody>
          <a:bodyPr wrap="none" lIns="0" tIns="0" rIns="0" bIns="0" rtlCol="0" anchor="ctr">
            <a:spAutoFit/>
          </a:bodyPr>
          <a:lstStyle/>
          <a:p>
            <a:pPr algn="ctr" indent="0" marL="0">
              <a:buNone/>
            </a:pPr>
            <a:r>
              <a:rPr lang="en-US" sz="1125" b="1" dirty="0">
                <a:solidFill>
                  <a:srgbClr val="2E5984"/>
                </a:solidFill>
                <a:latin typeface="Arial" pitchFamily="34" charset="0"/>
                <a:ea typeface="Arial" pitchFamily="34" charset="-122"/>
                <a:cs typeface="Arial" pitchFamily="34" charset="-120"/>
              </a:rPr>
              <a:t>PPP Success Factors</a:t>
            </a:r>
            <a:endParaRPr lang="en-US" sz="1125" dirty="0"/>
          </a:p>
        </p:txBody>
      </p:sp>
      <p:sp>
        <p:nvSpPr>
          <p:cNvPr id="32" name="Text 28"/>
          <p:cNvSpPr/>
          <p:nvPr/>
        </p:nvSpPr>
        <p:spPr>
          <a:xfrm>
            <a:off x="6290797" y="4300538"/>
            <a:ext cx="1091543" cy="342900"/>
          </a:xfrm>
          <a:prstGeom prst="rect">
            <a:avLst/>
          </a:prstGeom>
          <a:noFill/>
          <a:ln/>
        </p:spPr>
        <p:txBody>
          <a:bodyPr wrap="none" lIns="0" tIns="0" rIns="0" bIns="0" rtlCol="0" anchor="ctr">
            <a:spAutoFit/>
          </a:bodyPr>
          <a:lstStyle/>
          <a:p>
            <a:pPr algn="l" indent="0" marL="0">
              <a:buNone/>
            </a:pPr>
            <a:r>
              <a:rPr lang="en-US" sz="900" dirty="0">
                <a:solidFill>
                  <a:srgbClr val="333333"/>
                </a:solidFill>
                <a:latin typeface="Arial" pitchFamily="34" charset="0"/>
                <a:ea typeface="Arial" pitchFamily="34" charset="-122"/>
                <a:cs typeface="Arial" pitchFamily="34" charset="-120"/>
              </a:rPr>
              <a:t>Robust project preparation</a:t>
            </a:r>
            <a:endParaRPr lang="en-US" sz="900" dirty="0"/>
          </a:p>
        </p:txBody>
      </p:sp>
      <p:sp>
        <p:nvSpPr>
          <p:cNvPr id="33" name="Text 29"/>
          <p:cNvSpPr/>
          <p:nvPr/>
        </p:nvSpPr>
        <p:spPr>
          <a:xfrm>
            <a:off x="6290797" y="4679156"/>
            <a:ext cx="1091543" cy="342900"/>
          </a:xfrm>
          <a:prstGeom prst="rect">
            <a:avLst/>
          </a:prstGeom>
          <a:noFill/>
          <a:ln/>
        </p:spPr>
        <p:txBody>
          <a:bodyPr wrap="none" lIns="0" tIns="0" rIns="0" bIns="0" rtlCol="0" anchor="ctr">
            <a:spAutoFit/>
          </a:bodyPr>
          <a:lstStyle/>
          <a:p>
            <a:pPr algn="l" indent="0" marL="0">
              <a:buNone/>
            </a:pPr>
            <a:r>
              <a:rPr lang="en-US" sz="900" dirty="0">
                <a:solidFill>
                  <a:srgbClr val="333333"/>
                </a:solidFill>
                <a:latin typeface="Arial" pitchFamily="34" charset="0"/>
                <a:ea typeface="Arial" pitchFamily="34" charset="-122"/>
                <a:cs typeface="Arial" pitchFamily="34" charset="-120"/>
              </a:rPr>
              <a:t>Appropriate risk allocation</a:t>
            </a:r>
            <a:endParaRPr lang="en-US" sz="900" dirty="0"/>
          </a:p>
        </p:txBody>
      </p:sp>
      <p:sp>
        <p:nvSpPr>
          <p:cNvPr id="34" name="Text 30"/>
          <p:cNvSpPr/>
          <p:nvPr/>
        </p:nvSpPr>
        <p:spPr>
          <a:xfrm>
            <a:off x="6290797" y="5057775"/>
            <a:ext cx="1091543" cy="342900"/>
          </a:xfrm>
          <a:prstGeom prst="rect">
            <a:avLst/>
          </a:prstGeom>
          <a:noFill/>
          <a:ln/>
        </p:spPr>
        <p:txBody>
          <a:bodyPr wrap="none" lIns="0" tIns="0" rIns="0" bIns="0" rtlCol="0" anchor="ctr">
            <a:spAutoFit/>
          </a:bodyPr>
          <a:lstStyle/>
          <a:p>
            <a:pPr algn="l" indent="0" marL="0">
              <a:buNone/>
            </a:pPr>
            <a:r>
              <a:rPr lang="en-US" sz="900" dirty="0">
                <a:solidFill>
                  <a:srgbClr val="333333"/>
                </a:solidFill>
                <a:latin typeface="Arial" pitchFamily="34" charset="0"/>
                <a:ea typeface="Arial" pitchFamily="34" charset="-122"/>
                <a:cs typeface="Arial" pitchFamily="34" charset="-120"/>
              </a:rPr>
              <a:t>Institutional capacity</a:t>
            </a:r>
            <a:endParaRPr lang="en-US" sz="900" dirty="0"/>
          </a:p>
        </p:txBody>
      </p:sp>
      <p:sp>
        <p:nvSpPr>
          <p:cNvPr id="35" name="Text 31"/>
          <p:cNvSpPr/>
          <p:nvPr/>
        </p:nvSpPr>
        <p:spPr>
          <a:xfrm>
            <a:off x="6290797" y="5436394"/>
            <a:ext cx="1091543" cy="342900"/>
          </a:xfrm>
          <a:prstGeom prst="rect">
            <a:avLst/>
          </a:prstGeom>
          <a:noFill/>
          <a:ln/>
        </p:spPr>
        <p:txBody>
          <a:bodyPr wrap="none" lIns="0" tIns="0" rIns="0" bIns="0" rtlCol="0" anchor="ctr">
            <a:spAutoFit/>
          </a:bodyPr>
          <a:lstStyle/>
          <a:p>
            <a:pPr algn="l" indent="0" marL="0">
              <a:buNone/>
            </a:pPr>
            <a:r>
              <a:rPr lang="en-US" sz="900" dirty="0">
                <a:solidFill>
                  <a:srgbClr val="333333"/>
                </a:solidFill>
                <a:latin typeface="Arial" pitchFamily="34" charset="0"/>
                <a:ea typeface="Arial" pitchFamily="34" charset="-122"/>
                <a:cs typeface="Arial" pitchFamily="34" charset="-120"/>
              </a:rPr>
              <a:t>Competitive procurement</a:t>
            </a:r>
            <a:endParaRPr lang="en-US" sz="900" dirty="0"/>
          </a:p>
        </p:txBody>
      </p:sp>
      <p:sp>
        <p:nvSpPr>
          <p:cNvPr id="36" name="Shape 32"/>
          <p:cNvSpPr/>
          <p:nvPr/>
        </p:nvSpPr>
        <p:spPr>
          <a:xfrm>
            <a:off x="7623832" y="3693319"/>
            <a:ext cx="1234418" cy="2228850"/>
          </a:xfrm>
          <a:prstGeom prst="rect">
            <a:avLst/>
          </a:prstGeom>
          <a:solidFill>
            <a:srgbClr val="FFFFFF"/>
          </a:solidFill>
          <a:ln w="397">
            <a:solidFill>
              <a:srgbClr val="7FB3D3"/>
            </a:solidFill>
            <a:prstDash val="solid"/>
          </a:ln>
        </p:spPr>
      </p:sp>
      <p:sp>
        <p:nvSpPr>
          <p:cNvPr id="37" name="Text 33"/>
          <p:cNvSpPr/>
          <p:nvPr/>
        </p:nvSpPr>
        <p:spPr>
          <a:xfrm>
            <a:off x="7730989" y="3800475"/>
            <a:ext cx="1091543" cy="428625"/>
          </a:xfrm>
          <a:prstGeom prst="rect">
            <a:avLst/>
          </a:prstGeom>
          <a:noFill/>
          <a:ln/>
        </p:spPr>
        <p:txBody>
          <a:bodyPr wrap="none" lIns="0" tIns="0" rIns="0" bIns="0" rtlCol="0" anchor="ctr">
            <a:spAutoFit/>
          </a:bodyPr>
          <a:lstStyle/>
          <a:p>
            <a:pPr algn="ctr" indent="0" marL="0">
              <a:buNone/>
            </a:pPr>
            <a:r>
              <a:rPr lang="en-US" sz="1125" b="1" dirty="0">
                <a:solidFill>
                  <a:srgbClr val="2E5984"/>
                </a:solidFill>
                <a:latin typeface="Arial" pitchFamily="34" charset="0"/>
                <a:ea typeface="Arial" pitchFamily="34" charset="-122"/>
                <a:cs typeface="Arial" pitchFamily="34" charset="-120"/>
              </a:rPr>
              <a:t>Development Finance</a:t>
            </a:r>
            <a:endParaRPr lang="en-US" sz="1125" dirty="0"/>
          </a:p>
        </p:txBody>
      </p:sp>
      <p:sp>
        <p:nvSpPr>
          <p:cNvPr id="38" name="Text 34"/>
          <p:cNvSpPr/>
          <p:nvPr/>
        </p:nvSpPr>
        <p:spPr>
          <a:xfrm>
            <a:off x="7730989" y="4300538"/>
            <a:ext cx="1091543" cy="342900"/>
          </a:xfrm>
          <a:prstGeom prst="rect">
            <a:avLst/>
          </a:prstGeom>
          <a:noFill/>
          <a:ln/>
        </p:spPr>
        <p:txBody>
          <a:bodyPr wrap="none" lIns="0" tIns="0" rIns="0" bIns="0" rtlCol="0" anchor="ctr">
            <a:spAutoFit/>
          </a:bodyPr>
          <a:lstStyle/>
          <a:p>
            <a:pPr algn="l" indent="0" marL="0">
              <a:buNone/>
            </a:pPr>
            <a:r>
              <a:rPr lang="en-US" sz="900" dirty="0">
                <a:solidFill>
                  <a:srgbClr val="333333"/>
                </a:solidFill>
                <a:latin typeface="Arial" pitchFamily="34" charset="0"/>
                <a:ea typeface="Arial" pitchFamily="34" charset="-122"/>
                <a:cs typeface="Arial" pitchFamily="34" charset="-120"/>
              </a:rPr>
              <a:t>Clear mandate and focus</a:t>
            </a:r>
            <a:endParaRPr lang="en-US" sz="900" dirty="0"/>
          </a:p>
        </p:txBody>
      </p:sp>
      <p:sp>
        <p:nvSpPr>
          <p:cNvPr id="39" name="Text 35"/>
          <p:cNvSpPr/>
          <p:nvPr/>
        </p:nvSpPr>
        <p:spPr>
          <a:xfrm>
            <a:off x="7730989" y="4679156"/>
            <a:ext cx="1091543" cy="171450"/>
          </a:xfrm>
          <a:prstGeom prst="rect">
            <a:avLst/>
          </a:prstGeom>
          <a:noFill/>
          <a:ln/>
        </p:spPr>
        <p:txBody>
          <a:bodyPr wrap="none" lIns="0" tIns="0" rIns="0" bIns="0" rtlCol="0" anchor="ctr">
            <a:spAutoFit/>
          </a:bodyPr>
          <a:lstStyle/>
          <a:p>
            <a:pPr algn="l" indent="0" marL="0">
              <a:buNone/>
            </a:pPr>
            <a:r>
              <a:rPr lang="en-US" sz="900" dirty="0">
                <a:solidFill>
                  <a:srgbClr val="333333"/>
                </a:solidFill>
                <a:latin typeface="Arial" pitchFamily="34" charset="0"/>
                <a:ea typeface="Arial" pitchFamily="34" charset="-122"/>
                <a:cs typeface="Arial" pitchFamily="34" charset="-120"/>
              </a:rPr>
              <a:t>Sound governance</a:t>
            </a:r>
            <a:endParaRPr lang="en-US" sz="900" dirty="0"/>
          </a:p>
        </p:txBody>
      </p:sp>
      <p:sp>
        <p:nvSpPr>
          <p:cNvPr id="40" name="Text 36"/>
          <p:cNvSpPr/>
          <p:nvPr/>
        </p:nvSpPr>
        <p:spPr>
          <a:xfrm>
            <a:off x="7730989" y="4886325"/>
            <a:ext cx="1091543" cy="342900"/>
          </a:xfrm>
          <a:prstGeom prst="rect">
            <a:avLst/>
          </a:prstGeom>
          <a:noFill/>
          <a:ln/>
        </p:spPr>
        <p:txBody>
          <a:bodyPr wrap="none" lIns="0" tIns="0" rIns="0" bIns="0" rtlCol="0" anchor="ctr">
            <a:spAutoFit/>
          </a:bodyPr>
          <a:lstStyle/>
          <a:p>
            <a:pPr algn="l" indent="0" marL="0">
              <a:buNone/>
            </a:pPr>
            <a:r>
              <a:rPr lang="en-US" sz="900" dirty="0">
                <a:solidFill>
                  <a:srgbClr val="333333"/>
                </a:solidFill>
                <a:latin typeface="Arial" pitchFamily="34" charset="0"/>
                <a:ea typeface="Arial" pitchFamily="34" charset="-122"/>
                <a:cs typeface="Arial" pitchFamily="34" charset="-120"/>
              </a:rPr>
              <a:t>Financial sustainability</a:t>
            </a:r>
            <a:endParaRPr lang="en-US" sz="900" dirty="0"/>
          </a:p>
        </p:txBody>
      </p:sp>
      <p:sp>
        <p:nvSpPr>
          <p:cNvPr id="41" name="Text 37"/>
          <p:cNvSpPr/>
          <p:nvPr/>
        </p:nvSpPr>
        <p:spPr>
          <a:xfrm>
            <a:off x="7730989" y="5264944"/>
            <a:ext cx="1091543" cy="342900"/>
          </a:xfrm>
          <a:prstGeom prst="rect">
            <a:avLst/>
          </a:prstGeom>
          <a:noFill/>
          <a:ln/>
        </p:spPr>
        <p:txBody>
          <a:bodyPr wrap="none" lIns="0" tIns="0" rIns="0" bIns="0" rtlCol="0" anchor="ctr">
            <a:spAutoFit/>
          </a:bodyPr>
          <a:lstStyle/>
          <a:p>
            <a:pPr algn="l" indent="0" marL="0">
              <a:buNone/>
            </a:pPr>
            <a:r>
              <a:rPr lang="en-US" sz="900" dirty="0">
                <a:solidFill>
                  <a:srgbClr val="333333"/>
                </a:solidFill>
                <a:latin typeface="Arial" pitchFamily="34" charset="0"/>
                <a:ea typeface="Arial" pitchFamily="34" charset="-122"/>
                <a:cs typeface="Arial" pitchFamily="34" charset="-120"/>
              </a:rPr>
              <a:t>Complementarity with markets</a:t>
            </a:r>
            <a:endParaRPr lang="en-US" sz="900"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name="Slide 5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9144000" cy="6365081"/>
          </a:xfrm>
          <a:prstGeom prst="rect">
            <a:avLst/>
          </a:prstGeom>
        </p:spPr>
      </p:pic>
      <p:sp>
        <p:nvSpPr>
          <p:cNvPr id="3" name="Text 0"/>
          <p:cNvSpPr/>
          <p:nvPr/>
        </p:nvSpPr>
        <p:spPr>
          <a:xfrm>
            <a:off x="214313" y="214313"/>
            <a:ext cx="8786813" cy="385763"/>
          </a:xfrm>
          <a:prstGeom prst="rect">
            <a:avLst/>
          </a:prstGeom>
          <a:noFill/>
          <a:ln/>
        </p:spPr>
        <p:txBody>
          <a:bodyPr wrap="square" lIns="0" tIns="0" rIns="0" bIns="0" rtlCol="0" anchor="ctr">
            <a:spAutoFit/>
          </a:bodyPr>
          <a:lstStyle/>
          <a:p>
            <a:pPr indent="0" marL="0">
              <a:buNone/>
            </a:pPr>
            <a:r>
              <a:rPr lang="en-US" sz="2025" b="1" dirty="0">
                <a:solidFill>
                  <a:srgbClr val="2E5984"/>
                </a:solidFill>
                <a:latin typeface="Arial" pitchFamily="34" charset="0"/>
                <a:ea typeface="Arial" pitchFamily="34" charset="-122"/>
                <a:cs typeface="Arial" pitchFamily="34" charset="-120"/>
              </a:rPr>
              <a:t>Future of Infrastructure Financing</a:t>
            </a:r>
            <a:endParaRPr lang="en-US" sz="2025" dirty="0"/>
          </a:p>
        </p:txBody>
      </p:sp>
      <p:sp>
        <p:nvSpPr>
          <p:cNvPr id="4" name="Text 1"/>
          <p:cNvSpPr/>
          <p:nvPr/>
        </p:nvSpPr>
        <p:spPr>
          <a:xfrm>
            <a:off x="214313" y="764381"/>
            <a:ext cx="4254801" cy="257175"/>
          </a:xfrm>
          <a:prstGeom prst="rect">
            <a:avLst/>
          </a:prstGeom>
          <a:noFill/>
          <a:ln/>
        </p:spPr>
        <p:txBody>
          <a:bodyPr wrap="square" lIns="0" tIns="0" rIns="0" bIns="0" rtlCol="0" anchor="ctr">
            <a:spAutoFit/>
          </a:bodyPr>
          <a:lstStyle/>
          <a:p>
            <a:pPr indent="0" marL="0">
              <a:buNone/>
            </a:pPr>
            <a:r>
              <a:rPr lang="en-US" sz="1350" b="1" dirty="0">
                <a:solidFill>
                  <a:srgbClr val="4A90A4"/>
                </a:solidFill>
                <a:latin typeface="Arial" pitchFamily="34" charset="0"/>
                <a:ea typeface="Arial" pitchFamily="34" charset="-122"/>
                <a:cs typeface="Arial" pitchFamily="34" charset="-120"/>
              </a:rPr>
              <a:t>Emerging Trends</a:t>
            </a:r>
            <a:endParaRPr lang="en-US" sz="1350" dirty="0"/>
          </a:p>
        </p:txBody>
      </p:sp>
      <p:sp>
        <p:nvSpPr>
          <p:cNvPr id="5" name="Shape 2"/>
          <p:cNvSpPr/>
          <p:nvPr/>
        </p:nvSpPr>
        <p:spPr>
          <a:xfrm>
            <a:off x="214313" y="1092994"/>
            <a:ext cx="4183363" cy="642938"/>
          </a:xfrm>
          <a:prstGeom prst="rect">
            <a:avLst/>
          </a:prstGeom>
          <a:solidFill>
            <a:srgbClr val="FFFFFF"/>
          </a:solidFill>
          <a:ln/>
        </p:spPr>
      </p:sp>
      <p:sp>
        <p:nvSpPr>
          <p:cNvPr id="6" name="Shape 3"/>
          <p:cNvSpPr/>
          <p:nvPr/>
        </p:nvSpPr>
        <p:spPr>
          <a:xfrm>
            <a:off x="300038" y="1178719"/>
            <a:ext cx="257175" cy="257175"/>
          </a:xfrm>
          <a:prstGeom prst="ellipse">
            <a:avLst/>
          </a:prstGeom>
          <a:solidFill>
            <a:srgbClr val="2E5984"/>
          </a:solidFill>
          <a:ln/>
        </p:spPr>
      </p:sp>
      <p:pic>
        <p:nvPicPr>
          <p:cNvPr id="7" name="Image 1" descr="preencoded.png">    </p:cNvPr>
          <p:cNvPicPr>
            <a:picLocks noChangeAspect="1"/>
          </p:cNvPicPr>
          <p:nvPr/>
        </p:nvPicPr>
        <p:blipFill>
          <a:blip r:embed="rId2"/>
          <a:stretch>
            <a:fillRect/>
          </a:stretch>
        </p:blipFill>
        <p:spPr>
          <a:xfrm>
            <a:off x="357188" y="1303734"/>
            <a:ext cx="142875" cy="7144"/>
          </a:xfrm>
          <a:prstGeom prst="rect">
            <a:avLst/>
          </a:prstGeom>
        </p:spPr>
      </p:pic>
      <p:sp>
        <p:nvSpPr>
          <p:cNvPr id="8" name="Text 4"/>
          <p:cNvSpPr/>
          <p:nvPr/>
        </p:nvSpPr>
        <p:spPr>
          <a:xfrm>
            <a:off x="642938" y="1178719"/>
            <a:ext cx="3740451" cy="192881"/>
          </a:xfrm>
          <a:prstGeom prst="rect">
            <a:avLst/>
          </a:prstGeom>
          <a:noFill/>
          <a:ln/>
        </p:spPr>
        <p:txBody>
          <a:bodyPr wrap="square" lIns="0" tIns="0" rIns="0" bIns="0" rtlCol="0" anchor="ctr">
            <a:spAutoFit/>
          </a:bodyPr>
          <a:lstStyle/>
          <a:p>
            <a:pPr indent="0" marL="0">
              <a:buNone/>
            </a:pPr>
            <a:r>
              <a:rPr lang="en-US" sz="1013" b="1" dirty="0">
                <a:solidFill>
                  <a:srgbClr val="2E5984"/>
                </a:solidFill>
                <a:latin typeface="Arial" pitchFamily="34" charset="0"/>
                <a:ea typeface="Arial" pitchFamily="34" charset="-122"/>
                <a:cs typeface="Arial" pitchFamily="34" charset="-120"/>
              </a:rPr>
              <a:t>Outcome-Based Financing</a:t>
            </a:r>
            <a:endParaRPr lang="en-US" sz="1013" dirty="0"/>
          </a:p>
        </p:txBody>
      </p:sp>
      <p:sp>
        <p:nvSpPr>
          <p:cNvPr id="9" name="Text 5"/>
          <p:cNvSpPr/>
          <p:nvPr/>
        </p:nvSpPr>
        <p:spPr>
          <a:xfrm>
            <a:off x="642938" y="1393031"/>
            <a:ext cx="3740451" cy="257175"/>
          </a:xfrm>
          <a:prstGeom prst="rect">
            <a:avLst/>
          </a:prstGeom>
          <a:noFill/>
          <a:ln/>
        </p:spPr>
        <p:txBody>
          <a:bodyPr wrap="square" lIns="0" tIns="0" rIns="0" bIns="0" rtlCol="0" anchor="ctr">
            <a:spAutoFit/>
          </a:bodyPr>
          <a:lstStyle/>
          <a:p>
            <a:pPr indent="0" marL="0">
              <a:buNone/>
            </a:pPr>
            <a:r>
              <a:rPr lang="en-US" sz="844" dirty="0">
                <a:solidFill>
                  <a:srgbClr val="333333"/>
                </a:solidFill>
                <a:latin typeface="Arial" pitchFamily="34" charset="0"/>
                <a:ea typeface="Arial" pitchFamily="34" charset="-122"/>
                <a:cs typeface="Arial" pitchFamily="34" charset="-120"/>
              </a:rPr>
              <a:t>Linking investment returns to measurable performance metrics and social/environmental outcomes rather than traditional fixed returns.</a:t>
            </a:r>
            <a:endParaRPr lang="en-US" sz="844" dirty="0"/>
          </a:p>
        </p:txBody>
      </p:sp>
      <p:sp>
        <p:nvSpPr>
          <p:cNvPr id="10" name="Shape 6"/>
          <p:cNvSpPr/>
          <p:nvPr/>
        </p:nvSpPr>
        <p:spPr>
          <a:xfrm>
            <a:off x="214313" y="1821656"/>
            <a:ext cx="4183363" cy="642938"/>
          </a:xfrm>
          <a:prstGeom prst="rect">
            <a:avLst/>
          </a:prstGeom>
          <a:solidFill>
            <a:srgbClr val="FFFFFF"/>
          </a:solidFill>
          <a:ln/>
        </p:spPr>
      </p:sp>
      <p:sp>
        <p:nvSpPr>
          <p:cNvPr id="11" name="Shape 7"/>
          <p:cNvSpPr/>
          <p:nvPr/>
        </p:nvSpPr>
        <p:spPr>
          <a:xfrm>
            <a:off x="300038" y="1907381"/>
            <a:ext cx="257175" cy="257175"/>
          </a:xfrm>
          <a:prstGeom prst="ellipse">
            <a:avLst/>
          </a:prstGeom>
          <a:solidFill>
            <a:srgbClr val="2E5984"/>
          </a:solidFill>
          <a:ln/>
        </p:spPr>
      </p:sp>
      <p:pic>
        <p:nvPicPr>
          <p:cNvPr id="12" name="Image 2" descr="preencoded.png">    </p:cNvPr>
          <p:cNvPicPr>
            <a:picLocks noChangeAspect="1"/>
          </p:cNvPicPr>
          <p:nvPr/>
        </p:nvPicPr>
        <p:blipFill>
          <a:blip r:embed="rId3"/>
          <a:stretch>
            <a:fillRect/>
          </a:stretch>
        </p:blipFill>
        <p:spPr>
          <a:xfrm>
            <a:off x="339328" y="2032397"/>
            <a:ext cx="178594" cy="7144"/>
          </a:xfrm>
          <a:prstGeom prst="rect">
            <a:avLst/>
          </a:prstGeom>
        </p:spPr>
      </p:pic>
      <p:sp>
        <p:nvSpPr>
          <p:cNvPr id="13" name="Text 8"/>
          <p:cNvSpPr/>
          <p:nvPr/>
        </p:nvSpPr>
        <p:spPr>
          <a:xfrm>
            <a:off x="642938" y="1907381"/>
            <a:ext cx="3740451" cy="192881"/>
          </a:xfrm>
          <a:prstGeom prst="rect">
            <a:avLst/>
          </a:prstGeom>
          <a:noFill/>
          <a:ln/>
        </p:spPr>
        <p:txBody>
          <a:bodyPr wrap="square" lIns="0" tIns="0" rIns="0" bIns="0" rtlCol="0" anchor="ctr">
            <a:spAutoFit/>
          </a:bodyPr>
          <a:lstStyle/>
          <a:p>
            <a:pPr indent="0" marL="0">
              <a:buNone/>
            </a:pPr>
            <a:r>
              <a:rPr lang="en-US" sz="1013" b="1" dirty="0">
                <a:solidFill>
                  <a:srgbClr val="2E5984"/>
                </a:solidFill>
                <a:latin typeface="Arial" pitchFamily="34" charset="0"/>
                <a:ea typeface="Arial" pitchFamily="34" charset="-122"/>
                <a:cs typeface="Arial" pitchFamily="34" charset="-120"/>
              </a:rPr>
              <a:t>Democratized Infrastructure</a:t>
            </a:r>
            <a:endParaRPr lang="en-US" sz="1013" dirty="0"/>
          </a:p>
        </p:txBody>
      </p:sp>
      <p:sp>
        <p:nvSpPr>
          <p:cNvPr id="14" name="Text 9"/>
          <p:cNvSpPr/>
          <p:nvPr/>
        </p:nvSpPr>
        <p:spPr>
          <a:xfrm>
            <a:off x="642938" y="2121694"/>
            <a:ext cx="3740451" cy="257175"/>
          </a:xfrm>
          <a:prstGeom prst="rect">
            <a:avLst/>
          </a:prstGeom>
          <a:noFill/>
          <a:ln/>
        </p:spPr>
        <p:txBody>
          <a:bodyPr wrap="square" lIns="0" tIns="0" rIns="0" bIns="0" rtlCol="0" anchor="ctr">
            <a:spAutoFit/>
          </a:bodyPr>
          <a:lstStyle/>
          <a:p>
            <a:pPr indent="0" marL="0">
              <a:buNone/>
            </a:pPr>
            <a:r>
              <a:rPr lang="en-US" sz="844" dirty="0">
                <a:solidFill>
                  <a:srgbClr val="333333"/>
                </a:solidFill>
                <a:latin typeface="Arial" pitchFamily="34" charset="0"/>
                <a:ea typeface="Arial" pitchFamily="34" charset="-122"/>
                <a:cs typeface="Arial" pitchFamily="34" charset="-120"/>
              </a:rPr>
              <a:t>Community ownership models, crowdfunding platforms, and retail investment vehicles making infrastructure accessible to smaller investors.</a:t>
            </a:r>
            <a:endParaRPr lang="en-US" sz="844" dirty="0"/>
          </a:p>
        </p:txBody>
      </p:sp>
      <p:sp>
        <p:nvSpPr>
          <p:cNvPr id="15" name="Shape 10"/>
          <p:cNvSpPr/>
          <p:nvPr/>
        </p:nvSpPr>
        <p:spPr>
          <a:xfrm>
            <a:off x="214313" y="2550319"/>
            <a:ext cx="4183363" cy="642938"/>
          </a:xfrm>
          <a:prstGeom prst="rect">
            <a:avLst/>
          </a:prstGeom>
          <a:solidFill>
            <a:srgbClr val="FFFFFF"/>
          </a:solidFill>
          <a:ln/>
        </p:spPr>
      </p:sp>
      <p:sp>
        <p:nvSpPr>
          <p:cNvPr id="16" name="Shape 11"/>
          <p:cNvSpPr/>
          <p:nvPr/>
        </p:nvSpPr>
        <p:spPr>
          <a:xfrm>
            <a:off x="300038" y="2636044"/>
            <a:ext cx="257175" cy="257175"/>
          </a:xfrm>
          <a:prstGeom prst="ellipse">
            <a:avLst/>
          </a:prstGeom>
          <a:solidFill>
            <a:srgbClr val="2E5984"/>
          </a:solidFill>
          <a:ln/>
        </p:spPr>
      </p:sp>
      <p:pic>
        <p:nvPicPr>
          <p:cNvPr id="17" name="Image 3" descr="preencoded.png">    </p:cNvPr>
          <p:cNvPicPr>
            <a:picLocks noChangeAspect="1"/>
          </p:cNvPicPr>
          <p:nvPr/>
        </p:nvPicPr>
        <p:blipFill>
          <a:blip r:embed="rId4"/>
          <a:stretch>
            <a:fillRect/>
          </a:stretch>
        </p:blipFill>
        <p:spPr>
          <a:xfrm>
            <a:off x="348258" y="2761059"/>
            <a:ext cx="160734" cy="7144"/>
          </a:xfrm>
          <a:prstGeom prst="rect">
            <a:avLst/>
          </a:prstGeom>
        </p:spPr>
      </p:pic>
      <p:sp>
        <p:nvSpPr>
          <p:cNvPr id="18" name="Text 12"/>
          <p:cNvSpPr/>
          <p:nvPr/>
        </p:nvSpPr>
        <p:spPr>
          <a:xfrm>
            <a:off x="642938" y="2636044"/>
            <a:ext cx="3740451" cy="192881"/>
          </a:xfrm>
          <a:prstGeom prst="rect">
            <a:avLst/>
          </a:prstGeom>
          <a:noFill/>
          <a:ln/>
        </p:spPr>
        <p:txBody>
          <a:bodyPr wrap="square" lIns="0" tIns="0" rIns="0" bIns="0" rtlCol="0" anchor="ctr">
            <a:spAutoFit/>
          </a:bodyPr>
          <a:lstStyle/>
          <a:p>
            <a:pPr indent="0" marL="0">
              <a:buNone/>
            </a:pPr>
            <a:r>
              <a:rPr lang="en-US" sz="1013" b="1" dirty="0">
                <a:solidFill>
                  <a:srgbClr val="2E5984"/>
                </a:solidFill>
                <a:latin typeface="Arial" pitchFamily="34" charset="0"/>
                <a:ea typeface="Arial" pitchFamily="34" charset="-122"/>
                <a:cs typeface="Arial" pitchFamily="34" charset="-120"/>
              </a:rPr>
              <a:t>Tokenization and Digital Assets</a:t>
            </a:r>
            <a:endParaRPr lang="en-US" sz="1013" dirty="0"/>
          </a:p>
        </p:txBody>
      </p:sp>
      <p:sp>
        <p:nvSpPr>
          <p:cNvPr id="19" name="Text 13"/>
          <p:cNvSpPr/>
          <p:nvPr/>
        </p:nvSpPr>
        <p:spPr>
          <a:xfrm>
            <a:off x="642938" y="2850356"/>
            <a:ext cx="3740451" cy="257175"/>
          </a:xfrm>
          <a:prstGeom prst="rect">
            <a:avLst/>
          </a:prstGeom>
          <a:noFill/>
          <a:ln/>
        </p:spPr>
        <p:txBody>
          <a:bodyPr wrap="square" lIns="0" tIns="0" rIns="0" bIns="0" rtlCol="0" anchor="ctr">
            <a:spAutoFit/>
          </a:bodyPr>
          <a:lstStyle/>
          <a:p>
            <a:pPr indent="0" marL="0">
              <a:buNone/>
            </a:pPr>
            <a:r>
              <a:rPr lang="en-US" sz="844" dirty="0">
                <a:solidFill>
                  <a:srgbClr val="333333"/>
                </a:solidFill>
                <a:latin typeface="Arial" pitchFamily="34" charset="0"/>
                <a:ea typeface="Arial" pitchFamily="34" charset="-122"/>
                <a:cs typeface="Arial" pitchFamily="34" charset="-120"/>
              </a:rPr>
              <a:t>Blockchain-based infrastructure tokens enabling fractional ownership, increased liquidity, and automated revenue distribution.</a:t>
            </a:r>
            <a:endParaRPr lang="en-US" sz="844" dirty="0"/>
          </a:p>
        </p:txBody>
      </p:sp>
      <p:pic>
        <p:nvPicPr>
          <p:cNvPr id="20" name="Image 4" descr="preencoded.png">    </p:cNvPr>
          <p:cNvPicPr>
            <a:picLocks noChangeAspect="1"/>
          </p:cNvPicPr>
          <p:nvPr/>
        </p:nvPicPr>
        <p:blipFill>
          <a:blip r:embed="rId5"/>
          <a:stretch>
            <a:fillRect/>
          </a:stretch>
        </p:blipFill>
        <p:spPr>
          <a:xfrm>
            <a:off x="214313" y="3278981"/>
            <a:ext cx="4179094" cy="1285875"/>
          </a:xfrm>
          <a:prstGeom prst="rect">
            <a:avLst/>
          </a:prstGeom>
        </p:spPr>
      </p:pic>
      <p:sp>
        <p:nvSpPr>
          <p:cNvPr id="21" name="Text 14"/>
          <p:cNvSpPr/>
          <p:nvPr/>
        </p:nvSpPr>
        <p:spPr>
          <a:xfrm>
            <a:off x="4746324" y="764381"/>
            <a:ext cx="4254801" cy="257175"/>
          </a:xfrm>
          <a:prstGeom prst="rect">
            <a:avLst/>
          </a:prstGeom>
          <a:noFill/>
          <a:ln/>
        </p:spPr>
        <p:txBody>
          <a:bodyPr wrap="square" lIns="0" tIns="0" rIns="0" bIns="0" rtlCol="0" anchor="ctr">
            <a:spAutoFit/>
          </a:bodyPr>
          <a:lstStyle/>
          <a:p>
            <a:pPr indent="0" marL="0">
              <a:buNone/>
            </a:pPr>
            <a:r>
              <a:rPr lang="en-US" sz="1350" b="1" dirty="0">
                <a:solidFill>
                  <a:srgbClr val="4A90A4"/>
                </a:solidFill>
                <a:latin typeface="Arial" pitchFamily="34" charset="0"/>
                <a:ea typeface="Arial" pitchFamily="34" charset="-122"/>
                <a:cs typeface="Arial" pitchFamily="34" charset="-120"/>
              </a:rPr>
              <a:t>Policy Innovations</a:t>
            </a:r>
            <a:endParaRPr lang="en-US" sz="1350" dirty="0"/>
          </a:p>
        </p:txBody>
      </p:sp>
      <p:sp>
        <p:nvSpPr>
          <p:cNvPr id="22" name="Shape 15"/>
          <p:cNvSpPr/>
          <p:nvPr/>
        </p:nvSpPr>
        <p:spPr>
          <a:xfrm>
            <a:off x="4746324" y="1092994"/>
            <a:ext cx="4183363" cy="1771650"/>
          </a:xfrm>
          <a:prstGeom prst="rect">
            <a:avLst/>
          </a:prstGeom>
          <a:solidFill>
            <a:srgbClr val="FFFFFF"/>
          </a:solidFill>
          <a:ln/>
        </p:spPr>
      </p:sp>
      <p:sp>
        <p:nvSpPr>
          <p:cNvPr id="23" name="Text 16"/>
          <p:cNvSpPr/>
          <p:nvPr/>
        </p:nvSpPr>
        <p:spPr>
          <a:xfrm>
            <a:off x="5010643" y="1200150"/>
            <a:ext cx="1646523" cy="128588"/>
          </a:xfrm>
          <a:prstGeom prst="rect">
            <a:avLst/>
          </a:prstGeom>
          <a:noFill/>
          <a:ln/>
        </p:spPr>
        <p:txBody>
          <a:bodyPr wrap="square" lIns="0" tIns="0" rIns="0" bIns="0" rtlCol="0" anchor="ctr">
            <a:spAutoFit/>
          </a:bodyPr>
          <a:lstStyle/>
          <a:p>
            <a:pPr algn="l" indent="0" marL="0">
              <a:buNone/>
            </a:pPr>
            <a:r>
              <a:rPr lang="en-US" sz="900" b="1" dirty="0">
                <a:solidFill>
                  <a:srgbClr val="333333"/>
                </a:solidFill>
                <a:latin typeface="Arial" pitchFamily="34" charset="0"/>
                <a:ea typeface="Arial" pitchFamily="34" charset="-122"/>
                <a:cs typeface="Arial" pitchFamily="34" charset="-120"/>
              </a:rPr>
              <a:t>National Infrastructure Bank:</a:t>
            </a:r>
            <a:endParaRPr lang="en-US" sz="900" dirty="0"/>
          </a:p>
        </p:txBody>
      </p:sp>
      <p:sp>
        <p:nvSpPr>
          <p:cNvPr id="24" name="Text 17"/>
          <p:cNvSpPr/>
          <p:nvPr/>
        </p:nvSpPr>
        <p:spPr>
          <a:xfrm>
            <a:off x="5010643" y="1200150"/>
            <a:ext cx="3539840" cy="300038"/>
          </a:xfrm>
          <a:prstGeom prst="rect">
            <a:avLst/>
          </a:prstGeom>
          <a:noFill/>
          <a:ln/>
        </p:spPr>
        <p:txBody>
          <a:bodyPr wrap="square" lIns="0" tIns="0" rIns="0" bIns="0" rtlCol="0" anchor="ctr">
            <a:spAutoFit/>
          </a:bodyPr>
          <a:lstStyle/>
          <a:p>
            <a:pPr algn="l" indent="0" marL="0">
              <a:buNone/>
            </a:pPr>
            <a:r>
              <a:rPr lang="en-US" sz="900" dirty="0">
                <a:solidFill>
                  <a:srgbClr val="333333"/>
                </a:solidFill>
                <a:latin typeface="Arial" pitchFamily="34" charset="0"/>
                <a:ea typeface="Arial" pitchFamily="34" charset="-122"/>
                <a:cs typeface="Arial" pitchFamily="34" charset="-120"/>
              </a:rPr>
              <a:t>Dedicated institution with specialized expertise and long-term capital</a:t>
            </a:r>
            <a:endParaRPr lang="en-US" sz="900" dirty="0"/>
          </a:p>
        </p:txBody>
      </p:sp>
      <p:sp>
        <p:nvSpPr>
          <p:cNvPr id="25" name="Text 18"/>
          <p:cNvSpPr/>
          <p:nvPr/>
        </p:nvSpPr>
        <p:spPr>
          <a:xfrm>
            <a:off x="5010643" y="1600200"/>
            <a:ext cx="1348048" cy="128588"/>
          </a:xfrm>
          <a:prstGeom prst="rect">
            <a:avLst/>
          </a:prstGeom>
          <a:noFill/>
          <a:ln/>
        </p:spPr>
        <p:txBody>
          <a:bodyPr wrap="square" lIns="0" tIns="0" rIns="0" bIns="0" rtlCol="0" anchor="ctr">
            <a:spAutoFit/>
          </a:bodyPr>
          <a:lstStyle/>
          <a:p>
            <a:pPr algn="l" indent="0" marL="0">
              <a:buNone/>
            </a:pPr>
            <a:r>
              <a:rPr lang="en-US" sz="900" b="1" dirty="0">
                <a:solidFill>
                  <a:srgbClr val="333333"/>
                </a:solidFill>
                <a:latin typeface="Arial" pitchFamily="34" charset="0"/>
                <a:ea typeface="Arial" pitchFamily="34" charset="-122"/>
                <a:cs typeface="Arial" pitchFamily="34" charset="-120"/>
              </a:rPr>
              <a:t>Regulatory Sandboxes:</a:t>
            </a:r>
            <a:endParaRPr lang="en-US" sz="900" dirty="0"/>
          </a:p>
        </p:txBody>
      </p:sp>
      <p:sp>
        <p:nvSpPr>
          <p:cNvPr id="26" name="Text 19"/>
          <p:cNvSpPr/>
          <p:nvPr/>
        </p:nvSpPr>
        <p:spPr>
          <a:xfrm>
            <a:off x="5010643" y="1600200"/>
            <a:ext cx="3698788" cy="300038"/>
          </a:xfrm>
          <a:prstGeom prst="rect">
            <a:avLst/>
          </a:prstGeom>
          <a:noFill/>
          <a:ln/>
        </p:spPr>
        <p:txBody>
          <a:bodyPr wrap="square" lIns="0" tIns="0" rIns="0" bIns="0" rtlCol="0" anchor="ctr">
            <a:spAutoFit/>
          </a:bodyPr>
          <a:lstStyle/>
          <a:p>
            <a:pPr algn="l" indent="0" marL="0">
              <a:buNone/>
            </a:pPr>
            <a:r>
              <a:rPr lang="en-US" sz="900" dirty="0">
                <a:solidFill>
                  <a:srgbClr val="333333"/>
                </a:solidFill>
                <a:latin typeface="Arial" pitchFamily="34" charset="0"/>
                <a:ea typeface="Arial" pitchFamily="34" charset="-122"/>
                <a:cs typeface="Arial" pitchFamily="34" charset="-120"/>
              </a:rPr>
              <a:t>Controlled environments for testing innovative financing approaches</a:t>
            </a:r>
            <a:endParaRPr lang="en-US" sz="900" dirty="0"/>
          </a:p>
        </p:txBody>
      </p:sp>
      <p:sp>
        <p:nvSpPr>
          <p:cNvPr id="27" name="Text 20"/>
          <p:cNvSpPr/>
          <p:nvPr/>
        </p:nvSpPr>
        <p:spPr>
          <a:xfrm>
            <a:off x="5010643" y="2000250"/>
            <a:ext cx="1532279" cy="128588"/>
          </a:xfrm>
          <a:prstGeom prst="rect">
            <a:avLst/>
          </a:prstGeom>
          <a:noFill/>
          <a:ln/>
        </p:spPr>
        <p:txBody>
          <a:bodyPr wrap="square" lIns="0" tIns="0" rIns="0" bIns="0" rtlCol="0" anchor="ctr">
            <a:spAutoFit/>
          </a:bodyPr>
          <a:lstStyle/>
          <a:p>
            <a:pPr algn="l" indent="0" marL="0">
              <a:buNone/>
            </a:pPr>
            <a:r>
              <a:rPr lang="en-US" sz="900" b="1" dirty="0">
                <a:solidFill>
                  <a:srgbClr val="333333"/>
                </a:solidFill>
                <a:latin typeface="Arial" pitchFamily="34" charset="0"/>
                <a:ea typeface="Arial" pitchFamily="34" charset="-122"/>
                <a:cs typeface="Arial" pitchFamily="34" charset="-120"/>
              </a:rPr>
              <a:t>Standardized ESG Metrics:</a:t>
            </a:r>
            <a:endParaRPr lang="en-US" sz="900" dirty="0"/>
          </a:p>
        </p:txBody>
      </p:sp>
      <p:sp>
        <p:nvSpPr>
          <p:cNvPr id="28" name="Text 21"/>
          <p:cNvSpPr/>
          <p:nvPr/>
        </p:nvSpPr>
        <p:spPr>
          <a:xfrm>
            <a:off x="5010643" y="2000250"/>
            <a:ext cx="3380668" cy="300038"/>
          </a:xfrm>
          <a:prstGeom prst="rect">
            <a:avLst/>
          </a:prstGeom>
          <a:noFill/>
          <a:ln/>
        </p:spPr>
        <p:txBody>
          <a:bodyPr wrap="square" lIns="0" tIns="0" rIns="0" bIns="0" rtlCol="0" anchor="ctr">
            <a:spAutoFit/>
          </a:bodyPr>
          <a:lstStyle/>
          <a:p>
            <a:pPr algn="l" indent="0" marL="0">
              <a:buNone/>
            </a:pPr>
            <a:r>
              <a:rPr lang="en-US" sz="900" dirty="0">
                <a:solidFill>
                  <a:srgbClr val="333333"/>
                </a:solidFill>
                <a:latin typeface="Arial" pitchFamily="34" charset="0"/>
                <a:ea typeface="Arial" pitchFamily="34" charset="-122"/>
                <a:cs typeface="Arial" pitchFamily="34" charset="-120"/>
              </a:rPr>
              <a:t>Common frameworks for measuring sustainability impacts</a:t>
            </a:r>
            <a:endParaRPr lang="en-US" sz="900" dirty="0"/>
          </a:p>
        </p:txBody>
      </p:sp>
      <p:sp>
        <p:nvSpPr>
          <p:cNvPr id="29" name="Text 22"/>
          <p:cNvSpPr/>
          <p:nvPr/>
        </p:nvSpPr>
        <p:spPr>
          <a:xfrm>
            <a:off x="5010643" y="2400300"/>
            <a:ext cx="1589094" cy="128588"/>
          </a:xfrm>
          <a:prstGeom prst="rect">
            <a:avLst/>
          </a:prstGeom>
          <a:noFill/>
          <a:ln/>
        </p:spPr>
        <p:txBody>
          <a:bodyPr wrap="square" lIns="0" tIns="0" rIns="0" bIns="0" rtlCol="0" anchor="ctr">
            <a:spAutoFit/>
          </a:bodyPr>
          <a:lstStyle/>
          <a:p>
            <a:pPr algn="l" indent="0" marL="0">
              <a:buNone/>
            </a:pPr>
            <a:r>
              <a:rPr lang="en-US" sz="900" b="1" dirty="0">
                <a:solidFill>
                  <a:srgbClr val="333333"/>
                </a:solidFill>
                <a:latin typeface="Arial" pitchFamily="34" charset="0"/>
                <a:ea typeface="Arial" pitchFamily="34" charset="-122"/>
                <a:cs typeface="Arial" pitchFamily="34" charset="-120"/>
              </a:rPr>
              <a:t>Cross-Border Coordination:</a:t>
            </a:r>
            <a:endParaRPr lang="en-US" sz="900" dirty="0"/>
          </a:p>
        </p:txBody>
      </p:sp>
      <p:sp>
        <p:nvSpPr>
          <p:cNvPr id="30" name="Text 23"/>
          <p:cNvSpPr/>
          <p:nvPr/>
        </p:nvSpPr>
        <p:spPr>
          <a:xfrm>
            <a:off x="5010643" y="2400300"/>
            <a:ext cx="3717541" cy="300038"/>
          </a:xfrm>
          <a:prstGeom prst="rect">
            <a:avLst/>
          </a:prstGeom>
          <a:noFill/>
          <a:ln/>
        </p:spPr>
        <p:txBody>
          <a:bodyPr wrap="square" lIns="0" tIns="0" rIns="0" bIns="0" rtlCol="0" anchor="ctr">
            <a:spAutoFit/>
          </a:bodyPr>
          <a:lstStyle/>
          <a:p>
            <a:pPr algn="l" indent="0" marL="0">
              <a:buNone/>
            </a:pPr>
            <a:r>
              <a:rPr lang="en-US" sz="900" dirty="0">
                <a:solidFill>
                  <a:srgbClr val="333333"/>
                </a:solidFill>
                <a:latin typeface="Arial" pitchFamily="34" charset="0"/>
                <a:ea typeface="Arial" pitchFamily="34" charset="-122"/>
                <a:cs typeface="Arial" pitchFamily="34" charset="-120"/>
              </a:rPr>
              <a:t>Harmonized approaches for transnational infrastructure</a:t>
            </a:r>
            <a:endParaRPr lang="en-US" sz="900" dirty="0"/>
          </a:p>
        </p:txBody>
      </p:sp>
      <p:sp>
        <p:nvSpPr>
          <p:cNvPr id="31" name="Text 24"/>
          <p:cNvSpPr/>
          <p:nvPr/>
        </p:nvSpPr>
        <p:spPr>
          <a:xfrm>
            <a:off x="4746324" y="2950369"/>
            <a:ext cx="4254801" cy="257175"/>
          </a:xfrm>
          <a:prstGeom prst="rect">
            <a:avLst/>
          </a:prstGeom>
          <a:noFill/>
          <a:ln/>
        </p:spPr>
        <p:txBody>
          <a:bodyPr wrap="square" lIns="0" tIns="0" rIns="0" bIns="0" rtlCol="0" anchor="ctr">
            <a:spAutoFit/>
          </a:bodyPr>
          <a:lstStyle/>
          <a:p>
            <a:pPr indent="0" marL="0">
              <a:buNone/>
            </a:pPr>
            <a:r>
              <a:rPr lang="en-US" sz="1350" b="1" dirty="0">
                <a:solidFill>
                  <a:srgbClr val="4A90A4"/>
                </a:solidFill>
                <a:latin typeface="Arial" pitchFamily="34" charset="0"/>
                <a:ea typeface="Arial" pitchFamily="34" charset="-122"/>
                <a:cs typeface="Arial" pitchFamily="34" charset="-120"/>
              </a:rPr>
              <a:t>Technological Enablers</a:t>
            </a:r>
            <a:endParaRPr lang="en-US" sz="1350" dirty="0"/>
          </a:p>
        </p:txBody>
      </p:sp>
      <p:sp>
        <p:nvSpPr>
          <p:cNvPr id="32" name="Shape 25"/>
          <p:cNvSpPr/>
          <p:nvPr/>
        </p:nvSpPr>
        <p:spPr>
          <a:xfrm>
            <a:off x="4746324" y="3278981"/>
            <a:ext cx="4183363" cy="1600200"/>
          </a:xfrm>
          <a:prstGeom prst="rect">
            <a:avLst/>
          </a:prstGeom>
          <a:solidFill>
            <a:srgbClr val="FFFFFF"/>
          </a:solidFill>
          <a:ln/>
        </p:spPr>
      </p:sp>
      <p:sp>
        <p:nvSpPr>
          <p:cNvPr id="33" name="Text 26"/>
          <p:cNvSpPr/>
          <p:nvPr/>
        </p:nvSpPr>
        <p:spPr>
          <a:xfrm>
            <a:off x="5010643" y="3386138"/>
            <a:ext cx="805904" cy="128588"/>
          </a:xfrm>
          <a:prstGeom prst="rect">
            <a:avLst/>
          </a:prstGeom>
          <a:noFill/>
          <a:ln/>
        </p:spPr>
        <p:txBody>
          <a:bodyPr wrap="none" lIns="0" tIns="0" rIns="0" bIns="0" rtlCol="0" anchor="ctr">
            <a:spAutoFit/>
          </a:bodyPr>
          <a:lstStyle/>
          <a:p>
            <a:pPr algn="l" indent="0" marL="0">
              <a:buNone/>
            </a:pPr>
            <a:r>
              <a:rPr lang="en-US" sz="900" b="1" dirty="0">
                <a:solidFill>
                  <a:srgbClr val="333333"/>
                </a:solidFill>
                <a:latin typeface="Arial" pitchFamily="34" charset="0"/>
                <a:ea typeface="Arial" pitchFamily="34" charset="-122"/>
                <a:cs typeface="Arial" pitchFamily="34" charset="-120"/>
              </a:rPr>
              <a:t>Digital Twins:</a:t>
            </a:r>
            <a:endParaRPr lang="en-US" sz="900" dirty="0"/>
          </a:p>
        </p:txBody>
      </p:sp>
      <p:sp>
        <p:nvSpPr>
          <p:cNvPr id="34" name="Text 27"/>
          <p:cNvSpPr/>
          <p:nvPr/>
        </p:nvSpPr>
        <p:spPr>
          <a:xfrm>
            <a:off x="5745110" y="3386138"/>
            <a:ext cx="2890261" cy="128588"/>
          </a:xfrm>
          <a:prstGeom prst="rect">
            <a:avLst/>
          </a:prstGeom>
          <a:noFill/>
          <a:ln/>
        </p:spPr>
        <p:txBody>
          <a:bodyPr wrap="square" lIns="0" tIns="0" rIns="0" bIns="0" rtlCol="0" anchor="ctr">
            <a:spAutoFit/>
          </a:bodyPr>
          <a:lstStyle/>
          <a:p>
            <a:pPr algn="l" indent="0" marL="0">
              <a:buNone/>
            </a:pPr>
            <a:r>
              <a:rPr lang="en-US" sz="900" dirty="0">
                <a:solidFill>
                  <a:srgbClr val="333333"/>
                </a:solidFill>
                <a:latin typeface="Arial" pitchFamily="34" charset="0"/>
                <a:ea typeface="Arial" pitchFamily="34" charset="-122"/>
                <a:cs typeface="Arial" pitchFamily="34" charset="-120"/>
              </a:rPr>
              <a:t>Virtual replicas enabling optimization and risk reduction</a:t>
            </a:r>
            <a:endParaRPr lang="en-US" sz="900" dirty="0"/>
          </a:p>
        </p:txBody>
      </p:sp>
      <p:sp>
        <p:nvSpPr>
          <p:cNvPr id="35" name="Text 28"/>
          <p:cNvSpPr/>
          <p:nvPr/>
        </p:nvSpPr>
        <p:spPr>
          <a:xfrm>
            <a:off x="5010643" y="3614738"/>
            <a:ext cx="1273987" cy="128588"/>
          </a:xfrm>
          <a:prstGeom prst="rect">
            <a:avLst/>
          </a:prstGeom>
          <a:noFill/>
          <a:ln/>
        </p:spPr>
        <p:txBody>
          <a:bodyPr wrap="none" lIns="0" tIns="0" rIns="0" bIns="0" rtlCol="0" anchor="ctr">
            <a:spAutoFit/>
          </a:bodyPr>
          <a:lstStyle/>
          <a:p>
            <a:pPr algn="l" indent="0" marL="0">
              <a:buNone/>
            </a:pPr>
            <a:r>
              <a:rPr lang="en-US" sz="900" b="1" dirty="0">
                <a:solidFill>
                  <a:srgbClr val="333333"/>
                </a:solidFill>
                <a:latin typeface="Arial" pitchFamily="34" charset="0"/>
                <a:ea typeface="Arial" pitchFamily="34" charset="-122"/>
                <a:cs typeface="Arial" pitchFamily="34" charset="-120"/>
              </a:rPr>
              <a:t>AI-Powered Analytics:</a:t>
            </a:r>
            <a:endParaRPr lang="en-US" sz="900" dirty="0"/>
          </a:p>
        </p:txBody>
      </p:sp>
      <p:sp>
        <p:nvSpPr>
          <p:cNvPr id="36" name="Text 29"/>
          <p:cNvSpPr/>
          <p:nvPr/>
        </p:nvSpPr>
        <p:spPr>
          <a:xfrm>
            <a:off x="5010643" y="3614738"/>
            <a:ext cx="3650568" cy="300038"/>
          </a:xfrm>
          <a:prstGeom prst="rect">
            <a:avLst/>
          </a:prstGeom>
          <a:noFill/>
          <a:ln/>
        </p:spPr>
        <p:txBody>
          <a:bodyPr wrap="square" lIns="0" tIns="0" rIns="0" bIns="0" rtlCol="0" anchor="ctr">
            <a:spAutoFit/>
          </a:bodyPr>
          <a:lstStyle/>
          <a:p>
            <a:pPr algn="l" indent="0" marL="0">
              <a:buNone/>
            </a:pPr>
            <a:r>
              <a:rPr lang="en-US" sz="900" dirty="0">
                <a:solidFill>
                  <a:srgbClr val="333333"/>
                </a:solidFill>
                <a:latin typeface="Arial" pitchFamily="34" charset="0"/>
                <a:ea typeface="Arial" pitchFamily="34" charset="-122"/>
                <a:cs typeface="Arial" pitchFamily="34" charset="-120"/>
              </a:rPr>
              <a:t>Enhanced forecasting of demand and revenue streams</a:t>
            </a:r>
            <a:endParaRPr lang="en-US" sz="900" dirty="0"/>
          </a:p>
        </p:txBody>
      </p:sp>
      <p:sp>
        <p:nvSpPr>
          <p:cNvPr id="37" name="Text 30"/>
          <p:cNvSpPr/>
          <p:nvPr/>
        </p:nvSpPr>
        <p:spPr>
          <a:xfrm>
            <a:off x="5010643" y="4014788"/>
            <a:ext cx="998674" cy="128588"/>
          </a:xfrm>
          <a:prstGeom prst="rect">
            <a:avLst/>
          </a:prstGeom>
          <a:noFill/>
          <a:ln/>
        </p:spPr>
        <p:txBody>
          <a:bodyPr wrap="none" lIns="0" tIns="0" rIns="0" bIns="0" rtlCol="0" anchor="ctr">
            <a:spAutoFit/>
          </a:bodyPr>
          <a:lstStyle/>
          <a:p>
            <a:pPr algn="l" indent="0" marL="0">
              <a:buNone/>
            </a:pPr>
            <a:r>
              <a:rPr lang="en-US" sz="900" b="1" dirty="0">
                <a:solidFill>
                  <a:srgbClr val="333333"/>
                </a:solidFill>
                <a:latin typeface="Arial" pitchFamily="34" charset="0"/>
                <a:ea typeface="Arial" pitchFamily="34" charset="-122"/>
                <a:cs typeface="Arial" pitchFamily="34" charset="-120"/>
              </a:rPr>
              <a:t>IoT and Sensors:</a:t>
            </a:r>
            <a:endParaRPr lang="en-US" sz="900" dirty="0"/>
          </a:p>
        </p:txBody>
      </p:sp>
      <p:sp>
        <p:nvSpPr>
          <p:cNvPr id="38" name="Text 31"/>
          <p:cNvSpPr/>
          <p:nvPr/>
        </p:nvSpPr>
        <p:spPr>
          <a:xfrm>
            <a:off x="5010643" y="4014788"/>
            <a:ext cx="3501721" cy="300038"/>
          </a:xfrm>
          <a:prstGeom prst="rect">
            <a:avLst/>
          </a:prstGeom>
          <a:noFill/>
          <a:ln/>
        </p:spPr>
        <p:txBody>
          <a:bodyPr wrap="square" lIns="0" tIns="0" rIns="0" bIns="0" rtlCol="0" anchor="ctr">
            <a:spAutoFit/>
          </a:bodyPr>
          <a:lstStyle/>
          <a:p>
            <a:pPr algn="l" indent="0" marL="0">
              <a:buNone/>
            </a:pPr>
            <a:r>
              <a:rPr lang="en-US" sz="900" dirty="0">
                <a:solidFill>
                  <a:srgbClr val="333333"/>
                </a:solidFill>
                <a:latin typeface="Arial" pitchFamily="34" charset="0"/>
                <a:ea typeface="Arial" pitchFamily="34" charset="-122"/>
                <a:cs typeface="Arial" pitchFamily="34" charset="-120"/>
              </a:rPr>
              <a:t>Real-time performance monitoring and predictive maintenance</a:t>
            </a:r>
            <a:endParaRPr lang="en-US" sz="900" dirty="0"/>
          </a:p>
        </p:txBody>
      </p:sp>
      <p:sp>
        <p:nvSpPr>
          <p:cNvPr id="39" name="Text 32"/>
          <p:cNvSpPr/>
          <p:nvPr/>
        </p:nvSpPr>
        <p:spPr>
          <a:xfrm>
            <a:off x="5010643" y="4414838"/>
            <a:ext cx="998730" cy="128588"/>
          </a:xfrm>
          <a:prstGeom prst="rect">
            <a:avLst/>
          </a:prstGeom>
          <a:noFill/>
          <a:ln/>
        </p:spPr>
        <p:txBody>
          <a:bodyPr wrap="none" lIns="0" tIns="0" rIns="0" bIns="0" rtlCol="0" anchor="ctr">
            <a:spAutoFit/>
          </a:bodyPr>
          <a:lstStyle/>
          <a:p>
            <a:pPr algn="l" indent="0" marL="0">
              <a:buNone/>
            </a:pPr>
            <a:r>
              <a:rPr lang="en-US" sz="900" b="1" dirty="0">
                <a:solidFill>
                  <a:srgbClr val="333333"/>
                </a:solidFill>
                <a:latin typeface="Arial" pitchFamily="34" charset="0"/>
                <a:ea typeface="Arial" pitchFamily="34" charset="-122"/>
                <a:cs typeface="Arial" pitchFamily="34" charset="-120"/>
              </a:rPr>
              <a:t>Smart Contracts:</a:t>
            </a:r>
            <a:endParaRPr lang="en-US" sz="900" dirty="0"/>
          </a:p>
        </p:txBody>
      </p:sp>
      <p:sp>
        <p:nvSpPr>
          <p:cNvPr id="40" name="Text 33"/>
          <p:cNvSpPr/>
          <p:nvPr/>
        </p:nvSpPr>
        <p:spPr>
          <a:xfrm>
            <a:off x="5010643" y="4414838"/>
            <a:ext cx="3171769" cy="300038"/>
          </a:xfrm>
          <a:prstGeom prst="rect">
            <a:avLst/>
          </a:prstGeom>
          <a:noFill/>
          <a:ln/>
        </p:spPr>
        <p:txBody>
          <a:bodyPr wrap="square" lIns="0" tIns="0" rIns="0" bIns="0" rtlCol="0" anchor="ctr">
            <a:spAutoFit/>
          </a:bodyPr>
          <a:lstStyle/>
          <a:p>
            <a:pPr algn="l" indent="0" marL="0">
              <a:buNone/>
            </a:pPr>
            <a:r>
              <a:rPr lang="en-US" sz="900" dirty="0">
                <a:solidFill>
                  <a:srgbClr val="333333"/>
                </a:solidFill>
                <a:latin typeface="Arial" pitchFamily="34" charset="0"/>
                <a:ea typeface="Arial" pitchFamily="34" charset="-122"/>
                <a:cs typeface="Arial" pitchFamily="34" charset="-120"/>
              </a:rPr>
              <a:t>Automated execution of complex financing arrangements</a:t>
            </a:r>
            <a:endParaRPr lang="en-US" sz="900" dirty="0"/>
          </a:p>
        </p:txBody>
      </p:sp>
      <p:sp>
        <p:nvSpPr>
          <p:cNvPr id="41" name="Shape 34"/>
          <p:cNvSpPr/>
          <p:nvPr/>
        </p:nvSpPr>
        <p:spPr>
          <a:xfrm>
            <a:off x="4746324" y="4964906"/>
            <a:ext cx="4183363" cy="1071563"/>
          </a:xfrm>
          <a:prstGeom prst="rect">
            <a:avLst/>
          </a:prstGeom>
          <a:solidFill>
            <a:srgbClr val="7FB3D3"/>
          </a:solidFill>
          <a:ln/>
        </p:spPr>
      </p:sp>
      <p:sp>
        <p:nvSpPr>
          <p:cNvPr id="42" name="Text 35"/>
          <p:cNvSpPr/>
          <p:nvPr/>
        </p:nvSpPr>
        <p:spPr>
          <a:xfrm>
            <a:off x="4832049" y="5050631"/>
            <a:ext cx="4083351" cy="192881"/>
          </a:xfrm>
          <a:prstGeom prst="rect">
            <a:avLst/>
          </a:prstGeom>
          <a:noFill/>
          <a:ln/>
        </p:spPr>
        <p:txBody>
          <a:bodyPr wrap="square" lIns="0" tIns="0" rIns="0" bIns="0" rtlCol="0" anchor="ctr">
            <a:spAutoFit/>
          </a:bodyPr>
          <a:lstStyle/>
          <a:p>
            <a:pPr indent="0" marL="0">
              <a:buNone/>
            </a:pPr>
            <a:r>
              <a:rPr lang="en-US" sz="1013" b="1" dirty="0">
                <a:solidFill>
                  <a:srgbClr val="FFFFFF"/>
                </a:solidFill>
                <a:latin typeface="Arial" pitchFamily="34" charset="0"/>
                <a:ea typeface="Arial" pitchFamily="34" charset="-122"/>
                <a:cs typeface="Arial" pitchFamily="34" charset="-120"/>
              </a:rPr>
              <a:t>Balancing Innovation and Stability</a:t>
            </a:r>
            <a:endParaRPr lang="en-US" sz="1013" dirty="0"/>
          </a:p>
        </p:txBody>
      </p:sp>
      <p:sp>
        <p:nvSpPr>
          <p:cNvPr id="43" name="Text 36"/>
          <p:cNvSpPr/>
          <p:nvPr/>
        </p:nvSpPr>
        <p:spPr>
          <a:xfrm>
            <a:off x="4832049" y="5264944"/>
            <a:ext cx="4083351" cy="685800"/>
          </a:xfrm>
          <a:prstGeom prst="rect">
            <a:avLst/>
          </a:prstGeom>
          <a:noFill/>
          <a:ln/>
        </p:spPr>
        <p:txBody>
          <a:bodyPr wrap="square" lIns="0" tIns="0" rIns="0" bIns="0" rtlCol="0" anchor="ctr">
            <a:spAutoFit/>
          </a:bodyPr>
          <a:lstStyle/>
          <a:p>
            <a:pPr indent="0" marL="0">
              <a:buNone/>
            </a:pPr>
            <a:r>
              <a:rPr lang="en-US" sz="900" dirty="0">
                <a:solidFill>
                  <a:srgbClr val="FFFFFF"/>
                </a:solidFill>
                <a:latin typeface="Arial" pitchFamily="34" charset="0"/>
                <a:ea typeface="Arial" pitchFamily="34" charset="-122"/>
                <a:cs typeface="Arial" pitchFamily="34" charset="-120"/>
              </a:rPr>
              <a:t>The future of infrastructure financing requires balancing technological innovation with proven approaches, ensuring both financial sustainability and public benefit. Successful models will integrate state capacity, private sector efficiency, and community engagement in new hybrid arrangements.</a:t>
            </a:r>
            <a:endParaRPr lang="en-US" sz="900"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name="Slide 5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9144000" cy="6472210"/>
          </a:xfrm>
          <a:prstGeom prst="rect">
            <a:avLst/>
          </a:prstGeom>
        </p:spPr>
      </p:pic>
      <p:sp>
        <p:nvSpPr>
          <p:cNvPr id="3" name="Text 0"/>
          <p:cNvSpPr/>
          <p:nvPr/>
        </p:nvSpPr>
        <p:spPr>
          <a:xfrm>
            <a:off x="285750" y="285750"/>
            <a:ext cx="8643938" cy="385763"/>
          </a:xfrm>
          <a:prstGeom prst="rect">
            <a:avLst/>
          </a:prstGeom>
          <a:noFill/>
          <a:ln/>
        </p:spPr>
        <p:txBody>
          <a:bodyPr wrap="square" lIns="0" tIns="0" rIns="0" bIns="0" rtlCol="0" anchor="ctr">
            <a:spAutoFit/>
          </a:bodyPr>
          <a:lstStyle/>
          <a:p>
            <a:pPr indent="0" marL="0">
              <a:buNone/>
            </a:pPr>
            <a:r>
              <a:rPr lang="en-US" sz="2025" b="1" dirty="0">
                <a:solidFill>
                  <a:srgbClr val="2E5984"/>
                </a:solidFill>
                <a:latin typeface="Arial" pitchFamily="34" charset="0"/>
                <a:ea typeface="Arial" pitchFamily="34" charset="-122"/>
                <a:cs typeface="Arial" pitchFamily="34" charset="-120"/>
              </a:rPr>
              <a:t>Introduction to US Supply Chain Resilience</a:t>
            </a:r>
            <a:endParaRPr lang="en-US" sz="2025" dirty="0"/>
          </a:p>
        </p:txBody>
      </p:sp>
      <p:sp>
        <p:nvSpPr>
          <p:cNvPr id="4" name="Text 1"/>
          <p:cNvSpPr/>
          <p:nvPr/>
        </p:nvSpPr>
        <p:spPr>
          <a:xfrm>
            <a:off x="285750" y="885825"/>
            <a:ext cx="4186238" cy="257175"/>
          </a:xfrm>
          <a:prstGeom prst="rect">
            <a:avLst/>
          </a:prstGeom>
          <a:noFill/>
          <a:ln/>
        </p:spPr>
        <p:txBody>
          <a:bodyPr wrap="square" lIns="0" tIns="0" rIns="0" bIns="0" rtlCol="0" anchor="ctr">
            <a:spAutoFit/>
          </a:bodyPr>
          <a:lstStyle/>
          <a:p>
            <a:pPr indent="0" marL="0">
              <a:buNone/>
            </a:pPr>
            <a:r>
              <a:rPr lang="en-US" sz="1350" b="1" dirty="0">
                <a:solidFill>
                  <a:srgbClr val="4A90A4"/>
                </a:solidFill>
                <a:latin typeface="Arial" pitchFamily="34" charset="0"/>
                <a:ea typeface="Arial" pitchFamily="34" charset="-122"/>
                <a:cs typeface="Arial" pitchFamily="34" charset="-120"/>
              </a:rPr>
              <a:t>Understanding Supply Chain Resilience</a:t>
            </a:r>
            <a:endParaRPr lang="en-US" sz="1350" dirty="0"/>
          </a:p>
        </p:txBody>
      </p:sp>
      <p:sp>
        <p:nvSpPr>
          <p:cNvPr id="5" name="Shape 2"/>
          <p:cNvSpPr/>
          <p:nvPr/>
        </p:nvSpPr>
        <p:spPr>
          <a:xfrm>
            <a:off x="285750" y="1250156"/>
            <a:ext cx="4114800" cy="2750344"/>
          </a:xfrm>
          <a:prstGeom prst="rect">
            <a:avLst/>
          </a:prstGeom>
          <a:solidFill>
            <a:srgbClr val="FFFFFF"/>
          </a:solidFill>
          <a:ln/>
        </p:spPr>
      </p:sp>
      <p:sp>
        <p:nvSpPr>
          <p:cNvPr id="6" name="Text 3"/>
          <p:cNvSpPr/>
          <p:nvPr/>
        </p:nvSpPr>
        <p:spPr>
          <a:xfrm>
            <a:off x="642938" y="1418034"/>
            <a:ext cx="707092" cy="142875"/>
          </a:xfrm>
          <a:prstGeom prst="rect">
            <a:avLst/>
          </a:prstGeom>
          <a:noFill/>
          <a:ln/>
        </p:spPr>
        <p:txBody>
          <a:bodyPr wrap="none" lIns="0" tIns="0" rIns="0" bIns="0" rtlCol="0" anchor="ctr">
            <a:spAutoFit/>
          </a:bodyPr>
          <a:lstStyle/>
          <a:p>
            <a:pPr algn="l" indent="0" marL="0">
              <a:buNone/>
            </a:pPr>
            <a:r>
              <a:rPr lang="en-US" sz="1013" b="1" dirty="0">
                <a:solidFill>
                  <a:srgbClr val="333333"/>
                </a:solidFill>
                <a:latin typeface="Arial" pitchFamily="34" charset="0"/>
                <a:ea typeface="Arial" pitchFamily="34" charset="-122"/>
                <a:cs typeface="Arial" pitchFamily="34" charset="-120"/>
              </a:rPr>
              <a:t>Definition:</a:t>
            </a:r>
            <a:endParaRPr lang="en-US" sz="1013" dirty="0"/>
          </a:p>
        </p:txBody>
      </p:sp>
      <p:sp>
        <p:nvSpPr>
          <p:cNvPr id="7" name="Text 4"/>
          <p:cNvSpPr/>
          <p:nvPr/>
        </p:nvSpPr>
        <p:spPr>
          <a:xfrm>
            <a:off x="642938" y="1418034"/>
            <a:ext cx="3256573" cy="528638"/>
          </a:xfrm>
          <a:prstGeom prst="rect">
            <a:avLst/>
          </a:prstGeom>
          <a:noFill/>
          <a:ln/>
        </p:spPr>
        <p:txBody>
          <a:bodyPr wrap="square" lIns="0" tIns="0" rIns="0" bIns="0" rtlCol="0" anchor="ctr">
            <a:spAutoFit/>
          </a:bodyPr>
          <a:lstStyle/>
          <a:p>
            <a:pPr algn="l" indent="0" marL="0">
              <a:buNone/>
            </a:pPr>
            <a:r>
              <a:rPr lang="en-US" sz="1013" dirty="0">
                <a:solidFill>
                  <a:srgbClr val="333333"/>
                </a:solidFill>
                <a:latin typeface="Arial" pitchFamily="34" charset="0"/>
                <a:ea typeface="Arial" pitchFamily="34" charset="-122"/>
                <a:cs typeface="Arial" pitchFamily="34" charset="-120"/>
              </a:rPr>
              <a:t>The ability of supply chains to withstand and recover from disruptions while maintaining continuity of operations</a:t>
            </a:r>
            <a:endParaRPr lang="en-US" sz="1013" dirty="0"/>
          </a:p>
        </p:txBody>
      </p:sp>
      <p:sp>
        <p:nvSpPr>
          <p:cNvPr id="8" name="Text 5"/>
          <p:cNvSpPr/>
          <p:nvPr/>
        </p:nvSpPr>
        <p:spPr>
          <a:xfrm>
            <a:off x="642938" y="2082403"/>
            <a:ext cx="1164682" cy="142875"/>
          </a:xfrm>
          <a:prstGeom prst="rect">
            <a:avLst/>
          </a:prstGeom>
          <a:noFill/>
          <a:ln/>
        </p:spPr>
        <p:txBody>
          <a:bodyPr wrap="none" lIns="0" tIns="0" rIns="0" bIns="0" rtlCol="0" anchor="ctr">
            <a:spAutoFit/>
          </a:bodyPr>
          <a:lstStyle/>
          <a:p>
            <a:pPr algn="l" indent="0" marL="0">
              <a:buNone/>
            </a:pPr>
            <a:r>
              <a:rPr lang="en-US" sz="1013" b="1" dirty="0">
                <a:solidFill>
                  <a:srgbClr val="333333"/>
                </a:solidFill>
                <a:latin typeface="Arial" pitchFamily="34" charset="0"/>
                <a:ea typeface="Arial" pitchFamily="34" charset="-122"/>
                <a:cs typeface="Arial" pitchFamily="34" charset="-120"/>
              </a:rPr>
              <a:t>National Security:</a:t>
            </a:r>
            <a:endParaRPr lang="en-US" sz="1013" dirty="0"/>
          </a:p>
        </p:txBody>
      </p:sp>
      <p:sp>
        <p:nvSpPr>
          <p:cNvPr id="9" name="Text 6"/>
          <p:cNvSpPr/>
          <p:nvPr/>
        </p:nvSpPr>
        <p:spPr>
          <a:xfrm>
            <a:off x="642938" y="2082403"/>
            <a:ext cx="3430228" cy="528638"/>
          </a:xfrm>
          <a:prstGeom prst="rect">
            <a:avLst/>
          </a:prstGeom>
          <a:noFill/>
          <a:ln/>
        </p:spPr>
        <p:txBody>
          <a:bodyPr wrap="square" lIns="0" tIns="0" rIns="0" bIns="0" rtlCol="0" anchor="ctr">
            <a:spAutoFit/>
          </a:bodyPr>
          <a:lstStyle/>
          <a:p>
            <a:pPr algn="l" indent="0" marL="0">
              <a:buNone/>
            </a:pPr>
            <a:r>
              <a:rPr lang="en-US" sz="1013" dirty="0">
                <a:solidFill>
                  <a:srgbClr val="333333"/>
                </a:solidFill>
                <a:latin typeface="Arial" pitchFamily="34" charset="0"/>
                <a:ea typeface="Arial" pitchFamily="34" charset="-122"/>
                <a:cs typeface="Arial" pitchFamily="34" charset="-120"/>
              </a:rPr>
              <a:t>Critical for ensuring access to essential goods and preventing dependencies on geopolitical competitors</a:t>
            </a:r>
            <a:endParaRPr lang="en-US" sz="1013" dirty="0"/>
          </a:p>
        </p:txBody>
      </p:sp>
      <p:sp>
        <p:nvSpPr>
          <p:cNvPr id="10" name="Text 7"/>
          <p:cNvSpPr/>
          <p:nvPr/>
        </p:nvSpPr>
        <p:spPr>
          <a:xfrm>
            <a:off x="642938" y="2746772"/>
            <a:ext cx="1271922" cy="142875"/>
          </a:xfrm>
          <a:prstGeom prst="rect">
            <a:avLst/>
          </a:prstGeom>
          <a:noFill/>
          <a:ln/>
        </p:spPr>
        <p:txBody>
          <a:bodyPr wrap="none" lIns="0" tIns="0" rIns="0" bIns="0" rtlCol="0" anchor="ctr">
            <a:spAutoFit/>
          </a:bodyPr>
          <a:lstStyle/>
          <a:p>
            <a:pPr algn="l" indent="0" marL="0">
              <a:buNone/>
            </a:pPr>
            <a:r>
              <a:rPr lang="en-US" sz="1013" b="1" dirty="0">
                <a:solidFill>
                  <a:srgbClr val="333333"/>
                </a:solidFill>
                <a:latin typeface="Arial" pitchFamily="34" charset="0"/>
                <a:ea typeface="Arial" pitchFamily="34" charset="-122"/>
                <a:cs typeface="Arial" pitchFamily="34" charset="-120"/>
              </a:rPr>
              <a:t>Economic Security:</a:t>
            </a:r>
            <a:endParaRPr lang="en-US" sz="1013" dirty="0"/>
          </a:p>
        </p:txBody>
      </p:sp>
      <p:sp>
        <p:nvSpPr>
          <p:cNvPr id="11" name="Text 8"/>
          <p:cNvSpPr/>
          <p:nvPr/>
        </p:nvSpPr>
        <p:spPr>
          <a:xfrm>
            <a:off x="642938" y="2746772"/>
            <a:ext cx="3549523" cy="335756"/>
          </a:xfrm>
          <a:prstGeom prst="rect">
            <a:avLst/>
          </a:prstGeom>
          <a:noFill/>
          <a:ln/>
        </p:spPr>
        <p:txBody>
          <a:bodyPr wrap="square" lIns="0" tIns="0" rIns="0" bIns="0" rtlCol="0" anchor="ctr">
            <a:spAutoFit/>
          </a:bodyPr>
          <a:lstStyle/>
          <a:p>
            <a:pPr algn="l" indent="0" marL="0">
              <a:buNone/>
            </a:pPr>
            <a:r>
              <a:rPr lang="en-US" sz="1013" dirty="0">
                <a:solidFill>
                  <a:srgbClr val="333333"/>
                </a:solidFill>
                <a:latin typeface="Arial" pitchFamily="34" charset="0"/>
                <a:ea typeface="Arial" pitchFamily="34" charset="-122"/>
                <a:cs typeface="Arial" pitchFamily="34" charset="-120"/>
              </a:rPr>
              <a:t>Fundamental to price stability, business certainty, and consumer access to goods</a:t>
            </a:r>
            <a:endParaRPr lang="en-US" sz="1013" dirty="0"/>
          </a:p>
        </p:txBody>
      </p:sp>
      <p:sp>
        <p:nvSpPr>
          <p:cNvPr id="12" name="Text 9"/>
          <p:cNvSpPr/>
          <p:nvPr/>
        </p:nvSpPr>
        <p:spPr>
          <a:xfrm>
            <a:off x="642938" y="3218259"/>
            <a:ext cx="1264779" cy="142875"/>
          </a:xfrm>
          <a:prstGeom prst="rect">
            <a:avLst/>
          </a:prstGeom>
          <a:noFill/>
          <a:ln/>
        </p:spPr>
        <p:txBody>
          <a:bodyPr wrap="none" lIns="0" tIns="0" rIns="0" bIns="0" rtlCol="0" anchor="ctr">
            <a:spAutoFit/>
          </a:bodyPr>
          <a:lstStyle/>
          <a:p>
            <a:pPr algn="l" indent="0" marL="0">
              <a:buNone/>
            </a:pPr>
            <a:r>
              <a:rPr lang="en-US" sz="1013" b="1" dirty="0">
                <a:solidFill>
                  <a:srgbClr val="333333"/>
                </a:solidFill>
                <a:latin typeface="Arial" pitchFamily="34" charset="0"/>
                <a:ea typeface="Arial" pitchFamily="34" charset="-122"/>
                <a:cs typeface="Arial" pitchFamily="34" charset="-120"/>
              </a:rPr>
              <a:t>Recent Challenges:</a:t>
            </a:r>
            <a:endParaRPr lang="en-US" sz="1013" dirty="0"/>
          </a:p>
        </p:txBody>
      </p:sp>
      <p:sp>
        <p:nvSpPr>
          <p:cNvPr id="13" name="Text 10"/>
          <p:cNvSpPr/>
          <p:nvPr/>
        </p:nvSpPr>
        <p:spPr>
          <a:xfrm>
            <a:off x="642938" y="3218259"/>
            <a:ext cx="3352177" cy="528638"/>
          </a:xfrm>
          <a:prstGeom prst="rect">
            <a:avLst/>
          </a:prstGeom>
          <a:noFill/>
          <a:ln/>
        </p:spPr>
        <p:txBody>
          <a:bodyPr wrap="square" lIns="0" tIns="0" rIns="0" bIns="0" rtlCol="0" anchor="ctr">
            <a:spAutoFit/>
          </a:bodyPr>
          <a:lstStyle/>
          <a:p>
            <a:pPr algn="l" indent="0" marL="0">
              <a:buNone/>
            </a:pPr>
            <a:r>
              <a:rPr lang="en-US" sz="1013" dirty="0">
                <a:solidFill>
                  <a:srgbClr val="333333"/>
                </a:solidFill>
                <a:latin typeface="Arial" pitchFamily="34" charset="0"/>
                <a:ea typeface="Arial" pitchFamily="34" charset="-122"/>
                <a:cs typeface="Arial" pitchFamily="34" charset="-120"/>
              </a:rPr>
              <a:t>COVID-19 pandemic, geopolitical tensions, extreme weather events, and cyberattacks have exposed vulnerabilities</a:t>
            </a:r>
            <a:endParaRPr lang="en-US" sz="1013" dirty="0"/>
          </a:p>
        </p:txBody>
      </p:sp>
      <p:sp>
        <p:nvSpPr>
          <p:cNvPr id="14" name="Shape 11"/>
          <p:cNvSpPr/>
          <p:nvPr/>
        </p:nvSpPr>
        <p:spPr>
          <a:xfrm>
            <a:off x="285750" y="4143375"/>
            <a:ext cx="4114800" cy="785813"/>
          </a:xfrm>
          <a:prstGeom prst="rect">
            <a:avLst/>
          </a:prstGeom>
          <a:solidFill>
            <a:srgbClr val="7FB3D3"/>
          </a:solidFill>
          <a:ln/>
        </p:spPr>
      </p:sp>
      <p:sp>
        <p:nvSpPr>
          <p:cNvPr id="15" name="Text 12"/>
          <p:cNvSpPr/>
          <p:nvPr/>
        </p:nvSpPr>
        <p:spPr>
          <a:xfrm>
            <a:off x="392906" y="4271963"/>
            <a:ext cx="3708109" cy="300038"/>
          </a:xfrm>
          <a:prstGeom prst="rect">
            <a:avLst/>
          </a:prstGeom>
          <a:noFill/>
          <a:ln/>
        </p:spPr>
        <p:txBody>
          <a:bodyPr wrap="square" lIns="0" tIns="0" rIns="0" bIns="0" rtlCol="0" anchor="ctr">
            <a:spAutoFit/>
          </a:bodyPr>
          <a:lstStyle/>
          <a:p>
            <a:pPr indent="0" marL="0">
              <a:buNone/>
            </a:pPr>
            <a:r>
              <a:rPr lang="en-US" sz="900" i="1" dirty="0">
                <a:solidFill>
                  <a:srgbClr val="FFFFFF"/>
                </a:solidFill>
                <a:latin typeface="Arial" pitchFamily="34" charset="0"/>
                <a:ea typeface="Arial" pitchFamily="34" charset="-122"/>
                <a:cs typeface="Arial" pitchFamily="34" charset="-120"/>
              </a:rPr>
              <a:t>"The United States needs resilient, diverse, and secure supply chains to ensure our economic prosperity and national security."</a:t>
            </a:r>
            <a:endParaRPr lang="en-US" sz="900" dirty="0"/>
          </a:p>
        </p:txBody>
      </p:sp>
      <p:sp>
        <p:nvSpPr>
          <p:cNvPr id="16" name="Text 13"/>
          <p:cNvSpPr/>
          <p:nvPr/>
        </p:nvSpPr>
        <p:spPr>
          <a:xfrm>
            <a:off x="392906" y="4650581"/>
            <a:ext cx="3971925" cy="171450"/>
          </a:xfrm>
          <a:prstGeom prst="rect">
            <a:avLst/>
          </a:prstGeom>
          <a:noFill/>
          <a:ln/>
        </p:spPr>
        <p:txBody>
          <a:bodyPr wrap="square" lIns="0" tIns="0" rIns="0" bIns="0" rtlCol="0" anchor="ctr">
            <a:spAutoFit/>
          </a:bodyPr>
          <a:lstStyle/>
          <a:p>
            <a:pPr algn="r" indent="0" marL="0">
              <a:buNone/>
            </a:pPr>
            <a:r>
              <a:rPr lang="en-US" sz="900" i="1" dirty="0">
                <a:solidFill>
                  <a:srgbClr val="FFFFFF"/>
                </a:solidFill>
                <a:latin typeface="Arial" pitchFamily="34" charset="0"/>
                <a:ea typeface="Arial" pitchFamily="34" charset="-122"/>
                <a:cs typeface="Arial" pitchFamily="34" charset="-120"/>
              </a:rPr>
              <a:t>— Executive Order 14017 on America's Supply Chains</a:t>
            </a:r>
            <a:endParaRPr lang="en-US" sz="900" dirty="0"/>
          </a:p>
        </p:txBody>
      </p:sp>
      <p:pic>
        <p:nvPicPr>
          <p:cNvPr id="17" name="Image 1" descr="preencoded.png">    </p:cNvPr>
          <p:cNvPicPr>
            <a:picLocks noChangeAspect="1"/>
          </p:cNvPicPr>
          <p:nvPr/>
        </p:nvPicPr>
        <p:blipFill>
          <a:blip r:embed="rId2"/>
          <a:stretch>
            <a:fillRect/>
          </a:stretch>
        </p:blipFill>
        <p:spPr>
          <a:xfrm>
            <a:off x="5813924" y="885825"/>
            <a:ext cx="1973852" cy="2285972"/>
          </a:xfrm>
          <a:prstGeom prst="rect">
            <a:avLst/>
          </a:prstGeom>
        </p:spPr>
      </p:pic>
      <p:sp>
        <p:nvSpPr>
          <p:cNvPr id="18" name="Text 14"/>
          <p:cNvSpPr/>
          <p:nvPr/>
        </p:nvSpPr>
        <p:spPr>
          <a:xfrm>
            <a:off x="4743450" y="3286097"/>
            <a:ext cx="4186238" cy="257175"/>
          </a:xfrm>
          <a:prstGeom prst="rect">
            <a:avLst/>
          </a:prstGeom>
          <a:noFill/>
          <a:ln/>
        </p:spPr>
        <p:txBody>
          <a:bodyPr wrap="square" lIns="0" tIns="0" rIns="0" bIns="0" rtlCol="0" anchor="ctr">
            <a:spAutoFit/>
          </a:bodyPr>
          <a:lstStyle/>
          <a:p>
            <a:pPr indent="0" marL="0">
              <a:buNone/>
            </a:pPr>
            <a:r>
              <a:rPr lang="en-US" sz="1350" b="1" dirty="0">
                <a:solidFill>
                  <a:srgbClr val="4A90A4"/>
                </a:solidFill>
                <a:latin typeface="Arial" pitchFamily="34" charset="0"/>
                <a:ea typeface="Arial" pitchFamily="34" charset="-122"/>
                <a:cs typeface="Arial" pitchFamily="34" charset="-120"/>
              </a:rPr>
              <a:t>Biden Administration's Focus</a:t>
            </a:r>
            <a:endParaRPr lang="en-US" sz="1350" dirty="0"/>
          </a:p>
        </p:txBody>
      </p:sp>
      <p:sp>
        <p:nvSpPr>
          <p:cNvPr id="19" name="Shape 15"/>
          <p:cNvSpPr/>
          <p:nvPr/>
        </p:nvSpPr>
        <p:spPr>
          <a:xfrm>
            <a:off x="4743450" y="3650428"/>
            <a:ext cx="4114800" cy="2364581"/>
          </a:xfrm>
          <a:prstGeom prst="rect">
            <a:avLst/>
          </a:prstGeom>
          <a:solidFill>
            <a:srgbClr val="FFFFFF"/>
          </a:solidFill>
          <a:ln/>
        </p:spPr>
      </p:sp>
      <p:sp>
        <p:nvSpPr>
          <p:cNvPr id="20" name="Text 16"/>
          <p:cNvSpPr/>
          <p:nvPr/>
        </p:nvSpPr>
        <p:spPr>
          <a:xfrm>
            <a:off x="5100638" y="3818306"/>
            <a:ext cx="1493881" cy="142875"/>
          </a:xfrm>
          <a:prstGeom prst="rect">
            <a:avLst/>
          </a:prstGeom>
          <a:noFill/>
          <a:ln/>
        </p:spPr>
        <p:txBody>
          <a:bodyPr wrap="square" lIns="0" tIns="0" rIns="0" bIns="0" rtlCol="0" anchor="ctr">
            <a:spAutoFit/>
          </a:bodyPr>
          <a:lstStyle/>
          <a:p>
            <a:pPr algn="l" indent="0" marL="0">
              <a:buNone/>
            </a:pPr>
            <a:r>
              <a:rPr lang="en-US" sz="1013" b="1" dirty="0">
                <a:solidFill>
                  <a:srgbClr val="333333"/>
                </a:solidFill>
                <a:latin typeface="Arial" pitchFamily="34" charset="0"/>
                <a:ea typeface="Arial" pitchFamily="34" charset="-122"/>
                <a:cs typeface="Arial" pitchFamily="34" charset="-120"/>
              </a:rPr>
              <a:t>Executive Order 14017:</a:t>
            </a:r>
            <a:endParaRPr lang="en-US" sz="1013" dirty="0"/>
          </a:p>
        </p:txBody>
      </p:sp>
      <p:sp>
        <p:nvSpPr>
          <p:cNvPr id="21" name="Text 17"/>
          <p:cNvSpPr/>
          <p:nvPr/>
        </p:nvSpPr>
        <p:spPr>
          <a:xfrm>
            <a:off x="5100638" y="3818306"/>
            <a:ext cx="3664548" cy="335756"/>
          </a:xfrm>
          <a:prstGeom prst="rect">
            <a:avLst/>
          </a:prstGeom>
          <a:noFill/>
          <a:ln/>
        </p:spPr>
        <p:txBody>
          <a:bodyPr wrap="square" lIns="0" tIns="0" rIns="0" bIns="0" rtlCol="0" anchor="ctr">
            <a:spAutoFit/>
          </a:bodyPr>
          <a:lstStyle/>
          <a:p>
            <a:pPr algn="l" indent="0" marL="0">
              <a:buNone/>
            </a:pPr>
            <a:r>
              <a:rPr lang="en-US" sz="1013" dirty="0">
                <a:solidFill>
                  <a:srgbClr val="333333"/>
                </a:solidFill>
                <a:latin typeface="Arial" pitchFamily="34" charset="0"/>
                <a:ea typeface="Arial" pitchFamily="34" charset="-122"/>
                <a:cs typeface="Arial" pitchFamily="34" charset="-120"/>
              </a:rPr>
              <a:t>Launched whole-of-government effort to assess and strengthen critical supply chains</a:t>
            </a:r>
            <a:endParaRPr lang="en-US" sz="1013" dirty="0"/>
          </a:p>
        </p:txBody>
      </p:sp>
      <p:sp>
        <p:nvSpPr>
          <p:cNvPr id="22" name="Text 18"/>
          <p:cNvSpPr/>
          <p:nvPr/>
        </p:nvSpPr>
        <p:spPr>
          <a:xfrm>
            <a:off x="5100638" y="4289794"/>
            <a:ext cx="1214912" cy="142875"/>
          </a:xfrm>
          <a:prstGeom prst="rect">
            <a:avLst/>
          </a:prstGeom>
          <a:noFill/>
          <a:ln/>
        </p:spPr>
        <p:txBody>
          <a:bodyPr wrap="none" lIns="0" tIns="0" rIns="0" bIns="0" rtlCol="0" anchor="ctr">
            <a:spAutoFit/>
          </a:bodyPr>
          <a:lstStyle/>
          <a:p>
            <a:pPr algn="l" indent="0" marL="0">
              <a:buNone/>
            </a:pPr>
            <a:r>
              <a:rPr lang="en-US" sz="1013" b="1" dirty="0">
                <a:solidFill>
                  <a:srgbClr val="333333"/>
                </a:solidFill>
                <a:latin typeface="Arial" pitchFamily="34" charset="0"/>
                <a:ea typeface="Arial" pitchFamily="34" charset="-122"/>
                <a:cs typeface="Arial" pitchFamily="34" charset="-120"/>
              </a:rPr>
              <a:t>Strategic Reviews:</a:t>
            </a:r>
            <a:endParaRPr lang="en-US" sz="1013" dirty="0"/>
          </a:p>
        </p:txBody>
      </p:sp>
      <p:sp>
        <p:nvSpPr>
          <p:cNvPr id="23" name="Text 19"/>
          <p:cNvSpPr/>
          <p:nvPr/>
        </p:nvSpPr>
        <p:spPr>
          <a:xfrm>
            <a:off x="5100638" y="4289794"/>
            <a:ext cx="3015974" cy="335756"/>
          </a:xfrm>
          <a:prstGeom prst="rect">
            <a:avLst/>
          </a:prstGeom>
          <a:noFill/>
          <a:ln/>
        </p:spPr>
        <p:txBody>
          <a:bodyPr wrap="square" lIns="0" tIns="0" rIns="0" bIns="0" rtlCol="0" anchor="ctr">
            <a:spAutoFit/>
          </a:bodyPr>
          <a:lstStyle/>
          <a:p>
            <a:pPr algn="l" indent="0" marL="0">
              <a:buNone/>
            </a:pPr>
            <a:r>
              <a:rPr lang="en-US" sz="1013" dirty="0">
                <a:solidFill>
                  <a:srgbClr val="333333"/>
                </a:solidFill>
                <a:latin typeface="Arial" pitchFamily="34" charset="0"/>
                <a:ea typeface="Arial" pitchFamily="34" charset="-122"/>
                <a:cs typeface="Arial" pitchFamily="34" charset="-120"/>
              </a:rPr>
              <a:t>Comprehensive assessment of vulnerabilities in key sectors</a:t>
            </a:r>
            <a:endParaRPr lang="en-US" sz="1013" dirty="0"/>
          </a:p>
        </p:txBody>
      </p:sp>
      <p:sp>
        <p:nvSpPr>
          <p:cNvPr id="24" name="Text 20"/>
          <p:cNvSpPr/>
          <p:nvPr/>
        </p:nvSpPr>
        <p:spPr>
          <a:xfrm>
            <a:off x="5100638" y="4761281"/>
            <a:ext cx="2307738" cy="142875"/>
          </a:xfrm>
          <a:prstGeom prst="rect">
            <a:avLst/>
          </a:prstGeom>
          <a:noFill/>
          <a:ln/>
        </p:spPr>
        <p:txBody>
          <a:bodyPr wrap="square" lIns="0" tIns="0" rIns="0" bIns="0" rtlCol="0" anchor="ctr">
            <a:spAutoFit/>
          </a:bodyPr>
          <a:lstStyle/>
          <a:p>
            <a:pPr algn="l" indent="0" marL="0">
              <a:buNone/>
            </a:pPr>
            <a:r>
              <a:rPr lang="en-US" sz="1013" b="1" dirty="0">
                <a:solidFill>
                  <a:srgbClr val="333333"/>
                </a:solidFill>
                <a:latin typeface="Arial" pitchFamily="34" charset="0"/>
                <a:ea typeface="Arial" pitchFamily="34" charset="-122"/>
                <a:cs typeface="Arial" pitchFamily="34" charset="-120"/>
              </a:rPr>
              <a:t>Council on Supply Chain Resilience:</a:t>
            </a:r>
            <a:endParaRPr lang="en-US" sz="1013" dirty="0"/>
          </a:p>
        </p:txBody>
      </p:sp>
      <p:sp>
        <p:nvSpPr>
          <p:cNvPr id="25" name="Text 21"/>
          <p:cNvSpPr/>
          <p:nvPr/>
        </p:nvSpPr>
        <p:spPr>
          <a:xfrm>
            <a:off x="5100638" y="4761281"/>
            <a:ext cx="3608822" cy="335756"/>
          </a:xfrm>
          <a:prstGeom prst="rect">
            <a:avLst/>
          </a:prstGeom>
          <a:noFill/>
          <a:ln/>
        </p:spPr>
        <p:txBody>
          <a:bodyPr wrap="square" lIns="0" tIns="0" rIns="0" bIns="0" rtlCol="0" anchor="ctr">
            <a:spAutoFit/>
          </a:bodyPr>
          <a:lstStyle/>
          <a:p>
            <a:pPr algn="l" indent="0" marL="0">
              <a:buNone/>
            </a:pPr>
            <a:r>
              <a:rPr lang="en-US" sz="1013" dirty="0">
                <a:solidFill>
                  <a:srgbClr val="333333"/>
                </a:solidFill>
                <a:latin typeface="Arial" pitchFamily="34" charset="0"/>
                <a:ea typeface="Arial" pitchFamily="34" charset="-122"/>
                <a:cs typeface="Arial" pitchFamily="34" charset="-120"/>
              </a:rPr>
              <a:t>Established in 2023 to coordinate federal efforts</a:t>
            </a:r>
            <a:endParaRPr lang="en-US" sz="1013" dirty="0"/>
          </a:p>
        </p:txBody>
      </p:sp>
      <p:sp>
        <p:nvSpPr>
          <p:cNvPr id="26" name="Text 22"/>
          <p:cNvSpPr/>
          <p:nvPr/>
        </p:nvSpPr>
        <p:spPr>
          <a:xfrm>
            <a:off x="5100638" y="5232769"/>
            <a:ext cx="1307474" cy="142875"/>
          </a:xfrm>
          <a:prstGeom prst="rect">
            <a:avLst/>
          </a:prstGeom>
          <a:noFill/>
          <a:ln/>
        </p:spPr>
        <p:txBody>
          <a:bodyPr wrap="square" lIns="0" tIns="0" rIns="0" bIns="0" rtlCol="0" anchor="ctr">
            <a:spAutoFit/>
          </a:bodyPr>
          <a:lstStyle/>
          <a:p>
            <a:pPr algn="l" indent="0" marL="0">
              <a:buNone/>
            </a:pPr>
            <a:r>
              <a:rPr lang="en-US" sz="1013" b="1" dirty="0">
                <a:solidFill>
                  <a:srgbClr val="333333"/>
                </a:solidFill>
                <a:latin typeface="Arial" pitchFamily="34" charset="0"/>
                <a:ea typeface="Arial" pitchFamily="34" charset="-122"/>
                <a:cs typeface="Arial" pitchFamily="34" charset="-120"/>
              </a:rPr>
              <a:t>Historic Legislation:</a:t>
            </a:r>
            <a:endParaRPr lang="en-US" sz="1013" dirty="0"/>
          </a:p>
        </p:txBody>
      </p:sp>
      <p:sp>
        <p:nvSpPr>
          <p:cNvPr id="27" name="Text 23"/>
          <p:cNvSpPr/>
          <p:nvPr/>
        </p:nvSpPr>
        <p:spPr>
          <a:xfrm>
            <a:off x="5100638" y="5232769"/>
            <a:ext cx="3287269" cy="528638"/>
          </a:xfrm>
          <a:prstGeom prst="rect">
            <a:avLst/>
          </a:prstGeom>
          <a:noFill/>
          <a:ln/>
        </p:spPr>
        <p:txBody>
          <a:bodyPr wrap="square" lIns="0" tIns="0" rIns="0" bIns="0" rtlCol="0" anchor="ctr">
            <a:spAutoFit/>
          </a:bodyPr>
          <a:lstStyle/>
          <a:p>
            <a:pPr algn="l" indent="0" marL="0">
              <a:buNone/>
            </a:pPr>
            <a:r>
              <a:rPr lang="en-US" sz="1013" dirty="0">
                <a:solidFill>
                  <a:srgbClr val="333333"/>
                </a:solidFill>
                <a:latin typeface="Arial" pitchFamily="34" charset="0"/>
                <a:ea typeface="Arial" pitchFamily="34" charset="-122"/>
                <a:cs typeface="Arial" pitchFamily="34" charset="-120"/>
              </a:rPr>
              <a:t>American Rescue Plan, Bipartisan Infrastructure Law, CHIPS &amp; Science Act, and Inflation Reduction Act</a:t>
            </a:r>
            <a:endParaRPr lang="en-US" sz="1013"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name="Slide 5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9144000" cy="6972300"/>
          </a:xfrm>
          <a:prstGeom prst="rect">
            <a:avLst/>
          </a:prstGeom>
        </p:spPr>
      </p:pic>
      <p:sp>
        <p:nvSpPr>
          <p:cNvPr id="3" name="Text 0"/>
          <p:cNvSpPr/>
          <p:nvPr/>
        </p:nvSpPr>
        <p:spPr>
          <a:xfrm>
            <a:off x="285750" y="285750"/>
            <a:ext cx="8643938" cy="385763"/>
          </a:xfrm>
          <a:prstGeom prst="rect">
            <a:avLst/>
          </a:prstGeom>
          <a:noFill/>
          <a:ln/>
        </p:spPr>
        <p:txBody>
          <a:bodyPr wrap="square" lIns="0" tIns="0" rIns="0" bIns="0" rtlCol="0" anchor="ctr">
            <a:spAutoFit/>
          </a:bodyPr>
          <a:lstStyle/>
          <a:p>
            <a:pPr indent="0" marL="0">
              <a:buNone/>
            </a:pPr>
            <a:r>
              <a:rPr lang="en-US" sz="2025" b="1" dirty="0">
                <a:solidFill>
                  <a:srgbClr val="2E5984"/>
                </a:solidFill>
                <a:latin typeface="Arial" pitchFamily="34" charset="0"/>
                <a:ea typeface="Arial" pitchFamily="34" charset="-122"/>
                <a:cs typeface="Arial" pitchFamily="34" charset="-120"/>
              </a:rPr>
              <a:t>Supply Chain Vulnerabilities and Economic Impact</a:t>
            </a:r>
            <a:endParaRPr lang="en-US" sz="2025" dirty="0"/>
          </a:p>
        </p:txBody>
      </p:sp>
      <p:sp>
        <p:nvSpPr>
          <p:cNvPr id="4" name="Text 1"/>
          <p:cNvSpPr/>
          <p:nvPr/>
        </p:nvSpPr>
        <p:spPr>
          <a:xfrm>
            <a:off x="285750" y="885825"/>
            <a:ext cx="4186238" cy="257175"/>
          </a:xfrm>
          <a:prstGeom prst="rect">
            <a:avLst/>
          </a:prstGeom>
          <a:noFill/>
          <a:ln/>
        </p:spPr>
        <p:txBody>
          <a:bodyPr wrap="square" lIns="0" tIns="0" rIns="0" bIns="0" rtlCol="0" anchor="ctr">
            <a:spAutoFit/>
          </a:bodyPr>
          <a:lstStyle/>
          <a:p>
            <a:pPr indent="0" marL="0">
              <a:buNone/>
            </a:pPr>
            <a:r>
              <a:rPr lang="en-US" sz="1350" b="1" dirty="0">
                <a:solidFill>
                  <a:srgbClr val="4A90A4"/>
                </a:solidFill>
                <a:latin typeface="Arial" pitchFamily="34" charset="0"/>
                <a:ea typeface="Arial" pitchFamily="34" charset="-122"/>
                <a:cs typeface="Arial" pitchFamily="34" charset="-120"/>
              </a:rPr>
              <a:t>Structural Vulnerabilities</a:t>
            </a:r>
            <a:endParaRPr lang="en-US" sz="1350" dirty="0"/>
          </a:p>
        </p:txBody>
      </p:sp>
      <p:sp>
        <p:nvSpPr>
          <p:cNvPr id="5" name="Shape 2"/>
          <p:cNvSpPr/>
          <p:nvPr/>
        </p:nvSpPr>
        <p:spPr>
          <a:xfrm>
            <a:off x="285750" y="1250156"/>
            <a:ext cx="4114800" cy="2171700"/>
          </a:xfrm>
          <a:prstGeom prst="rect">
            <a:avLst/>
          </a:prstGeom>
          <a:solidFill>
            <a:srgbClr val="FFFFFF"/>
          </a:solidFill>
          <a:ln/>
        </p:spPr>
      </p:sp>
      <p:sp>
        <p:nvSpPr>
          <p:cNvPr id="6" name="Text 3"/>
          <p:cNvSpPr/>
          <p:nvPr/>
        </p:nvSpPr>
        <p:spPr>
          <a:xfrm>
            <a:off x="642938" y="1418034"/>
            <a:ext cx="1643314" cy="142875"/>
          </a:xfrm>
          <a:prstGeom prst="rect">
            <a:avLst/>
          </a:prstGeom>
          <a:noFill/>
          <a:ln/>
        </p:spPr>
        <p:txBody>
          <a:bodyPr wrap="square" lIns="0" tIns="0" rIns="0" bIns="0" rtlCol="0" anchor="ctr">
            <a:spAutoFit/>
          </a:bodyPr>
          <a:lstStyle/>
          <a:p>
            <a:pPr algn="l" indent="0" marL="0">
              <a:buNone/>
            </a:pPr>
            <a:r>
              <a:rPr lang="en-US" sz="1013" b="1" dirty="0">
                <a:solidFill>
                  <a:srgbClr val="333333"/>
                </a:solidFill>
                <a:latin typeface="Arial" pitchFamily="34" charset="0"/>
                <a:ea typeface="Arial" pitchFamily="34" charset="-122"/>
                <a:cs typeface="Arial" pitchFamily="34" charset="-120"/>
              </a:rPr>
              <a:t>Decades of Globalization:</a:t>
            </a:r>
            <a:endParaRPr lang="en-US" sz="1013" dirty="0"/>
          </a:p>
        </p:txBody>
      </p:sp>
      <p:sp>
        <p:nvSpPr>
          <p:cNvPr id="7" name="Text 4"/>
          <p:cNvSpPr/>
          <p:nvPr/>
        </p:nvSpPr>
        <p:spPr>
          <a:xfrm>
            <a:off x="642938" y="1418034"/>
            <a:ext cx="3656344" cy="335756"/>
          </a:xfrm>
          <a:prstGeom prst="rect">
            <a:avLst/>
          </a:prstGeom>
          <a:noFill/>
          <a:ln/>
        </p:spPr>
        <p:txBody>
          <a:bodyPr wrap="square" lIns="0" tIns="0" rIns="0" bIns="0" rtlCol="0" anchor="ctr">
            <a:spAutoFit/>
          </a:bodyPr>
          <a:lstStyle/>
          <a:p>
            <a:pPr algn="l" indent="0" marL="0">
              <a:buNone/>
            </a:pPr>
            <a:r>
              <a:rPr lang="en-US" sz="1013" dirty="0">
                <a:solidFill>
                  <a:srgbClr val="333333"/>
                </a:solidFill>
                <a:latin typeface="Arial" pitchFamily="34" charset="0"/>
                <a:ea typeface="Arial" pitchFamily="34" charset="-122"/>
                <a:cs typeface="Arial" pitchFamily="34" charset="-120"/>
              </a:rPr>
              <a:t>Prioritization of cost efficiency over resilience</a:t>
            </a:r>
            <a:endParaRPr lang="en-US" sz="1013" dirty="0"/>
          </a:p>
        </p:txBody>
      </p:sp>
      <p:sp>
        <p:nvSpPr>
          <p:cNvPr id="8" name="Text 5"/>
          <p:cNvSpPr/>
          <p:nvPr/>
        </p:nvSpPr>
        <p:spPr>
          <a:xfrm>
            <a:off x="642938" y="1889522"/>
            <a:ext cx="1590712" cy="142875"/>
          </a:xfrm>
          <a:prstGeom prst="rect">
            <a:avLst/>
          </a:prstGeom>
          <a:noFill/>
          <a:ln/>
        </p:spPr>
        <p:txBody>
          <a:bodyPr wrap="square" lIns="0" tIns="0" rIns="0" bIns="0" rtlCol="0" anchor="ctr">
            <a:spAutoFit/>
          </a:bodyPr>
          <a:lstStyle/>
          <a:p>
            <a:pPr algn="l" indent="0" marL="0">
              <a:buNone/>
            </a:pPr>
            <a:r>
              <a:rPr lang="en-US" sz="1013" b="1" dirty="0">
                <a:solidFill>
                  <a:srgbClr val="333333"/>
                </a:solidFill>
                <a:latin typeface="Arial" pitchFamily="34" charset="0"/>
                <a:ea typeface="Arial" pitchFamily="34" charset="-122"/>
                <a:cs typeface="Arial" pitchFamily="34" charset="-120"/>
              </a:rPr>
              <a:t>Just-in-Time Production:</a:t>
            </a:r>
            <a:endParaRPr lang="en-US" sz="1013" dirty="0"/>
          </a:p>
        </p:txBody>
      </p:sp>
      <p:sp>
        <p:nvSpPr>
          <p:cNvPr id="9" name="Text 6"/>
          <p:cNvSpPr/>
          <p:nvPr/>
        </p:nvSpPr>
        <p:spPr>
          <a:xfrm>
            <a:off x="642938" y="1889522"/>
            <a:ext cx="3660921" cy="335756"/>
          </a:xfrm>
          <a:prstGeom prst="rect">
            <a:avLst/>
          </a:prstGeom>
          <a:noFill/>
          <a:ln/>
        </p:spPr>
        <p:txBody>
          <a:bodyPr wrap="square" lIns="0" tIns="0" rIns="0" bIns="0" rtlCol="0" anchor="ctr">
            <a:spAutoFit/>
          </a:bodyPr>
          <a:lstStyle/>
          <a:p>
            <a:pPr algn="l" indent="0" marL="0">
              <a:buNone/>
            </a:pPr>
            <a:r>
              <a:rPr lang="en-US" sz="1013" dirty="0">
                <a:solidFill>
                  <a:srgbClr val="333333"/>
                </a:solidFill>
                <a:latin typeface="Arial" pitchFamily="34" charset="0"/>
                <a:ea typeface="Arial" pitchFamily="34" charset="-122"/>
                <a:cs typeface="Arial" pitchFamily="34" charset="-120"/>
              </a:rPr>
              <a:t>Minimal inventory buffers leave little margin for disruption</a:t>
            </a:r>
            <a:endParaRPr lang="en-US" sz="1013" dirty="0"/>
          </a:p>
        </p:txBody>
      </p:sp>
      <p:sp>
        <p:nvSpPr>
          <p:cNvPr id="10" name="Text 7"/>
          <p:cNvSpPr/>
          <p:nvPr/>
        </p:nvSpPr>
        <p:spPr>
          <a:xfrm>
            <a:off x="642938" y="2361009"/>
            <a:ext cx="1736043" cy="142875"/>
          </a:xfrm>
          <a:prstGeom prst="rect">
            <a:avLst/>
          </a:prstGeom>
          <a:noFill/>
          <a:ln/>
        </p:spPr>
        <p:txBody>
          <a:bodyPr wrap="square" lIns="0" tIns="0" rIns="0" bIns="0" rtlCol="0" anchor="ctr">
            <a:spAutoFit/>
          </a:bodyPr>
          <a:lstStyle/>
          <a:p>
            <a:pPr algn="l" indent="0" marL="0">
              <a:buNone/>
            </a:pPr>
            <a:r>
              <a:rPr lang="en-US" sz="1013" b="1" dirty="0">
                <a:solidFill>
                  <a:srgbClr val="333333"/>
                </a:solidFill>
                <a:latin typeface="Arial" pitchFamily="34" charset="0"/>
                <a:ea typeface="Arial" pitchFamily="34" charset="-122"/>
                <a:cs typeface="Arial" pitchFamily="34" charset="-120"/>
              </a:rPr>
              <a:t>Geographic Concentration:</a:t>
            </a:r>
            <a:endParaRPr lang="en-US" sz="1013" dirty="0"/>
          </a:p>
        </p:txBody>
      </p:sp>
      <p:sp>
        <p:nvSpPr>
          <p:cNvPr id="11" name="Text 8"/>
          <p:cNvSpPr/>
          <p:nvPr/>
        </p:nvSpPr>
        <p:spPr>
          <a:xfrm>
            <a:off x="642938" y="2361009"/>
            <a:ext cx="3651377" cy="335756"/>
          </a:xfrm>
          <a:prstGeom prst="rect">
            <a:avLst/>
          </a:prstGeom>
          <a:noFill/>
          <a:ln/>
        </p:spPr>
        <p:txBody>
          <a:bodyPr wrap="square" lIns="0" tIns="0" rIns="0" bIns="0" rtlCol="0" anchor="ctr">
            <a:spAutoFit/>
          </a:bodyPr>
          <a:lstStyle/>
          <a:p>
            <a:pPr algn="l" indent="0" marL="0">
              <a:buNone/>
            </a:pPr>
            <a:r>
              <a:rPr lang="en-US" sz="1013" dirty="0">
                <a:solidFill>
                  <a:srgbClr val="333333"/>
                </a:solidFill>
                <a:latin typeface="Arial" pitchFamily="34" charset="0"/>
                <a:ea typeface="Arial" pitchFamily="34" charset="-122"/>
                <a:cs typeface="Arial" pitchFamily="34" charset="-120"/>
              </a:rPr>
              <a:t>Critical inputs often sourced from limited regions</a:t>
            </a:r>
            <a:endParaRPr lang="en-US" sz="1013" dirty="0"/>
          </a:p>
        </p:txBody>
      </p:sp>
      <p:sp>
        <p:nvSpPr>
          <p:cNvPr id="12" name="Text 9"/>
          <p:cNvSpPr/>
          <p:nvPr/>
        </p:nvSpPr>
        <p:spPr>
          <a:xfrm>
            <a:off x="642938" y="2832497"/>
            <a:ext cx="1986521" cy="142875"/>
          </a:xfrm>
          <a:prstGeom prst="rect">
            <a:avLst/>
          </a:prstGeom>
          <a:noFill/>
          <a:ln/>
        </p:spPr>
        <p:txBody>
          <a:bodyPr wrap="square" lIns="0" tIns="0" rIns="0" bIns="0" rtlCol="0" anchor="ctr">
            <a:spAutoFit/>
          </a:bodyPr>
          <a:lstStyle/>
          <a:p>
            <a:pPr algn="l" indent="0" marL="0">
              <a:buNone/>
            </a:pPr>
            <a:r>
              <a:rPr lang="en-US" sz="1013" b="1" dirty="0">
                <a:solidFill>
                  <a:srgbClr val="333333"/>
                </a:solidFill>
                <a:latin typeface="Arial" pitchFamily="34" charset="0"/>
                <a:ea typeface="Arial" pitchFamily="34" charset="-122"/>
                <a:cs typeface="Arial" pitchFamily="34" charset="-120"/>
              </a:rPr>
              <a:t>Underinvestment in Resilience:</a:t>
            </a:r>
            <a:endParaRPr lang="en-US" sz="1013" dirty="0"/>
          </a:p>
        </p:txBody>
      </p:sp>
      <p:sp>
        <p:nvSpPr>
          <p:cNvPr id="13" name="Text 10"/>
          <p:cNvSpPr/>
          <p:nvPr/>
        </p:nvSpPr>
        <p:spPr>
          <a:xfrm>
            <a:off x="642938" y="2832497"/>
            <a:ext cx="3675627" cy="335756"/>
          </a:xfrm>
          <a:prstGeom prst="rect">
            <a:avLst/>
          </a:prstGeom>
          <a:noFill/>
          <a:ln/>
        </p:spPr>
        <p:txBody>
          <a:bodyPr wrap="square" lIns="0" tIns="0" rIns="0" bIns="0" rtlCol="0" anchor="ctr">
            <a:spAutoFit/>
          </a:bodyPr>
          <a:lstStyle/>
          <a:p>
            <a:pPr algn="l" indent="0" marL="0">
              <a:buNone/>
            </a:pPr>
            <a:r>
              <a:rPr lang="en-US" sz="1013" dirty="0">
                <a:solidFill>
                  <a:srgbClr val="333333"/>
                </a:solidFill>
                <a:latin typeface="Arial" pitchFamily="34" charset="0"/>
                <a:ea typeface="Arial" pitchFamily="34" charset="-122"/>
                <a:cs typeface="Arial" pitchFamily="34" charset="-120"/>
              </a:rPr>
              <a:t>Lack of redundancy, visibility, and flexibility</a:t>
            </a:r>
            <a:endParaRPr lang="en-US" sz="1013" dirty="0"/>
          </a:p>
        </p:txBody>
      </p:sp>
      <p:sp>
        <p:nvSpPr>
          <p:cNvPr id="14" name="Text 11"/>
          <p:cNvSpPr/>
          <p:nvPr/>
        </p:nvSpPr>
        <p:spPr>
          <a:xfrm>
            <a:off x="285750" y="3564731"/>
            <a:ext cx="4186238" cy="257175"/>
          </a:xfrm>
          <a:prstGeom prst="rect">
            <a:avLst/>
          </a:prstGeom>
          <a:noFill/>
          <a:ln/>
        </p:spPr>
        <p:txBody>
          <a:bodyPr wrap="square" lIns="0" tIns="0" rIns="0" bIns="0" rtlCol="0" anchor="ctr">
            <a:spAutoFit/>
          </a:bodyPr>
          <a:lstStyle/>
          <a:p>
            <a:pPr indent="0" marL="0">
              <a:buNone/>
            </a:pPr>
            <a:r>
              <a:rPr lang="en-US" sz="1350" b="1" dirty="0">
                <a:solidFill>
                  <a:srgbClr val="4A90A4"/>
                </a:solidFill>
                <a:latin typeface="Arial" pitchFamily="34" charset="0"/>
                <a:ea typeface="Arial" pitchFamily="34" charset="-122"/>
                <a:cs typeface="Arial" pitchFamily="34" charset="-120"/>
              </a:rPr>
              <a:t>Economic Consequences</a:t>
            </a:r>
            <a:endParaRPr lang="en-US" sz="1350" dirty="0"/>
          </a:p>
        </p:txBody>
      </p:sp>
      <p:sp>
        <p:nvSpPr>
          <p:cNvPr id="15" name="Shape 12"/>
          <p:cNvSpPr/>
          <p:nvPr/>
        </p:nvSpPr>
        <p:spPr>
          <a:xfrm>
            <a:off x="285750" y="3929063"/>
            <a:ext cx="4114800" cy="2171700"/>
          </a:xfrm>
          <a:prstGeom prst="rect">
            <a:avLst/>
          </a:prstGeom>
          <a:solidFill>
            <a:srgbClr val="FFFFFF"/>
          </a:solidFill>
          <a:ln/>
        </p:spPr>
      </p:sp>
      <p:sp>
        <p:nvSpPr>
          <p:cNvPr id="16" name="Text 13"/>
          <p:cNvSpPr/>
          <p:nvPr/>
        </p:nvSpPr>
        <p:spPr>
          <a:xfrm>
            <a:off x="642938" y="4096941"/>
            <a:ext cx="1021668" cy="142875"/>
          </a:xfrm>
          <a:prstGeom prst="rect">
            <a:avLst/>
          </a:prstGeom>
          <a:noFill/>
          <a:ln/>
        </p:spPr>
        <p:txBody>
          <a:bodyPr wrap="none" lIns="0" tIns="0" rIns="0" bIns="0" rtlCol="0" anchor="ctr">
            <a:spAutoFit/>
          </a:bodyPr>
          <a:lstStyle/>
          <a:p>
            <a:pPr algn="l" indent="0" marL="0">
              <a:buNone/>
            </a:pPr>
            <a:r>
              <a:rPr lang="en-US" sz="1013" b="1" dirty="0">
                <a:solidFill>
                  <a:srgbClr val="333333"/>
                </a:solidFill>
                <a:latin typeface="Arial" pitchFamily="34" charset="0"/>
                <a:ea typeface="Arial" pitchFamily="34" charset="-122"/>
                <a:cs typeface="Arial" pitchFamily="34" charset="-120"/>
              </a:rPr>
              <a:t>Inflation Driver:</a:t>
            </a:r>
            <a:endParaRPr lang="en-US" sz="1013" dirty="0"/>
          </a:p>
        </p:txBody>
      </p:sp>
      <p:sp>
        <p:nvSpPr>
          <p:cNvPr id="17" name="Text 14"/>
          <p:cNvSpPr/>
          <p:nvPr/>
        </p:nvSpPr>
        <p:spPr>
          <a:xfrm>
            <a:off x="642938" y="4096941"/>
            <a:ext cx="3337331" cy="335756"/>
          </a:xfrm>
          <a:prstGeom prst="rect">
            <a:avLst/>
          </a:prstGeom>
          <a:noFill/>
          <a:ln/>
        </p:spPr>
        <p:txBody>
          <a:bodyPr wrap="square" lIns="0" tIns="0" rIns="0" bIns="0" rtlCol="0" anchor="ctr">
            <a:spAutoFit/>
          </a:bodyPr>
          <a:lstStyle/>
          <a:p>
            <a:pPr algn="l" indent="0" marL="0">
              <a:buNone/>
            </a:pPr>
            <a:r>
              <a:rPr lang="en-US" sz="1013" dirty="0">
                <a:solidFill>
                  <a:srgbClr val="333333"/>
                </a:solidFill>
                <a:latin typeface="Arial" pitchFamily="34" charset="0"/>
                <a:ea typeface="Arial" pitchFamily="34" charset="-122"/>
                <a:cs typeface="Arial" pitchFamily="34" charset="-120"/>
              </a:rPr>
              <a:t>Supply chain disruptions were a primary cause of post-pandemic inflation</a:t>
            </a:r>
            <a:endParaRPr lang="en-US" sz="1013" dirty="0"/>
          </a:p>
        </p:txBody>
      </p:sp>
      <p:sp>
        <p:nvSpPr>
          <p:cNvPr id="18" name="Text 15"/>
          <p:cNvSpPr/>
          <p:nvPr/>
        </p:nvSpPr>
        <p:spPr>
          <a:xfrm>
            <a:off x="642938" y="4568428"/>
            <a:ext cx="1143028" cy="142875"/>
          </a:xfrm>
          <a:prstGeom prst="rect">
            <a:avLst/>
          </a:prstGeom>
          <a:noFill/>
          <a:ln/>
        </p:spPr>
        <p:txBody>
          <a:bodyPr wrap="none" lIns="0" tIns="0" rIns="0" bIns="0" rtlCol="0" anchor="ctr">
            <a:spAutoFit/>
          </a:bodyPr>
          <a:lstStyle/>
          <a:p>
            <a:pPr algn="l" indent="0" marL="0">
              <a:buNone/>
            </a:pPr>
            <a:r>
              <a:rPr lang="en-US" sz="1013" b="1" dirty="0">
                <a:solidFill>
                  <a:srgbClr val="333333"/>
                </a:solidFill>
                <a:latin typeface="Arial" pitchFamily="34" charset="0"/>
                <a:ea typeface="Arial" pitchFamily="34" charset="-122"/>
                <a:cs typeface="Arial" pitchFamily="34" charset="-120"/>
              </a:rPr>
              <a:t>Production Halts:</a:t>
            </a:r>
            <a:endParaRPr lang="en-US" sz="1013" dirty="0"/>
          </a:p>
        </p:txBody>
      </p:sp>
      <p:sp>
        <p:nvSpPr>
          <p:cNvPr id="19" name="Text 16"/>
          <p:cNvSpPr/>
          <p:nvPr/>
        </p:nvSpPr>
        <p:spPr>
          <a:xfrm>
            <a:off x="642938" y="4568428"/>
            <a:ext cx="3230259" cy="335756"/>
          </a:xfrm>
          <a:prstGeom prst="rect">
            <a:avLst/>
          </a:prstGeom>
          <a:noFill/>
          <a:ln/>
        </p:spPr>
        <p:txBody>
          <a:bodyPr wrap="square" lIns="0" tIns="0" rIns="0" bIns="0" rtlCol="0" anchor="ctr">
            <a:spAutoFit/>
          </a:bodyPr>
          <a:lstStyle/>
          <a:p>
            <a:pPr algn="l" indent="0" marL="0">
              <a:buNone/>
            </a:pPr>
            <a:r>
              <a:rPr lang="en-US" sz="1013" dirty="0">
                <a:solidFill>
                  <a:srgbClr val="333333"/>
                </a:solidFill>
                <a:latin typeface="Arial" pitchFamily="34" charset="0"/>
                <a:ea typeface="Arial" pitchFamily="34" charset="-122"/>
                <a:cs typeface="Arial" pitchFamily="34" charset="-120"/>
              </a:rPr>
              <a:t>Shortages of key components led to manufacturing shutdowns</a:t>
            </a:r>
            <a:endParaRPr lang="en-US" sz="1013" dirty="0"/>
          </a:p>
        </p:txBody>
      </p:sp>
      <p:sp>
        <p:nvSpPr>
          <p:cNvPr id="20" name="Text 17"/>
          <p:cNvSpPr/>
          <p:nvPr/>
        </p:nvSpPr>
        <p:spPr>
          <a:xfrm>
            <a:off x="642938" y="5039916"/>
            <a:ext cx="971690" cy="142875"/>
          </a:xfrm>
          <a:prstGeom prst="rect">
            <a:avLst/>
          </a:prstGeom>
          <a:noFill/>
          <a:ln/>
        </p:spPr>
        <p:txBody>
          <a:bodyPr wrap="none" lIns="0" tIns="0" rIns="0" bIns="0" rtlCol="0" anchor="ctr">
            <a:spAutoFit/>
          </a:bodyPr>
          <a:lstStyle/>
          <a:p>
            <a:pPr algn="l" indent="0" marL="0">
              <a:buNone/>
            </a:pPr>
            <a:r>
              <a:rPr lang="en-US" sz="1013" b="1" dirty="0">
                <a:solidFill>
                  <a:srgbClr val="333333"/>
                </a:solidFill>
                <a:latin typeface="Arial" pitchFamily="34" charset="0"/>
                <a:ea typeface="Arial" pitchFamily="34" charset="-122"/>
                <a:cs typeface="Arial" pitchFamily="34" charset="-120"/>
              </a:rPr>
              <a:t>Ripple Effects:</a:t>
            </a:r>
            <a:endParaRPr lang="en-US" sz="1013" dirty="0"/>
          </a:p>
        </p:txBody>
      </p:sp>
      <p:sp>
        <p:nvSpPr>
          <p:cNvPr id="21" name="Text 18"/>
          <p:cNvSpPr/>
          <p:nvPr/>
        </p:nvSpPr>
        <p:spPr>
          <a:xfrm>
            <a:off x="642938" y="5039916"/>
            <a:ext cx="3587837" cy="335756"/>
          </a:xfrm>
          <a:prstGeom prst="rect">
            <a:avLst/>
          </a:prstGeom>
          <a:noFill/>
          <a:ln/>
        </p:spPr>
        <p:txBody>
          <a:bodyPr wrap="square" lIns="0" tIns="0" rIns="0" bIns="0" rtlCol="0" anchor="ctr">
            <a:spAutoFit/>
          </a:bodyPr>
          <a:lstStyle/>
          <a:p>
            <a:pPr algn="l" indent="0" marL="0">
              <a:buNone/>
            </a:pPr>
            <a:r>
              <a:rPr lang="en-US" sz="1013" dirty="0">
                <a:solidFill>
                  <a:srgbClr val="333333"/>
                </a:solidFill>
                <a:latin typeface="Arial" pitchFamily="34" charset="0"/>
                <a:ea typeface="Arial" pitchFamily="34" charset="-122"/>
                <a:cs typeface="Arial" pitchFamily="34" charset="-120"/>
              </a:rPr>
              <a:t>Disruptions in one sector cascade throughout the economy</a:t>
            </a:r>
            <a:endParaRPr lang="en-US" sz="1013" dirty="0"/>
          </a:p>
        </p:txBody>
      </p:sp>
      <p:sp>
        <p:nvSpPr>
          <p:cNvPr id="22" name="Text 19"/>
          <p:cNvSpPr/>
          <p:nvPr/>
        </p:nvSpPr>
        <p:spPr>
          <a:xfrm>
            <a:off x="642938" y="5511403"/>
            <a:ext cx="1200345" cy="142875"/>
          </a:xfrm>
          <a:prstGeom prst="rect">
            <a:avLst/>
          </a:prstGeom>
          <a:noFill/>
          <a:ln/>
        </p:spPr>
        <p:txBody>
          <a:bodyPr wrap="none" lIns="0" tIns="0" rIns="0" bIns="0" rtlCol="0" anchor="ctr">
            <a:spAutoFit/>
          </a:bodyPr>
          <a:lstStyle/>
          <a:p>
            <a:pPr algn="l" indent="0" marL="0">
              <a:buNone/>
            </a:pPr>
            <a:r>
              <a:rPr lang="en-US" sz="1013" b="1" dirty="0">
                <a:solidFill>
                  <a:srgbClr val="333333"/>
                </a:solidFill>
                <a:latin typeface="Arial" pitchFamily="34" charset="0"/>
                <a:ea typeface="Arial" pitchFamily="34" charset="-122"/>
                <a:cs typeface="Arial" pitchFamily="34" charset="-120"/>
              </a:rPr>
              <a:t>Consumer Impact:</a:t>
            </a:r>
            <a:endParaRPr lang="en-US" sz="1013" dirty="0"/>
          </a:p>
        </p:txBody>
      </p:sp>
      <p:sp>
        <p:nvSpPr>
          <p:cNvPr id="23" name="Text 20"/>
          <p:cNvSpPr/>
          <p:nvPr/>
        </p:nvSpPr>
        <p:spPr>
          <a:xfrm>
            <a:off x="642938" y="5511403"/>
            <a:ext cx="3637676" cy="335756"/>
          </a:xfrm>
          <a:prstGeom prst="rect">
            <a:avLst/>
          </a:prstGeom>
          <a:noFill/>
          <a:ln/>
        </p:spPr>
        <p:txBody>
          <a:bodyPr wrap="square" lIns="0" tIns="0" rIns="0" bIns="0" rtlCol="0" anchor="ctr">
            <a:spAutoFit/>
          </a:bodyPr>
          <a:lstStyle/>
          <a:p>
            <a:pPr algn="l" indent="0" marL="0">
              <a:buNone/>
            </a:pPr>
            <a:r>
              <a:rPr lang="en-US" sz="1013" dirty="0">
                <a:solidFill>
                  <a:srgbClr val="333333"/>
                </a:solidFill>
                <a:latin typeface="Arial" pitchFamily="34" charset="0"/>
                <a:ea typeface="Arial" pitchFamily="34" charset="-122"/>
                <a:cs typeface="Arial" pitchFamily="34" charset="-120"/>
              </a:rPr>
              <a:t>Shortages, delays, and price increases for essential goods</a:t>
            </a:r>
            <a:endParaRPr lang="en-US" sz="1013" dirty="0"/>
          </a:p>
        </p:txBody>
      </p:sp>
      <p:pic>
        <p:nvPicPr>
          <p:cNvPr id="24" name="Image 1" descr="preencoded.png">    </p:cNvPr>
          <p:cNvPicPr>
            <a:picLocks noChangeAspect="1"/>
          </p:cNvPicPr>
          <p:nvPr/>
        </p:nvPicPr>
        <p:blipFill>
          <a:blip r:embed="rId2"/>
          <a:stretch>
            <a:fillRect/>
          </a:stretch>
        </p:blipFill>
        <p:spPr>
          <a:xfrm>
            <a:off x="4743450" y="885825"/>
            <a:ext cx="4114800" cy="2143125"/>
          </a:xfrm>
          <a:prstGeom prst="rect">
            <a:avLst/>
          </a:prstGeom>
        </p:spPr>
      </p:pic>
      <p:sp>
        <p:nvSpPr>
          <p:cNvPr id="25" name="Text 21"/>
          <p:cNvSpPr/>
          <p:nvPr/>
        </p:nvSpPr>
        <p:spPr>
          <a:xfrm>
            <a:off x="4743450" y="3171825"/>
            <a:ext cx="4186238" cy="257175"/>
          </a:xfrm>
          <a:prstGeom prst="rect">
            <a:avLst/>
          </a:prstGeom>
          <a:noFill/>
          <a:ln/>
        </p:spPr>
        <p:txBody>
          <a:bodyPr wrap="square" lIns="0" tIns="0" rIns="0" bIns="0" rtlCol="0" anchor="ctr">
            <a:spAutoFit/>
          </a:bodyPr>
          <a:lstStyle/>
          <a:p>
            <a:pPr indent="0" marL="0">
              <a:buNone/>
            </a:pPr>
            <a:r>
              <a:rPr lang="en-US" sz="1350" b="1" dirty="0">
                <a:solidFill>
                  <a:srgbClr val="4A90A4"/>
                </a:solidFill>
                <a:latin typeface="Arial" pitchFamily="34" charset="0"/>
                <a:ea typeface="Arial" pitchFamily="34" charset="-122"/>
                <a:cs typeface="Arial" pitchFamily="34" charset="-120"/>
              </a:rPr>
              <a:t>Historical Context</a:t>
            </a:r>
            <a:endParaRPr lang="en-US" sz="1350" dirty="0"/>
          </a:p>
        </p:txBody>
      </p:sp>
      <p:sp>
        <p:nvSpPr>
          <p:cNvPr id="26" name="Shape 22"/>
          <p:cNvSpPr/>
          <p:nvPr/>
        </p:nvSpPr>
        <p:spPr>
          <a:xfrm>
            <a:off x="4743450" y="3536156"/>
            <a:ext cx="4114800" cy="1893094"/>
          </a:xfrm>
          <a:prstGeom prst="rect">
            <a:avLst/>
          </a:prstGeom>
          <a:solidFill>
            <a:srgbClr val="FFFFFF"/>
          </a:solidFill>
          <a:ln/>
        </p:spPr>
      </p:sp>
      <p:sp>
        <p:nvSpPr>
          <p:cNvPr id="27" name="Text 23"/>
          <p:cNvSpPr/>
          <p:nvPr/>
        </p:nvSpPr>
        <p:spPr>
          <a:xfrm>
            <a:off x="5100638" y="3704034"/>
            <a:ext cx="1136135" cy="142875"/>
          </a:xfrm>
          <a:prstGeom prst="rect">
            <a:avLst/>
          </a:prstGeom>
          <a:noFill/>
          <a:ln/>
        </p:spPr>
        <p:txBody>
          <a:bodyPr wrap="none" lIns="0" tIns="0" rIns="0" bIns="0" rtlCol="0" anchor="ctr">
            <a:spAutoFit/>
          </a:bodyPr>
          <a:lstStyle/>
          <a:p>
            <a:pPr algn="l" indent="0" marL="0">
              <a:buNone/>
            </a:pPr>
            <a:r>
              <a:rPr lang="en-US" sz="1013" b="1" dirty="0">
                <a:solidFill>
                  <a:srgbClr val="333333"/>
                </a:solidFill>
                <a:latin typeface="Arial" pitchFamily="34" charset="0"/>
                <a:ea typeface="Arial" pitchFamily="34" charset="-122"/>
                <a:cs typeface="Arial" pitchFamily="34" charset="-120"/>
              </a:rPr>
              <a:t>Efficiency Focus:</a:t>
            </a:r>
            <a:endParaRPr lang="en-US" sz="1013" dirty="0"/>
          </a:p>
        </p:txBody>
      </p:sp>
      <p:sp>
        <p:nvSpPr>
          <p:cNvPr id="28" name="Text 24"/>
          <p:cNvSpPr/>
          <p:nvPr/>
        </p:nvSpPr>
        <p:spPr>
          <a:xfrm>
            <a:off x="5100638" y="3704034"/>
            <a:ext cx="3266117" cy="335756"/>
          </a:xfrm>
          <a:prstGeom prst="rect">
            <a:avLst/>
          </a:prstGeom>
          <a:noFill/>
          <a:ln/>
        </p:spPr>
        <p:txBody>
          <a:bodyPr wrap="square" lIns="0" tIns="0" rIns="0" bIns="0" rtlCol="0" anchor="ctr">
            <a:spAutoFit/>
          </a:bodyPr>
          <a:lstStyle/>
          <a:p>
            <a:pPr algn="l" indent="0" marL="0">
              <a:buNone/>
            </a:pPr>
            <a:r>
              <a:rPr lang="en-US" sz="1013" dirty="0">
                <a:solidFill>
                  <a:srgbClr val="333333"/>
                </a:solidFill>
                <a:latin typeface="Arial" pitchFamily="34" charset="0"/>
                <a:ea typeface="Arial" pitchFamily="34" charset="-122"/>
                <a:cs typeface="Arial" pitchFamily="34" charset="-120"/>
              </a:rPr>
              <a:t>Supply chains optimized for cost and speed, not resilience</a:t>
            </a:r>
            <a:endParaRPr lang="en-US" sz="1013" dirty="0"/>
          </a:p>
        </p:txBody>
      </p:sp>
      <p:sp>
        <p:nvSpPr>
          <p:cNvPr id="29" name="Text 25"/>
          <p:cNvSpPr/>
          <p:nvPr/>
        </p:nvSpPr>
        <p:spPr>
          <a:xfrm>
            <a:off x="5100638" y="4175522"/>
            <a:ext cx="1293158" cy="142875"/>
          </a:xfrm>
          <a:prstGeom prst="rect">
            <a:avLst/>
          </a:prstGeom>
          <a:noFill/>
          <a:ln/>
        </p:spPr>
        <p:txBody>
          <a:bodyPr wrap="square" lIns="0" tIns="0" rIns="0" bIns="0" rtlCol="0" anchor="ctr">
            <a:spAutoFit/>
          </a:bodyPr>
          <a:lstStyle/>
          <a:p>
            <a:pPr algn="l" indent="0" marL="0">
              <a:buNone/>
            </a:pPr>
            <a:r>
              <a:rPr lang="en-US" sz="1013" b="1" dirty="0">
                <a:solidFill>
                  <a:srgbClr val="333333"/>
                </a:solidFill>
                <a:latin typeface="Arial" pitchFamily="34" charset="0"/>
                <a:ea typeface="Arial" pitchFamily="34" charset="-122"/>
                <a:cs typeface="Arial" pitchFamily="34" charset="-120"/>
              </a:rPr>
              <a:t>Concentration Risk:</a:t>
            </a:r>
            <a:endParaRPr lang="en-US" sz="1013" dirty="0"/>
          </a:p>
        </p:txBody>
      </p:sp>
      <p:sp>
        <p:nvSpPr>
          <p:cNvPr id="30" name="Text 26"/>
          <p:cNvSpPr/>
          <p:nvPr/>
        </p:nvSpPr>
        <p:spPr>
          <a:xfrm>
            <a:off x="5100638" y="4175522"/>
            <a:ext cx="3488048" cy="528638"/>
          </a:xfrm>
          <a:prstGeom prst="rect">
            <a:avLst/>
          </a:prstGeom>
          <a:noFill/>
          <a:ln/>
        </p:spPr>
        <p:txBody>
          <a:bodyPr wrap="square" lIns="0" tIns="0" rIns="0" bIns="0" rtlCol="0" anchor="ctr">
            <a:spAutoFit/>
          </a:bodyPr>
          <a:lstStyle/>
          <a:p>
            <a:pPr algn="l" indent="0" marL="0">
              <a:buNone/>
            </a:pPr>
            <a:r>
              <a:rPr lang="en-US" sz="1013" dirty="0">
                <a:solidFill>
                  <a:srgbClr val="333333"/>
                </a:solidFill>
                <a:latin typeface="Arial" pitchFamily="34" charset="0"/>
                <a:ea typeface="Arial" pitchFamily="34" charset="-122"/>
                <a:cs typeface="Arial" pitchFamily="34" charset="-120"/>
              </a:rPr>
              <a:t>2011 Tohoku earthquake in Japan revealed vulnerabilities in automotive and electronics supply chains</a:t>
            </a:r>
            <a:endParaRPr lang="en-US" sz="1013" dirty="0"/>
          </a:p>
        </p:txBody>
      </p:sp>
      <p:sp>
        <p:nvSpPr>
          <p:cNvPr id="31" name="Text 27"/>
          <p:cNvSpPr/>
          <p:nvPr/>
        </p:nvSpPr>
        <p:spPr>
          <a:xfrm>
            <a:off x="5100638" y="4839891"/>
            <a:ext cx="1143335" cy="142875"/>
          </a:xfrm>
          <a:prstGeom prst="rect">
            <a:avLst/>
          </a:prstGeom>
          <a:noFill/>
          <a:ln/>
        </p:spPr>
        <p:txBody>
          <a:bodyPr wrap="none" lIns="0" tIns="0" rIns="0" bIns="0" rtlCol="0" anchor="ctr">
            <a:spAutoFit/>
          </a:bodyPr>
          <a:lstStyle/>
          <a:p>
            <a:pPr algn="l" indent="0" marL="0">
              <a:buNone/>
            </a:pPr>
            <a:r>
              <a:rPr lang="en-US" sz="1013" b="1" dirty="0">
                <a:solidFill>
                  <a:srgbClr val="333333"/>
                </a:solidFill>
                <a:latin typeface="Arial" pitchFamily="34" charset="0"/>
                <a:ea typeface="Arial" pitchFamily="34" charset="-122"/>
                <a:cs typeface="Arial" pitchFamily="34" charset="-120"/>
              </a:rPr>
              <a:t>Pandemic Shock:</a:t>
            </a:r>
            <a:endParaRPr lang="en-US" sz="1013" dirty="0"/>
          </a:p>
        </p:txBody>
      </p:sp>
      <p:sp>
        <p:nvSpPr>
          <p:cNvPr id="32" name="Text 28"/>
          <p:cNvSpPr/>
          <p:nvPr/>
        </p:nvSpPr>
        <p:spPr>
          <a:xfrm>
            <a:off x="5100638" y="4839891"/>
            <a:ext cx="3666613" cy="335756"/>
          </a:xfrm>
          <a:prstGeom prst="rect">
            <a:avLst/>
          </a:prstGeom>
          <a:noFill/>
          <a:ln/>
        </p:spPr>
        <p:txBody>
          <a:bodyPr wrap="square" lIns="0" tIns="0" rIns="0" bIns="0" rtlCol="0" anchor="ctr">
            <a:spAutoFit/>
          </a:bodyPr>
          <a:lstStyle/>
          <a:p>
            <a:pPr algn="l" indent="0" marL="0">
              <a:buNone/>
            </a:pPr>
            <a:r>
              <a:rPr lang="en-US" sz="1013" dirty="0">
                <a:solidFill>
                  <a:srgbClr val="333333"/>
                </a:solidFill>
                <a:latin typeface="Arial" pitchFamily="34" charset="0"/>
                <a:ea typeface="Arial" pitchFamily="34" charset="-122"/>
                <a:cs typeface="Arial" pitchFamily="34" charset="-120"/>
              </a:rPr>
              <a:t>COVID-19 exposed unprecedented scale of supply chain fragility</a:t>
            </a:r>
            <a:endParaRPr lang="en-US" sz="1013" dirty="0"/>
          </a:p>
        </p:txBody>
      </p:sp>
      <p:sp>
        <p:nvSpPr>
          <p:cNvPr id="33" name="Shape 29"/>
          <p:cNvSpPr/>
          <p:nvPr/>
        </p:nvSpPr>
        <p:spPr>
          <a:xfrm>
            <a:off x="4743450" y="5572125"/>
            <a:ext cx="4114800" cy="1085850"/>
          </a:xfrm>
          <a:prstGeom prst="rect">
            <a:avLst/>
          </a:prstGeom>
          <a:solidFill>
            <a:srgbClr val="4A90A4"/>
          </a:solidFill>
          <a:ln/>
        </p:spPr>
      </p:sp>
      <p:sp>
        <p:nvSpPr>
          <p:cNvPr id="34" name="Text 30"/>
          <p:cNvSpPr/>
          <p:nvPr/>
        </p:nvSpPr>
        <p:spPr>
          <a:xfrm>
            <a:off x="4850606" y="5679281"/>
            <a:ext cx="3971925" cy="257175"/>
          </a:xfrm>
          <a:prstGeom prst="rect">
            <a:avLst/>
          </a:prstGeom>
          <a:noFill/>
          <a:ln/>
        </p:spPr>
        <p:txBody>
          <a:bodyPr wrap="square" lIns="0" tIns="0" rIns="0" bIns="0" rtlCol="0" anchor="ctr">
            <a:spAutoFit/>
          </a:bodyPr>
          <a:lstStyle/>
          <a:p>
            <a:pPr indent="0" marL="0">
              <a:buNone/>
            </a:pPr>
            <a:r>
              <a:rPr lang="en-US" sz="1350" b="1" dirty="0">
                <a:solidFill>
                  <a:srgbClr val="FFFFFF"/>
                </a:solidFill>
                <a:latin typeface="Arial" pitchFamily="34" charset="0"/>
                <a:ea typeface="Arial" pitchFamily="34" charset="-122"/>
                <a:cs typeface="Arial" pitchFamily="34" charset="-120"/>
              </a:rPr>
              <a:t>Economic Impact</a:t>
            </a:r>
            <a:endParaRPr lang="en-US" sz="1350" dirty="0"/>
          </a:p>
        </p:txBody>
      </p:sp>
      <p:sp>
        <p:nvSpPr>
          <p:cNvPr id="35" name="Text 31"/>
          <p:cNvSpPr/>
          <p:nvPr/>
        </p:nvSpPr>
        <p:spPr>
          <a:xfrm>
            <a:off x="4850606" y="5997178"/>
            <a:ext cx="3673841" cy="528638"/>
          </a:xfrm>
          <a:prstGeom prst="rect">
            <a:avLst/>
          </a:prstGeom>
          <a:noFill/>
          <a:ln/>
        </p:spPr>
        <p:txBody>
          <a:bodyPr wrap="square" lIns="0" tIns="0" rIns="0" bIns="0" rtlCol="0" anchor="ctr">
            <a:spAutoFit/>
          </a:bodyPr>
          <a:lstStyle/>
          <a:p>
            <a:pPr indent="0" marL="0">
              <a:buNone/>
            </a:pPr>
            <a:r>
              <a:rPr lang="en-US" sz="1013" dirty="0">
                <a:solidFill>
                  <a:srgbClr val="FFFFFF"/>
                </a:solidFill>
                <a:latin typeface="Arial" pitchFamily="34" charset="0"/>
                <a:ea typeface="Arial" pitchFamily="34" charset="-122"/>
                <a:cs typeface="Arial" pitchFamily="34" charset="-120"/>
              </a:rPr>
              <a:t>Supply chain disruptions accounted for most of the excess core inflation in the U.S. during 2021-2023, a trend that set these pandemic years apart from the prior 20 years.</a:t>
            </a:r>
            <a:endParaRPr lang="en-US" sz="1013" dirty="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name="Slide 5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9144000" cy="7050212"/>
          </a:xfrm>
          <a:prstGeom prst="rect">
            <a:avLst/>
          </a:prstGeom>
        </p:spPr>
      </p:pic>
      <p:sp>
        <p:nvSpPr>
          <p:cNvPr id="3" name="Text 0"/>
          <p:cNvSpPr/>
          <p:nvPr/>
        </p:nvSpPr>
        <p:spPr>
          <a:xfrm>
            <a:off x="285750" y="285750"/>
            <a:ext cx="8643938" cy="385763"/>
          </a:xfrm>
          <a:prstGeom prst="rect">
            <a:avLst/>
          </a:prstGeom>
          <a:noFill/>
          <a:ln/>
        </p:spPr>
        <p:txBody>
          <a:bodyPr wrap="square" lIns="0" tIns="0" rIns="0" bIns="0" rtlCol="0" anchor="ctr">
            <a:spAutoFit/>
          </a:bodyPr>
          <a:lstStyle/>
          <a:p>
            <a:pPr indent="0" marL="0">
              <a:buNone/>
            </a:pPr>
            <a:r>
              <a:rPr lang="en-US" sz="2025" b="1" dirty="0">
                <a:solidFill>
                  <a:srgbClr val="2E5984"/>
                </a:solidFill>
                <a:latin typeface="Arial" pitchFamily="34" charset="0"/>
                <a:ea typeface="Arial" pitchFamily="34" charset="-122"/>
                <a:cs typeface="Arial" pitchFamily="34" charset="-120"/>
              </a:rPr>
              <a:t>The Global Supply Chain Pressure Index</a:t>
            </a:r>
            <a:endParaRPr lang="en-US" sz="2025" dirty="0"/>
          </a:p>
        </p:txBody>
      </p:sp>
      <p:sp>
        <p:nvSpPr>
          <p:cNvPr id="4" name="Text 1"/>
          <p:cNvSpPr/>
          <p:nvPr/>
        </p:nvSpPr>
        <p:spPr>
          <a:xfrm>
            <a:off x="285750" y="885825"/>
            <a:ext cx="4186238" cy="257175"/>
          </a:xfrm>
          <a:prstGeom prst="rect">
            <a:avLst/>
          </a:prstGeom>
          <a:noFill/>
          <a:ln/>
        </p:spPr>
        <p:txBody>
          <a:bodyPr wrap="square" lIns="0" tIns="0" rIns="0" bIns="0" rtlCol="0" anchor="ctr">
            <a:spAutoFit/>
          </a:bodyPr>
          <a:lstStyle/>
          <a:p>
            <a:pPr indent="0" marL="0">
              <a:buNone/>
            </a:pPr>
            <a:r>
              <a:rPr lang="en-US" sz="1350" b="1" dirty="0">
                <a:solidFill>
                  <a:srgbClr val="4A90A4"/>
                </a:solidFill>
                <a:latin typeface="Arial" pitchFamily="34" charset="0"/>
                <a:ea typeface="Arial" pitchFamily="34" charset="-122"/>
                <a:cs typeface="Arial" pitchFamily="34" charset="-120"/>
              </a:rPr>
              <a:t>Understanding the GSCPI</a:t>
            </a:r>
            <a:endParaRPr lang="en-US" sz="1350" dirty="0"/>
          </a:p>
        </p:txBody>
      </p:sp>
      <p:sp>
        <p:nvSpPr>
          <p:cNvPr id="5" name="Shape 2"/>
          <p:cNvSpPr/>
          <p:nvPr/>
        </p:nvSpPr>
        <p:spPr>
          <a:xfrm>
            <a:off x="285750" y="1250156"/>
            <a:ext cx="4114800" cy="2171700"/>
          </a:xfrm>
          <a:prstGeom prst="rect">
            <a:avLst/>
          </a:prstGeom>
          <a:solidFill>
            <a:srgbClr val="FFFFFF"/>
          </a:solidFill>
          <a:ln/>
        </p:spPr>
      </p:sp>
      <p:sp>
        <p:nvSpPr>
          <p:cNvPr id="6" name="Text 3"/>
          <p:cNvSpPr/>
          <p:nvPr/>
        </p:nvSpPr>
        <p:spPr>
          <a:xfrm>
            <a:off x="642938" y="1418034"/>
            <a:ext cx="1240780" cy="142875"/>
          </a:xfrm>
          <a:prstGeom prst="rect">
            <a:avLst/>
          </a:prstGeom>
          <a:noFill/>
          <a:ln/>
        </p:spPr>
        <p:txBody>
          <a:bodyPr wrap="none" lIns="0" tIns="0" rIns="0" bIns="0" rtlCol="0" anchor="ctr">
            <a:spAutoFit/>
          </a:bodyPr>
          <a:lstStyle/>
          <a:p>
            <a:pPr algn="l" indent="0" marL="0">
              <a:buNone/>
            </a:pPr>
            <a:r>
              <a:rPr lang="en-US" sz="1013" b="1" dirty="0">
                <a:solidFill>
                  <a:srgbClr val="333333"/>
                </a:solidFill>
                <a:latin typeface="Arial" pitchFamily="34" charset="0"/>
                <a:ea typeface="Arial" pitchFamily="34" charset="-122"/>
                <a:cs typeface="Arial" pitchFamily="34" charset="-120"/>
              </a:rPr>
              <a:t>Measurement Tool:</a:t>
            </a:r>
            <a:endParaRPr lang="en-US" sz="1013" dirty="0"/>
          </a:p>
        </p:txBody>
      </p:sp>
      <p:sp>
        <p:nvSpPr>
          <p:cNvPr id="7" name="Text 4"/>
          <p:cNvSpPr/>
          <p:nvPr/>
        </p:nvSpPr>
        <p:spPr>
          <a:xfrm>
            <a:off x="642938" y="1418034"/>
            <a:ext cx="3592413" cy="335756"/>
          </a:xfrm>
          <a:prstGeom prst="rect">
            <a:avLst/>
          </a:prstGeom>
          <a:noFill/>
          <a:ln/>
        </p:spPr>
        <p:txBody>
          <a:bodyPr wrap="square" lIns="0" tIns="0" rIns="0" bIns="0" rtlCol="0" anchor="ctr">
            <a:spAutoFit/>
          </a:bodyPr>
          <a:lstStyle/>
          <a:p>
            <a:pPr algn="l" indent="0" marL="0">
              <a:buNone/>
            </a:pPr>
            <a:r>
              <a:rPr lang="en-US" sz="1013" dirty="0">
                <a:solidFill>
                  <a:srgbClr val="333333"/>
                </a:solidFill>
                <a:latin typeface="Arial" pitchFamily="34" charset="0"/>
                <a:ea typeface="Arial" pitchFamily="34" charset="-122"/>
                <a:cs typeface="Arial" pitchFamily="34" charset="-120"/>
              </a:rPr>
              <a:t>Developed by the Federal Reserve Bank of New York to quantify supply chain disruptions</a:t>
            </a:r>
            <a:endParaRPr lang="en-US" sz="1013" dirty="0"/>
          </a:p>
        </p:txBody>
      </p:sp>
      <p:sp>
        <p:nvSpPr>
          <p:cNvPr id="8" name="Text 5"/>
          <p:cNvSpPr/>
          <p:nvPr/>
        </p:nvSpPr>
        <p:spPr>
          <a:xfrm>
            <a:off x="642938" y="1889522"/>
            <a:ext cx="914233" cy="142875"/>
          </a:xfrm>
          <a:prstGeom prst="rect">
            <a:avLst/>
          </a:prstGeom>
          <a:noFill/>
          <a:ln/>
        </p:spPr>
        <p:txBody>
          <a:bodyPr wrap="none" lIns="0" tIns="0" rIns="0" bIns="0" rtlCol="0" anchor="ctr">
            <a:spAutoFit/>
          </a:bodyPr>
          <a:lstStyle/>
          <a:p>
            <a:pPr algn="l" indent="0" marL="0">
              <a:buNone/>
            </a:pPr>
            <a:r>
              <a:rPr lang="en-US" sz="1013" b="1" dirty="0">
                <a:solidFill>
                  <a:srgbClr val="333333"/>
                </a:solidFill>
                <a:latin typeface="Arial" pitchFamily="34" charset="0"/>
                <a:ea typeface="Arial" pitchFamily="34" charset="-122"/>
                <a:cs typeface="Arial" pitchFamily="34" charset="-120"/>
              </a:rPr>
              <a:t>Methodology:</a:t>
            </a:r>
            <a:endParaRPr lang="en-US" sz="1013" dirty="0"/>
          </a:p>
        </p:txBody>
      </p:sp>
      <p:sp>
        <p:nvSpPr>
          <p:cNvPr id="9" name="Text 6"/>
          <p:cNvSpPr/>
          <p:nvPr/>
        </p:nvSpPr>
        <p:spPr>
          <a:xfrm>
            <a:off x="642938" y="1889522"/>
            <a:ext cx="3058223" cy="335756"/>
          </a:xfrm>
          <a:prstGeom prst="rect">
            <a:avLst/>
          </a:prstGeom>
          <a:noFill/>
          <a:ln/>
        </p:spPr>
        <p:txBody>
          <a:bodyPr wrap="square" lIns="0" tIns="0" rIns="0" bIns="0" rtlCol="0" anchor="ctr">
            <a:spAutoFit/>
          </a:bodyPr>
          <a:lstStyle/>
          <a:p>
            <a:pPr algn="l" indent="0" marL="0">
              <a:buNone/>
            </a:pPr>
            <a:r>
              <a:rPr lang="en-US" sz="1013" dirty="0">
                <a:solidFill>
                  <a:srgbClr val="333333"/>
                </a:solidFill>
                <a:latin typeface="Arial" pitchFamily="34" charset="0"/>
                <a:ea typeface="Arial" pitchFamily="34" charset="-122"/>
                <a:cs typeface="Arial" pitchFamily="34" charset="-120"/>
              </a:rPr>
              <a:t>Summarizes 27 monthly indicators of transportation costs and manufacturing surveys</a:t>
            </a:r>
            <a:endParaRPr lang="en-US" sz="1013" dirty="0"/>
          </a:p>
        </p:txBody>
      </p:sp>
      <p:sp>
        <p:nvSpPr>
          <p:cNvPr id="10" name="Text 7"/>
          <p:cNvSpPr/>
          <p:nvPr/>
        </p:nvSpPr>
        <p:spPr>
          <a:xfrm>
            <a:off x="642938" y="2361009"/>
            <a:ext cx="1078734" cy="142875"/>
          </a:xfrm>
          <a:prstGeom prst="rect">
            <a:avLst/>
          </a:prstGeom>
          <a:noFill/>
          <a:ln/>
        </p:spPr>
        <p:txBody>
          <a:bodyPr wrap="none" lIns="0" tIns="0" rIns="0" bIns="0" rtlCol="0" anchor="ctr">
            <a:spAutoFit/>
          </a:bodyPr>
          <a:lstStyle/>
          <a:p>
            <a:pPr algn="l" indent="0" marL="0">
              <a:buNone/>
            </a:pPr>
            <a:r>
              <a:rPr lang="en-US" sz="1013" b="1" dirty="0">
                <a:solidFill>
                  <a:srgbClr val="333333"/>
                </a:solidFill>
                <a:latin typeface="Arial" pitchFamily="34" charset="0"/>
                <a:ea typeface="Arial" pitchFamily="34" charset="-122"/>
                <a:cs typeface="Arial" pitchFamily="34" charset="-120"/>
              </a:rPr>
              <a:t>Standardization:</a:t>
            </a:r>
            <a:endParaRPr lang="en-US" sz="1013" dirty="0"/>
          </a:p>
        </p:txBody>
      </p:sp>
      <p:sp>
        <p:nvSpPr>
          <p:cNvPr id="11" name="Text 8"/>
          <p:cNvSpPr/>
          <p:nvPr/>
        </p:nvSpPr>
        <p:spPr>
          <a:xfrm>
            <a:off x="642938" y="2361009"/>
            <a:ext cx="3301585" cy="335756"/>
          </a:xfrm>
          <a:prstGeom prst="rect">
            <a:avLst/>
          </a:prstGeom>
          <a:noFill/>
          <a:ln/>
        </p:spPr>
        <p:txBody>
          <a:bodyPr wrap="square" lIns="0" tIns="0" rIns="0" bIns="0" rtlCol="0" anchor="ctr">
            <a:spAutoFit/>
          </a:bodyPr>
          <a:lstStyle/>
          <a:p>
            <a:pPr algn="l" indent="0" marL="0">
              <a:buNone/>
            </a:pPr>
            <a:r>
              <a:rPr lang="en-US" sz="1013" dirty="0">
                <a:solidFill>
                  <a:srgbClr val="333333"/>
                </a:solidFill>
                <a:latin typeface="Arial" pitchFamily="34" charset="0"/>
                <a:ea typeface="Arial" pitchFamily="34" charset="-122"/>
                <a:cs typeface="Arial" pitchFamily="34" charset="-120"/>
              </a:rPr>
              <a:t>Expressed in standard deviations from historical average</a:t>
            </a:r>
            <a:endParaRPr lang="en-US" sz="1013" dirty="0"/>
          </a:p>
        </p:txBody>
      </p:sp>
      <p:sp>
        <p:nvSpPr>
          <p:cNvPr id="12" name="Text 9"/>
          <p:cNvSpPr/>
          <p:nvPr/>
        </p:nvSpPr>
        <p:spPr>
          <a:xfrm>
            <a:off x="642938" y="2832497"/>
            <a:ext cx="1185918" cy="142875"/>
          </a:xfrm>
          <a:prstGeom prst="rect">
            <a:avLst/>
          </a:prstGeom>
          <a:noFill/>
          <a:ln/>
        </p:spPr>
        <p:txBody>
          <a:bodyPr wrap="none" lIns="0" tIns="0" rIns="0" bIns="0" rtlCol="0" anchor="ctr">
            <a:spAutoFit/>
          </a:bodyPr>
          <a:lstStyle/>
          <a:p>
            <a:pPr algn="l" indent="0" marL="0">
              <a:buNone/>
            </a:pPr>
            <a:r>
              <a:rPr lang="en-US" sz="1013" b="1" dirty="0">
                <a:solidFill>
                  <a:srgbClr val="333333"/>
                </a:solidFill>
                <a:latin typeface="Arial" pitchFamily="34" charset="0"/>
                <a:ea typeface="Arial" pitchFamily="34" charset="-122"/>
                <a:cs typeface="Arial" pitchFamily="34" charset="-120"/>
              </a:rPr>
              <a:t>Leading Indicator:</a:t>
            </a:r>
            <a:endParaRPr lang="en-US" sz="1013" dirty="0"/>
          </a:p>
        </p:txBody>
      </p:sp>
      <p:sp>
        <p:nvSpPr>
          <p:cNvPr id="13" name="Text 10"/>
          <p:cNvSpPr/>
          <p:nvPr/>
        </p:nvSpPr>
        <p:spPr>
          <a:xfrm>
            <a:off x="642938" y="2832497"/>
            <a:ext cx="3601845" cy="335756"/>
          </a:xfrm>
          <a:prstGeom prst="rect">
            <a:avLst/>
          </a:prstGeom>
          <a:noFill/>
          <a:ln/>
        </p:spPr>
        <p:txBody>
          <a:bodyPr wrap="square" lIns="0" tIns="0" rIns="0" bIns="0" rtlCol="0" anchor="ctr">
            <a:spAutoFit/>
          </a:bodyPr>
          <a:lstStyle/>
          <a:p>
            <a:pPr algn="l" indent="0" marL="0">
              <a:buNone/>
            </a:pPr>
            <a:r>
              <a:rPr lang="en-US" sz="1013" dirty="0">
                <a:solidFill>
                  <a:srgbClr val="333333"/>
                </a:solidFill>
                <a:latin typeface="Arial" pitchFamily="34" charset="0"/>
                <a:ea typeface="Arial" pitchFamily="34" charset="-122"/>
                <a:cs typeface="Arial" pitchFamily="34" charset="-120"/>
              </a:rPr>
              <a:t>Changes in GSCPI often precede shifts in goods inflation</a:t>
            </a:r>
            <a:endParaRPr lang="en-US" sz="1013" dirty="0"/>
          </a:p>
        </p:txBody>
      </p:sp>
      <p:pic>
        <p:nvPicPr>
          <p:cNvPr id="14" name="Image 1" descr="preencoded.png">    </p:cNvPr>
          <p:cNvPicPr>
            <a:picLocks noChangeAspect="1"/>
          </p:cNvPicPr>
          <p:nvPr/>
        </p:nvPicPr>
        <p:blipFill>
          <a:blip r:embed="rId2"/>
          <a:stretch>
            <a:fillRect/>
          </a:stretch>
        </p:blipFill>
        <p:spPr>
          <a:xfrm>
            <a:off x="285750" y="3564731"/>
            <a:ext cx="4114800" cy="1928143"/>
          </a:xfrm>
          <a:prstGeom prst="rect">
            <a:avLst/>
          </a:prstGeom>
        </p:spPr>
      </p:pic>
      <p:sp>
        <p:nvSpPr>
          <p:cNvPr id="15" name="Shape 11"/>
          <p:cNvSpPr/>
          <p:nvPr/>
        </p:nvSpPr>
        <p:spPr>
          <a:xfrm>
            <a:off x="285750" y="5635749"/>
            <a:ext cx="1975079" cy="1100138"/>
          </a:xfrm>
          <a:prstGeom prst="rect">
            <a:avLst/>
          </a:prstGeom>
          <a:solidFill>
            <a:srgbClr val="2E5984"/>
          </a:solidFill>
          <a:ln/>
        </p:spPr>
      </p:sp>
      <p:sp>
        <p:nvSpPr>
          <p:cNvPr id="16" name="Text 12"/>
          <p:cNvSpPr/>
          <p:nvPr/>
        </p:nvSpPr>
        <p:spPr>
          <a:xfrm>
            <a:off x="392906" y="5742905"/>
            <a:ext cx="1832204" cy="171450"/>
          </a:xfrm>
          <a:prstGeom prst="rect">
            <a:avLst/>
          </a:prstGeom>
          <a:noFill/>
          <a:ln/>
        </p:spPr>
        <p:txBody>
          <a:bodyPr wrap="square" lIns="0" tIns="0" rIns="0" bIns="0" rtlCol="0" anchor="ctr">
            <a:spAutoFit/>
          </a:bodyPr>
          <a:lstStyle/>
          <a:p>
            <a:pPr algn="ctr" indent="0" marL="0">
              <a:buNone/>
            </a:pPr>
            <a:r>
              <a:rPr lang="en-US" sz="900" dirty="0">
                <a:solidFill>
                  <a:srgbClr val="FFFFFF"/>
                </a:solidFill>
                <a:latin typeface="Arial" pitchFamily="34" charset="0"/>
                <a:ea typeface="Arial" pitchFamily="34" charset="-122"/>
                <a:cs typeface="Arial" pitchFamily="34" charset="-120"/>
              </a:rPr>
              <a:t>Peak GSCPI Value (Late 2021)</a:t>
            </a:r>
            <a:endParaRPr lang="en-US" sz="900" dirty="0"/>
          </a:p>
        </p:txBody>
      </p:sp>
      <p:sp>
        <p:nvSpPr>
          <p:cNvPr id="17" name="Text 13"/>
          <p:cNvSpPr/>
          <p:nvPr/>
        </p:nvSpPr>
        <p:spPr>
          <a:xfrm>
            <a:off x="392906" y="5950074"/>
            <a:ext cx="1832204" cy="300038"/>
          </a:xfrm>
          <a:prstGeom prst="rect">
            <a:avLst/>
          </a:prstGeom>
          <a:noFill/>
          <a:ln/>
        </p:spPr>
        <p:txBody>
          <a:bodyPr wrap="square" lIns="0" tIns="0" rIns="0" bIns="0" rtlCol="0" anchor="ctr">
            <a:spAutoFit/>
          </a:bodyPr>
          <a:lstStyle/>
          <a:p>
            <a:pPr algn="ctr" indent="0" marL="0">
              <a:buNone/>
            </a:pPr>
            <a:r>
              <a:rPr lang="en-US" sz="1575" b="1" dirty="0">
                <a:solidFill>
                  <a:srgbClr val="FFFFFF"/>
                </a:solidFill>
                <a:latin typeface="Arial" pitchFamily="34" charset="0"/>
                <a:ea typeface="Arial" pitchFamily="34" charset="-122"/>
                <a:cs typeface="Arial" pitchFamily="34" charset="-120"/>
              </a:rPr>
              <a:t>+4.3σ</a:t>
            </a:r>
            <a:endParaRPr lang="en-US" sz="1575" dirty="0"/>
          </a:p>
        </p:txBody>
      </p:sp>
      <p:sp>
        <p:nvSpPr>
          <p:cNvPr id="18" name="Text 14"/>
          <p:cNvSpPr/>
          <p:nvPr/>
        </p:nvSpPr>
        <p:spPr>
          <a:xfrm>
            <a:off x="392906" y="6285830"/>
            <a:ext cx="1832204" cy="342900"/>
          </a:xfrm>
          <a:prstGeom prst="rect">
            <a:avLst/>
          </a:prstGeom>
          <a:noFill/>
          <a:ln/>
        </p:spPr>
        <p:txBody>
          <a:bodyPr wrap="square" lIns="0" tIns="0" rIns="0" bIns="0" rtlCol="0" anchor="ctr">
            <a:spAutoFit/>
          </a:bodyPr>
          <a:lstStyle/>
          <a:p>
            <a:pPr algn="ctr" indent="0" marL="0">
              <a:buNone/>
            </a:pPr>
            <a:r>
              <a:rPr lang="en-US" sz="900" dirty="0">
                <a:solidFill>
                  <a:srgbClr val="FFFFFF"/>
                </a:solidFill>
                <a:latin typeface="Arial" pitchFamily="34" charset="0"/>
                <a:ea typeface="Arial" pitchFamily="34" charset="-122"/>
                <a:cs typeface="Arial" pitchFamily="34" charset="-120"/>
              </a:rPr>
              <a:t>Standard deviations above average</a:t>
            </a:r>
            <a:endParaRPr lang="en-US" sz="900" dirty="0"/>
          </a:p>
        </p:txBody>
      </p:sp>
      <p:sp>
        <p:nvSpPr>
          <p:cNvPr id="19" name="Shape 15"/>
          <p:cNvSpPr/>
          <p:nvPr/>
        </p:nvSpPr>
        <p:spPr>
          <a:xfrm>
            <a:off x="2425471" y="5635749"/>
            <a:ext cx="1975079" cy="1100138"/>
          </a:xfrm>
          <a:prstGeom prst="rect">
            <a:avLst/>
          </a:prstGeom>
          <a:solidFill>
            <a:srgbClr val="4A90A4"/>
          </a:solidFill>
          <a:ln/>
        </p:spPr>
      </p:sp>
      <p:sp>
        <p:nvSpPr>
          <p:cNvPr id="20" name="Text 16"/>
          <p:cNvSpPr/>
          <p:nvPr/>
        </p:nvSpPr>
        <p:spPr>
          <a:xfrm>
            <a:off x="2532627" y="5742905"/>
            <a:ext cx="1832204" cy="171450"/>
          </a:xfrm>
          <a:prstGeom prst="rect">
            <a:avLst/>
          </a:prstGeom>
          <a:noFill/>
          <a:ln/>
        </p:spPr>
        <p:txBody>
          <a:bodyPr wrap="square" lIns="0" tIns="0" rIns="0" bIns="0" rtlCol="0" anchor="ctr">
            <a:spAutoFit/>
          </a:bodyPr>
          <a:lstStyle/>
          <a:p>
            <a:pPr algn="ctr" indent="0" marL="0">
              <a:buNone/>
            </a:pPr>
            <a:r>
              <a:rPr lang="en-US" sz="900" dirty="0">
                <a:solidFill>
                  <a:srgbClr val="FFFFFF"/>
                </a:solidFill>
                <a:latin typeface="Arial" pitchFamily="34" charset="0"/>
                <a:ea typeface="Arial" pitchFamily="34" charset="-122"/>
                <a:cs typeface="Arial" pitchFamily="34" charset="-120"/>
              </a:rPr>
              <a:t>Current GSCPI Value (2023)</a:t>
            </a:r>
            <a:endParaRPr lang="en-US" sz="900" dirty="0"/>
          </a:p>
        </p:txBody>
      </p:sp>
      <p:sp>
        <p:nvSpPr>
          <p:cNvPr id="21" name="Text 17"/>
          <p:cNvSpPr/>
          <p:nvPr/>
        </p:nvSpPr>
        <p:spPr>
          <a:xfrm>
            <a:off x="2532627" y="5950074"/>
            <a:ext cx="1832204" cy="300038"/>
          </a:xfrm>
          <a:prstGeom prst="rect">
            <a:avLst/>
          </a:prstGeom>
          <a:noFill/>
          <a:ln/>
        </p:spPr>
        <p:txBody>
          <a:bodyPr wrap="square" lIns="0" tIns="0" rIns="0" bIns="0" rtlCol="0" anchor="ctr">
            <a:spAutoFit/>
          </a:bodyPr>
          <a:lstStyle/>
          <a:p>
            <a:pPr algn="ctr" indent="0" marL="0">
              <a:buNone/>
            </a:pPr>
            <a:r>
              <a:rPr lang="en-US" sz="1575" b="1" dirty="0">
                <a:solidFill>
                  <a:srgbClr val="FFFFFF"/>
                </a:solidFill>
                <a:latin typeface="Arial" pitchFamily="34" charset="0"/>
                <a:ea typeface="Arial" pitchFamily="34" charset="-122"/>
                <a:cs typeface="Arial" pitchFamily="34" charset="-120"/>
              </a:rPr>
              <a:t>-0.1σ</a:t>
            </a:r>
            <a:endParaRPr lang="en-US" sz="1575" dirty="0"/>
          </a:p>
        </p:txBody>
      </p:sp>
      <p:sp>
        <p:nvSpPr>
          <p:cNvPr id="22" name="Text 18"/>
          <p:cNvSpPr/>
          <p:nvPr/>
        </p:nvSpPr>
        <p:spPr>
          <a:xfrm>
            <a:off x="2532627" y="6285830"/>
            <a:ext cx="1832204" cy="171450"/>
          </a:xfrm>
          <a:prstGeom prst="rect">
            <a:avLst/>
          </a:prstGeom>
          <a:noFill/>
          <a:ln/>
        </p:spPr>
        <p:txBody>
          <a:bodyPr wrap="square" lIns="0" tIns="0" rIns="0" bIns="0" rtlCol="0" anchor="ctr">
            <a:spAutoFit/>
          </a:bodyPr>
          <a:lstStyle/>
          <a:p>
            <a:pPr algn="ctr" indent="0" marL="0">
              <a:buNone/>
            </a:pPr>
            <a:r>
              <a:rPr lang="en-US" sz="900" dirty="0">
                <a:solidFill>
                  <a:srgbClr val="FFFFFF"/>
                </a:solidFill>
                <a:latin typeface="Arial" pitchFamily="34" charset="0"/>
                <a:ea typeface="Arial" pitchFamily="34" charset="-122"/>
                <a:cs typeface="Arial" pitchFamily="34" charset="-120"/>
              </a:rPr>
              <a:t>Return to historical norms</a:t>
            </a:r>
            <a:endParaRPr lang="en-US" sz="900" dirty="0"/>
          </a:p>
        </p:txBody>
      </p:sp>
      <p:pic>
        <p:nvPicPr>
          <p:cNvPr id="23" name="Image 2" descr="preencoded.png">    </p:cNvPr>
          <p:cNvPicPr>
            <a:picLocks noChangeAspect="1"/>
          </p:cNvPicPr>
          <p:nvPr/>
        </p:nvPicPr>
        <p:blipFill>
          <a:blip r:embed="rId3"/>
          <a:stretch>
            <a:fillRect/>
          </a:stretch>
        </p:blipFill>
        <p:spPr>
          <a:xfrm>
            <a:off x="4743450" y="885825"/>
            <a:ext cx="4114800" cy="2000250"/>
          </a:xfrm>
          <a:prstGeom prst="rect">
            <a:avLst/>
          </a:prstGeom>
        </p:spPr>
      </p:pic>
      <p:sp>
        <p:nvSpPr>
          <p:cNvPr id="24" name="Text 19"/>
          <p:cNvSpPr/>
          <p:nvPr/>
        </p:nvSpPr>
        <p:spPr>
          <a:xfrm>
            <a:off x="4743450" y="3028950"/>
            <a:ext cx="4186238" cy="257175"/>
          </a:xfrm>
          <a:prstGeom prst="rect">
            <a:avLst/>
          </a:prstGeom>
          <a:noFill/>
          <a:ln/>
        </p:spPr>
        <p:txBody>
          <a:bodyPr wrap="square" lIns="0" tIns="0" rIns="0" bIns="0" rtlCol="0" anchor="ctr">
            <a:spAutoFit/>
          </a:bodyPr>
          <a:lstStyle/>
          <a:p>
            <a:pPr indent="0" marL="0">
              <a:buNone/>
            </a:pPr>
            <a:r>
              <a:rPr lang="en-US" sz="1350" b="1" dirty="0">
                <a:solidFill>
                  <a:srgbClr val="4A90A4"/>
                </a:solidFill>
                <a:latin typeface="Arial" pitchFamily="34" charset="0"/>
                <a:ea typeface="Arial" pitchFamily="34" charset="-122"/>
                <a:cs typeface="Arial" pitchFamily="34" charset="-120"/>
              </a:rPr>
              <a:t>Key Insights from GSCPI</a:t>
            </a:r>
            <a:endParaRPr lang="en-US" sz="1350" dirty="0"/>
          </a:p>
        </p:txBody>
      </p:sp>
      <p:sp>
        <p:nvSpPr>
          <p:cNvPr id="25" name="Shape 20"/>
          <p:cNvSpPr/>
          <p:nvPr/>
        </p:nvSpPr>
        <p:spPr>
          <a:xfrm>
            <a:off x="4743450" y="3393281"/>
            <a:ext cx="4114800" cy="1978819"/>
          </a:xfrm>
          <a:prstGeom prst="rect">
            <a:avLst/>
          </a:prstGeom>
          <a:solidFill>
            <a:srgbClr val="FFFFFF"/>
          </a:solidFill>
          <a:ln/>
        </p:spPr>
      </p:sp>
      <p:sp>
        <p:nvSpPr>
          <p:cNvPr id="26" name="Text 21"/>
          <p:cNvSpPr/>
          <p:nvPr/>
        </p:nvSpPr>
        <p:spPr>
          <a:xfrm>
            <a:off x="5100638" y="3561159"/>
            <a:ext cx="1100528" cy="142875"/>
          </a:xfrm>
          <a:prstGeom prst="rect">
            <a:avLst/>
          </a:prstGeom>
          <a:noFill/>
          <a:ln/>
        </p:spPr>
        <p:txBody>
          <a:bodyPr wrap="none" lIns="0" tIns="0" rIns="0" bIns="0" rtlCol="0" anchor="ctr">
            <a:spAutoFit/>
          </a:bodyPr>
          <a:lstStyle/>
          <a:p>
            <a:pPr algn="l" indent="0" marL="0">
              <a:buNone/>
            </a:pPr>
            <a:r>
              <a:rPr lang="en-US" sz="1013" b="1" dirty="0">
                <a:solidFill>
                  <a:srgbClr val="333333"/>
                </a:solidFill>
                <a:latin typeface="Arial" pitchFamily="34" charset="0"/>
                <a:ea typeface="Arial" pitchFamily="34" charset="-122"/>
                <a:cs typeface="Arial" pitchFamily="34" charset="-120"/>
              </a:rPr>
              <a:t>Pandemic Spike:</a:t>
            </a:r>
            <a:endParaRPr lang="en-US" sz="1013" dirty="0"/>
          </a:p>
        </p:txBody>
      </p:sp>
      <p:sp>
        <p:nvSpPr>
          <p:cNvPr id="27" name="Text 22"/>
          <p:cNvSpPr/>
          <p:nvPr/>
        </p:nvSpPr>
        <p:spPr>
          <a:xfrm>
            <a:off x="5100638" y="3561159"/>
            <a:ext cx="3366520" cy="335756"/>
          </a:xfrm>
          <a:prstGeom prst="rect">
            <a:avLst/>
          </a:prstGeom>
          <a:noFill/>
          <a:ln/>
        </p:spPr>
        <p:txBody>
          <a:bodyPr wrap="square" lIns="0" tIns="0" rIns="0" bIns="0" rtlCol="0" anchor="ctr">
            <a:spAutoFit/>
          </a:bodyPr>
          <a:lstStyle/>
          <a:p>
            <a:pPr algn="l" indent="0" marL="0">
              <a:buNone/>
            </a:pPr>
            <a:r>
              <a:rPr lang="en-US" sz="1013" dirty="0">
                <a:solidFill>
                  <a:srgbClr val="333333"/>
                </a:solidFill>
                <a:latin typeface="Arial" pitchFamily="34" charset="0"/>
                <a:ea typeface="Arial" pitchFamily="34" charset="-122"/>
                <a:cs typeface="Arial" pitchFamily="34" charset="-120"/>
              </a:rPr>
              <a:t>Unprecedented disruption levels during 2021</a:t>
            </a:r>
            <a:endParaRPr lang="en-US" sz="1013" dirty="0"/>
          </a:p>
        </p:txBody>
      </p:sp>
      <p:sp>
        <p:nvSpPr>
          <p:cNvPr id="28" name="Text 23"/>
          <p:cNvSpPr/>
          <p:nvPr/>
        </p:nvSpPr>
        <p:spPr>
          <a:xfrm>
            <a:off x="5100638" y="4032647"/>
            <a:ext cx="1335853" cy="142875"/>
          </a:xfrm>
          <a:prstGeom prst="rect">
            <a:avLst/>
          </a:prstGeom>
          <a:noFill/>
          <a:ln/>
        </p:spPr>
        <p:txBody>
          <a:bodyPr wrap="square" lIns="0" tIns="0" rIns="0" bIns="0" rtlCol="0" anchor="ctr">
            <a:spAutoFit/>
          </a:bodyPr>
          <a:lstStyle/>
          <a:p>
            <a:pPr algn="l" indent="0" marL="0">
              <a:buNone/>
            </a:pPr>
            <a:r>
              <a:rPr lang="en-US" sz="1013" b="1" dirty="0">
                <a:solidFill>
                  <a:srgbClr val="333333"/>
                </a:solidFill>
                <a:latin typeface="Arial" pitchFamily="34" charset="0"/>
                <a:ea typeface="Arial" pitchFamily="34" charset="-122"/>
                <a:cs typeface="Arial" pitchFamily="34" charset="-120"/>
              </a:rPr>
              <a:t>Inflation Correlation:</a:t>
            </a:r>
            <a:endParaRPr lang="en-US" sz="1013" dirty="0"/>
          </a:p>
        </p:txBody>
      </p:sp>
      <p:sp>
        <p:nvSpPr>
          <p:cNvPr id="29" name="Text 24"/>
          <p:cNvSpPr/>
          <p:nvPr/>
        </p:nvSpPr>
        <p:spPr>
          <a:xfrm>
            <a:off x="6365053" y="4032647"/>
            <a:ext cx="2308799" cy="142875"/>
          </a:xfrm>
          <a:prstGeom prst="rect">
            <a:avLst/>
          </a:prstGeom>
          <a:noFill/>
          <a:ln/>
        </p:spPr>
        <p:txBody>
          <a:bodyPr wrap="square" lIns="0" tIns="0" rIns="0" bIns="0" rtlCol="0" anchor="ctr">
            <a:spAutoFit/>
          </a:bodyPr>
          <a:lstStyle/>
          <a:p>
            <a:pPr algn="l" indent="0" marL="0">
              <a:buNone/>
            </a:pPr>
            <a:r>
              <a:rPr lang="en-US" sz="1013" dirty="0">
                <a:solidFill>
                  <a:srgbClr val="333333"/>
                </a:solidFill>
                <a:latin typeface="Arial" pitchFamily="34" charset="0"/>
                <a:ea typeface="Arial" pitchFamily="34" charset="-122"/>
                <a:cs typeface="Arial" pitchFamily="34" charset="-120"/>
              </a:rPr>
              <a:t>Strong relationship with goods inflation</a:t>
            </a:r>
            <a:endParaRPr lang="en-US" sz="1013" dirty="0"/>
          </a:p>
        </p:txBody>
      </p:sp>
      <p:sp>
        <p:nvSpPr>
          <p:cNvPr id="30" name="Text 25"/>
          <p:cNvSpPr/>
          <p:nvPr/>
        </p:nvSpPr>
        <p:spPr>
          <a:xfrm>
            <a:off x="5100638" y="4311253"/>
            <a:ext cx="1214912" cy="142875"/>
          </a:xfrm>
          <a:prstGeom prst="rect">
            <a:avLst/>
          </a:prstGeom>
          <a:noFill/>
          <a:ln/>
        </p:spPr>
        <p:txBody>
          <a:bodyPr wrap="none" lIns="0" tIns="0" rIns="0" bIns="0" rtlCol="0" anchor="ctr">
            <a:spAutoFit/>
          </a:bodyPr>
          <a:lstStyle/>
          <a:p>
            <a:pPr algn="l" indent="0" marL="0">
              <a:buNone/>
            </a:pPr>
            <a:r>
              <a:rPr lang="en-US" sz="1013" b="1" dirty="0">
                <a:solidFill>
                  <a:srgbClr val="333333"/>
                </a:solidFill>
                <a:latin typeface="Arial" pitchFamily="34" charset="0"/>
                <a:ea typeface="Arial" pitchFamily="34" charset="-122"/>
                <a:cs typeface="Arial" pitchFamily="34" charset="-120"/>
              </a:rPr>
              <a:t>Gradual Recovery:</a:t>
            </a:r>
            <a:endParaRPr lang="en-US" sz="1013" dirty="0"/>
          </a:p>
        </p:txBody>
      </p:sp>
      <p:sp>
        <p:nvSpPr>
          <p:cNvPr id="31" name="Text 26"/>
          <p:cNvSpPr/>
          <p:nvPr/>
        </p:nvSpPr>
        <p:spPr>
          <a:xfrm>
            <a:off x="5100638" y="4311253"/>
            <a:ext cx="3259141" cy="335756"/>
          </a:xfrm>
          <a:prstGeom prst="rect">
            <a:avLst/>
          </a:prstGeom>
          <a:noFill/>
          <a:ln/>
        </p:spPr>
        <p:txBody>
          <a:bodyPr wrap="square" lIns="0" tIns="0" rIns="0" bIns="0" rtlCol="0" anchor="ctr">
            <a:spAutoFit/>
          </a:bodyPr>
          <a:lstStyle/>
          <a:p>
            <a:pPr algn="l" indent="0" marL="0">
              <a:buNone/>
            </a:pPr>
            <a:r>
              <a:rPr lang="en-US" sz="1013" dirty="0">
                <a:solidFill>
                  <a:srgbClr val="333333"/>
                </a:solidFill>
                <a:latin typeface="Arial" pitchFamily="34" charset="0"/>
                <a:ea typeface="Arial" pitchFamily="34" charset="-122"/>
                <a:cs typeface="Arial" pitchFamily="34" charset="-120"/>
              </a:rPr>
              <a:t>Steady improvement since 2022 as bottlenecks resolved</a:t>
            </a:r>
            <a:endParaRPr lang="en-US" sz="1013" dirty="0"/>
          </a:p>
        </p:txBody>
      </p:sp>
      <p:sp>
        <p:nvSpPr>
          <p:cNvPr id="32" name="Text 27"/>
          <p:cNvSpPr/>
          <p:nvPr/>
        </p:nvSpPr>
        <p:spPr>
          <a:xfrm>
            <a:off x="5100638" y="4782741"/>
            <a:ext cx="914623" cy="142875"/>
          </a:xfrm>
          <a:prstGeom prst="rect">
            <a:avLst/>
          </a:prstGeom>
          <a:noFill/>
          <a:ln/>
        </p:spPr>
        <p:txBody>
          <a:bodyPr wrap="none" lIns="0" tIns="0" rIns="0" bIns="0" rtlCol="0" anchor="ctr">
            <a:spAutoFit/>
          </a:bodyPr>
          <a:lstStyle/>
          <a:p>
            <a:pPr algn="l" indent="0" marL="0">
              <a:buNone/>
            </a:pPr>
            <a:r>
              <a:rPr lang="en-US" sz="1013" b="1" dirty="0">
                <a:solidFill>
                  <a:srgbClr val="333333"/>
                </a:solidFill>
                <a:latin typeface="Arial" pitchFamily="34" charset="0"/>
                <a:ea typeface="Arial" pitchFamily="34" charset="-122"/>
                <a:cs typeface="Arial" pitchFamily="34" charset="-120"/>
              </a:rPr>
              <a:t>Major Events:</a:t>
            </a:r>
            <a:endParaRPr lang="en-US" sz="1013" dirty="0"/>
          </a:p>
        </p:txBody>
      </p:sp>
      <p:sp>
        <p:nvSpPr>
          <p:cNvPr id="33" name="Text 28"/>
          <p:cNvSpPr/>
          <p:nvPr/>
        </p:nvSpPr>
        <p:spPr>
          <a:xfrm>
            <a:off x="5100638" y="4782741"/>
            <a:ext cx="3151733" cy="335756"/>
          </a:xfrm>
          <a:prstGeom prst="rect">
            <a:avLst/>
          </a:prstGeom>
          <a:noFill/>
          <a:ln/>
        </p:spPr>
        <p:txBody>
          <a:bodyPr wrap="square" lIns="0" tIns="0" rIns="0" bIns="0" rtlCol="0" anchor="ctr">
            <a:spAutoFit/>
          </a:bodyPr>
          <a:lstStyle/>
          <a:p>
            <a:pPr algn="l" indent="0" marL="0">
              <a:buNone/>
            </a:pPr>
            <a:r>
              <a:rPr lang="en-US" sz="1013" dirty="0">
                <a:solidFill>
                  <a:srgbClr val="333333"/>
                </a:solidFill>
                <a:latin typeface="Arial" pitchFamily="34" charset="0"/>
                <a:ea typeface="Arial" pitchFamily="34" charset="-122"/>
                <a:cs typeface="Arial" pitchFamily="34" charset="-120"/>
              </a:rPr>
              <a:t>COVID shutdowns (2020), Suez Canal blockage (2021), port congestion (2021-22)</a:t>
            </a:r>
            <a:endParaRPr lang="en-US" sz="1013" dirty="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name="Slide 5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9144000" cy="7208044"/>
          </a:xfrm>
          <a:prstGeom prst="rect">
            <a:avLst/>
          </a:prstGeom>
        </p:spPr>
      </p:pic>
      <p:sp>
        <p:nvSpPr>
          <p:cNvPr id="3" name="Text 0"/>
          <p:cNvSpPr/>
          <p:nvPr/>
        </p:nvSpPr>
        <p:spPr>
          <a:xfrm>
            <a:off x="285750" y="285750"/>
            <a:ext cx="8643938" cy="385763"/>
          </a:xfrm>
          <a:prstGeom prst="rect">
            <a:avLst/>
          </a:prstGeom>
          <a:noFill/>
          <a:ln/>
        </p:spPr>
        <p:txBody>
          <a:bodyPr wrap="square" lIns="0" tIns="0" rIns="0" bIns="0" rtlCol="0" anchor="ctr">
            <a:spAutoFit/>
          </a:bodyPr>
          <a:lstStyle/>
          <a:p>
            <a:pPr indent="0" marL="0">
              <a:buNone/>
            </a:pPr>
            <a:r>
              <a:rPr lang="en-US" sz="2025" b="1" dirty="0">
                <a:solidFill>
                  <a:srgbClr val="2E5984"/>
                </a:solidFill>
                <a:latin typeface="Arial" pitchFamily="34" charset="0"/>
                <a:ea typeface="Arial" pitchFamily="34" charset="-122"/>
                <a:cs typeface="Arial" pitchFamily="34" charset="-120"/>
              </a:rPr>
              <a:t>Key Vulnerabilities in US Supply Chains</a:t>
            </a:r>
            <a:endParaRPr lang="en-US" sz="2025" dirty="0"/>
          </a:p>
        </p:txBody>
      </p:sp>
      <p:sp>
        <p:nvSpPr>
          <p:cNvPr id="4" name="Shape 1"/>
          <p:cNvSpPr/>
          <p:nvPr/>
        </p:nvSpPr>
        <p:spPr>
          <a:xfrm>
            <a:off x="285750" y="885825"/>
            <a:ext cx="1985963" cy="1585857"/>
          </a:xfrm>
          <a:prstGeom prst="rect">
            <a:avLst/>
          </a:prstGeom>
          <a:solidFill>
            <a:srgbClr val="FFFFFF"/>
          </a:solidFill>
          <a:ln/>
        </p:spPr>
      </p:sp>
      <p:pic>
        <p:nvPicPr>
          <p:cNvPr id="5" name="Image 1" descr="preencoded.png">    </p:cNvPr>
          <p:cNvPicPr>
            <a:picLocks noChangeAspect="1"/>
          </p:cNvPicPr>
          <p:nvPr/>
        </p:nvPicPr>
        <p:blipFill>
          <a:blip r:embed="rId2"/>
          <a:stretch>
            <a:fillRect/>
          </a:stretch>
        </p:blipFill>
        <p:spPr>
          <a:xfrm>
            <a:off x="428625" y="1238548"/>
            <a:ext cx="178594" cy="8930"/>
          </a:xfrm>
          <a:prstGeom prst="rect">
            <a:avLst/>
          </a:prstGeom>
        </p:spPr>
      </p:pic>
      <p:sp>
        <p:nvSpPr>
          <p:cNvPr id="6" name="Text 2"/>
          <p:cNvSpPr/>
          <p:nvPr/>
        </p:nvSpPr>
        <p:spPr>
          <a:xfrm>
            <a:off x="678656" y="1028700"/>
            <a:ext cx="1521619" cy="428625"/>
          </a:xfrm>
          <a:prstGeom prst="rect">
            <a:avLst/>
          </a:prstGeom>
          <a:noFill/>
          <a:ln/>
        </p:spPr>
        <p:txBody>
          <a:bodyPr wrap="square" lIns="0" tIns="0" rIns="0" bIns="0" rtlCol="0" anchor="ctr">
            <a:spAutoFit/>
          </a:bodyPr>
          <a:lstStyle/>
          <a:p>
            <a:pPr indent="0" marL="0">
              <a:buNone/>
            </a:pPr>
            <a:r>
              <a:rPr lang="en-US" sz="1125" b="1" dirty="0">
                <a:solidFill>
                  <a:srgbClr val="2E5984"/>
                </a:solidFill>
                <a:latin typeface="Arial" pitchFamily="34" charset="0"/>
                <a:ea typeface="Arial" pitchFamily="34" charset="-122"/>
                <a:cs typeface="Arial" pitchFamily="34" charset="-120"/>
              </a:rPr>
              <a:t>Geographic Concentration</a:t>
            </a:r>
            <a:endParaRPr lang="en-US" sz="1125" dirty="0"/>
          </a:p>
        </p:txBody>
      </p:sp>
      <p:sp>
        <p:nvSpPr>
          <p:cNvPr id="7" name="Text 3"/>
          <p:cNvSpPr/>
          <p:nvPr/>
        </p:nvSpPr>
        <p:spPr>
          <a:xfrm>
            <a:off x="428625" y="1528763"/>
            <a:ext cx="1771650" cy="800044"/>
          </a:xfrm>
          <a:prstGeom prst="rect">
            <a:avLst/>
          </a:prstGeom>
          <a:noFill/>
          <a:ln/>
        </p:spPr>
        <p:txBody>
          <a:bodyPr wrap="square" lIns="0" tIns="0" rIns="0" bIns="0" rtlCol="0" anchor="ctr">
            <a:spAutoFit/>
          </a:bodyPr>
          <a:lstStyle/>
          <a:p>
            <a:pPr indent="0" marL="0">
              <a:buNone/>
            </a:pPr>
            <a:r>
              <a:rPr lang="en-US" sz="900" dirty="0">
                <a:solidFill>
                  <a:srgbClr val="333333"/>
                </a:solidFill>
                <a:latin typeface="Arial" pitchFamily="34" charset="0"/>
                <a:ea typeface="Arial" pitchFamily="34" charset="-122"/>
                <a:cs typeface="Arial" pitchFamily="34" charset="-120"/>
              </a:rPr>
              <a:t>Critical inputs often sourced from limited regions, creating single points of failure. 75% of semiconductor manufacturing concentrated in East Asia.</a:t>
            </a:r>
            <a:endParaRPr lang="en-US" sz="900" dirty="0"/>
          </a:p>
        </p:txBody>
      </p:sp>
      <p:sp>
        <p:nvSpPr>
          <p:cNvPr id="8" name="Shape 4"/>
          <p:cNvSpPr/>
          <p:nvPr/>
        </p:nvSpPr>
        <p:spPr>
          <a:xfrm>
            <a:off x="2414588" y="885825"/>
            <a:ext cx="1985963" cy="1585857"/>
          </a:xfrm>
          <a:prstGeom prst="rect">
            <a:avLst/>
          </a:prstGeom>
          <a:solidFill>
            <a:srgbClr val="FFFFFF"/>
          </a:solidFill>
          <a:ln/>
        </p:spPr>
      </p:sp>
      <p:pic>
        <p:nvPicPr>
          <p:cNvPr id="9" name="Image 2" descr="preencoded.png">    </p:cNvPr>
          <p:cNvPicPr>
            <a:picLocks noChangeAspect="1"/>
          </p:cNvPicPr>
          <p:nvPr/>
        </p:nvPicPr>
        <p:blipFill>
          <a:blip r:embed="rId3"/>
          <a:stretch>
            <a:fillRect/>
          </a:stretch>
        </p:blipFill>
        <p:spPr>
          <a:xfrm>
            <a:off x="2557463" y="1238548"/>
            <a:ext cx="178594" cy="8930"/>
          </a:xfrm>
          <a:prstGeom prst="rect">
            <a:avLst/>
          </a:prstGeom>
        </p:spPr>
      </p:pic>
      <p:sp>
        <p:nvSpPr>
          <p:cNvPr id="10" name="Text 5"/>
          <p:cNvSpPr/>
          <p:nvPr/>
        </p:nvSpPr>
        <p:spPr>
          <a:xfrm>
            <a:off x="2807494" y="1028700"/>
            <a:ext cx="1521619" cy="428625"/>
          </a:xfrm>
          <a:prstGeom prst="rect">
            <a:avLst/>
          </a:prstGeom>
          <a:noFill/>
          <a:ln/>
        </p:spPr>
        <p:txBody>
          <a:bodyPr wrap="square" lIns="0" tIns="0" rIns="0" bIns="0" rtlCol="0" anchor="ctr">
            <a:spAutoFit/>
          </a:bodyPr>
          <a:lstStyle/>
          <a:p>
            <a:pPr indent="0" marL="0">
              <a:buNone/>
            </a:pPr>
            <a:r>
              <a:rPr lang="en-US" sz="1125" b="1" dirty="0">
                <a:solidFill>
                  <a:srgbClr val="2E5984"/>
                </a:solidFill>
                <a:latin typeface="Arial" pitchFamily="34" charset="0"/>
                <a:ea typeface="Arial" pitchFamily="34" charset="-122"/>
                <a:cs typeface="Arial" pitchFamily="34" charset="-120"/>
              </a:rPr>
              <a:t>Just-in-Time Production</a:t>
            </a:r>
            <a:endParaRPr lang="en-US" sz="1125" dirty="0"/>
          </a:p>
        </p:txBody>
      </p:sp>
      <p:sp>
        <p:nvSpPr>
          <p:cNvPr id="11" name="Text 6"/>
          <p:cNvSpPr/>
          <p:nvPr/>
        </p:nvSpPr>
        <p:spPr>
          <a:xfrm>
            <a:off x="2557463" y="1528763"/>
            <a:ext cx="1771650" cy="640035"/>
          </a:xfrm>
          <a:prstGeom prst="rect">
            <a:avLst/>
          </a:prstGeom>
          <a:noFill/>
          <a:ln/>
        </p:spPr>
        <p:txBody>
          <a:bodyPr wrap="square" lIns="0" tIns="0" rIns="0" bIns="0" rtlCol="0" anchor="ctr">
            <a:spAutoFit/>
          </a:bodyPr>
          <a:lstStyle/>
          <a:p>
            <a:pPr indent="0" marL="0">
              <a:buNone/>
            </a:pPr>
            <a:r>
              <a:rPr lang="en-US" sz="900" dirty="0">
                <a:solidFill>
                  <a:srgbClr val="333333"/>
                </a:solidFill>
                <a:latin typeface="Arial" pitchFamily="34" charset="0"/>
                <a:ea typeface="Arial" pitchFamily="34" charset="-122"/>
                <a:cs typeface="Arial" pitchFamily="34" charset="-120"/>
              </a:rPr>
              <a:t>Minimal inventory buffers leave little margin for disruption. Efficiency-focused approaches prioritize cost over resilience.</a:t>
            </a:r>
            <a:endParaRPr lang="en-US" sz="900" dirty="0"/>
          </a:p>
        </p:txBody>
      </p:sp>
      <p:sp>
        <p:nvSpPr>
          <p:cNvPr id="12" name="Shape 7"/>
          <p:cNvSpPr/>
          <p:nvPr/>
        </p:nvSpPr>
        <p:spPr>
          <a:xfrm>
            <a:off x="285750" y="2614557"/>
            <a:ext cx="1985963" cy="1425848"/>
          </a:xfrm>
          <a:prstGeom prst="rect">
            <a:avLst/>
          </a:prstGeom>
          <a:solidFill>
            <a:srgbClr val="FFFFFF"/>
          </a:solidFill>
          <a:ln/>
        </p:spPr>
      </p:sp>
      <p:pic>
        <p:nvPicPr>
          <p:cNvPr id="13" name="Image 3" descr="preencoded.png">    </p:cNvPr>
          <p:cNvPicPr>
            <a:picLocks noChangeAspect="1"/>
          </p:cNvPicPr>
          <p:nvPr/>
        </p:nvPicPr>
        <p:blipFill>
          <a:blip r:embed="rId4"/>
          <a:stretch>
            <a:fillRect/>
          </a:stretch>
        </p:blipFill>
        <p:spPr>
          <a:xfrm>
            <a:off x="428625" y="2967279"/>
            <a:ext cx="223242" cy="8930"/>
          </a:xfrm>
          <a:prstGeom prst="rect">
            <a:avLst/>
          </a:prstGeom>
        </p:spPr>
      </p:pic>
      <p:sp>
        <p:nvSpPr>
          <p:cNvPr id="14" name="Text 8"/>
          <p:cNvSpPr/>
          <p:nvPr/>
        </p:nvSpPr>
        <p:spPr>
          <a:xfrm>
            <a:off x="723305" y="2757432"/>
            <a:ext cx="1476970" cy="428625"/>
          </a:xfrm>
          <a:prstGeom prst="rect">
            <a:avLst/>
          </a:prstGeom>
          <a:noFill/>
          <a:ln/>
        </p:spPr>
        <p:txBody>
          <a:bodyPr wrap="square" lIns="0" tIns="0" rIns="0" bIns="0" rtlCol="0" anchor="ctr">
            <a:spAutoFit/>
          </a:bodyPr>
          <a:lstStyle/>
          <a:p>
            <a:pPr indent="0" marL="0">
              <a:buNone/>
            </a:pPr>
            <a:r>
              <a:rPr lang="en-US" sz="1125" b="1" dirty="0">
                <a:solidFill>
                  <a:srgbClr val="2E5984"/>
                </a:solidFill>
                <a:latin typeface="Arial" pitchFamily="34" charset="0"/>
                <a:ea typeface="Arial" pitchFamily="34" charset="-122"/>
                <a:cs typeface="Arial" pitchFamily="34" charset="-120"/>
              </a:rPr>
              <a:t>Information Asymmetries</a:t>
            </a:r>
            <a:endParaRPr lang="en-US" sz="1125" dirty="0"/>
          </a:p>
        </p:txBody>
      </p:sp>
      <p:sp>
        <p:nvSpPr>
          <p:cNvPr id="15" name="Text 9"/>
          <p:cNvSpPr/>
          <p:nvPr/>
        </p:nvSpPr>
        <p:spPr>
          <a:xfrm>
            <a:off x="428625" y="3257494"/>
            <a:ext cx="1771650" cy="640035"/>
          </a:xfrm>
          <a:prstGeom prst="rect">
            <a:avLst/>
          </a:prstGeom>
          <a:noFill/>
          <a:ln/>
        </p:spPr>
        <p:txBody>
          <a:bodyPr wrap="square" lIns="0" tIns="0" rIns="0" bIns="0" rtlCol="0" anchor="ctr">
            <a:spAutoFit/>
          </a:bodyPr>
          <a:lstStyle/>
          <a:p>
            <a:pPr indent="0" marL="0">
              <a:buNone/>
            </a:pPr>
            <a:r>
              <a:rPr lang="en-US" sz="900" dirty="0">
                <a:solidFill>
                  <a:srgbClr val="333333"/>
                </a:solidFill>
                <a:latin typeface="Arial" pitchFamily="34" charset="0"/>
                <a:ea typeface="Arial" pitchFamily="34" charset="-122"/>
                <a:cs typeface="Arial" pitchFamily="34" charset="-120"/>
              </a:rPr>
              <a:t>Limited visibility across multi-tier supply chains. Companies often lack knowledge about suppliers beyond tier 1.</a:t>
            </a:r>
            <a:endParaRPr lang="en-US" sz="900" dirty="0"/>
          </a:p>
        </p:txBody>
      </p:sp>
      <p:sp>
        <p:nvSpPr>
          <p:cNvPr id="16" name="Shape 10"/>
          <p:cNvSpPr/>
          <p:nvPr/>
        </p:nvSpPr>
        <p:spPr>
          <a:xfrm>
            <a:off x="2414588" y="2614557"/>
            <a:ext cx="1985963" cy="1425848"/>
          </a:xfrm>
          <a:prstGeom prst="rect">
            <a:avLst/>
          </a:prstGeom>
          <a:solidFill>
            <a:srgbClr val="FFFFFF"/>
          </a:solidFill>
          <a:ln/>
        </p:spPr>
      </p:sp>
      <p:pic>
        <p:nvPicPr>
          <p:cNvPr id="17" name="Image 4" descr="preencoded.png">    </p:cNvPr>
          <p:cNvPicPr>
            <a:picLocks noChangeAspect="1"/>
          </p:cNvPicPr>
          <p:nvPr/>
        </p:nvPicPr>
        <p:blipFill>
          <a:blip r:embed="rId5"/>
          <a:stretch>
            <a:fillRect/>
          </a:stretch>
        </p:blipFill>
        <p:spPr>
          <a:xfrm>
            <a:off x="2557463" y="2967279"/>
            <a:ext cx="223242" cy="8930"/>
          </a:xfrm>
          <a:prstGeom prst="rect">
            <a:avLst/>
          </a:prstGeom>
        </p:spPr>
      </p:pic>
      <p:sp>
        <p:nvSpPr>
          <p:cNvPr id="18" name="Text 11"/>
          <p:cNvSpPr/>
          <p:nvPr/>
        </p:nvSpPr>
        <p:spPr>
          <a:xfrm>
            <a:off x="2852142" y="2757432"/>
            <a:ext cx="1476970" cy="428625"/>
          </a:xfrm>
          <a:prstGeom prst="rect">
            <a:avLst/>
          </a:prstGeom>
          <a:noFill/>
          <a:ln/>
        </p:spPr>
        <p:txBody>
          <a:bodyPr wrap="square" lIns="0" tIns="0" rIns="0" bIns="0" rtlCol="0" anchor="ctr">
            <a:spAutoFit/>
          </a:bodyPr>
          <a:lstStyle/>
          <a:p>
            <a:pPr indent="0" marL="0">
              <a:buNone/>
            </a:pPr>
            <a:r>
              <a:rPr lang="en-US" sz="1125" b="1" dirty="0">
                <a:solidFill>
                  <a:srgbClr val="2E5984"/>
                </a:solidFill>
                <a:latin typeface="Arial" pitchFamily="34" charset="0"/>
                <a:ea typeface="Arial" pitchFamily="34" charset="-122"/>
                <a:cs typeface="Arial" pitchFamily="34" charset="-120"/>
              </a:rPr>
              <a:t>Market Concentration</a:t>
            </a:r>
            <a:endParaRPr lang="en-US" sz="1125" dirty="0"/>
          </a:p>
        </p:txBody>
      </p:sp>
      <p:sp>
        <p:nvSpPr>
          <p:cNvPr id="19" name="Text 12"/>
          <p:cNvSpPr/>
          <p:nvPr/>
        </p:nvSpPr>
        <p:spPr>
          <a:xfrm>
            <a:off x="2557463" y="3257494"/>
            <a:ext cx="1771650" cy="640035"/>
          </a:xfrm>
          <a:prstGeom prst="rect">
            <a:avLst/>
          </a:prstGeom>
          <a:noFill/>
          <a:ln/>
        </p:spPr>
        <p:txBody>
          <a:bodyPr wrap="square" lIns="0" tIns="0" rIns="0" bIns="0" rtlCol="0" anchor="ctr">
            <a:spAutoFit/>
          </a:bodyPr>
          <a:lstStyle/>
          <a:p>
            <a:pPr indent="0" marL="0">
              <a:buNone/>
            </a:pPr>
            <a:r>
              <a:rPr lang="en-US" sz="900" dirty="0">
                <a:solidFill>
                  <a:srgbClr val="333333"/>
                </a:solidFill>
                <a:latin typeface="Arial" pitchFamily="34" charset="0"/>
                <a:ea typeface="Arial" pitchFamily="34" charset="-122"/>
                <a:cs typeface="Arial" pitchFamily="34" charset="-120"/>
              </a:rPr>
              <a:t>Key inputs often dominated by few suppliers. 90% of advanced packaging for semiconductors in Taiwan and South Korea.</a:t>
            </a:r>
            <a:endParaRPr lang="en-US" sz="900" dirty="0"/>
          </a:p>
        </p:txBody>
      </p:sp>
      <p:sp>
        <p:nvSpPr>
          <p:cNvPr id="20" name="Text 13"/>
          <p:cNvSpPr/>
          <p:nvPr/>
        </p:nvSpPr>
        <p:spPr>
          <a:xfrm>
            <a:off x="285750" y="4183280"/>
            <a:ext cx="4186238" cy="257175"/>
          </a:xfrm>
          <a:prstGeom prst="rect">
            <a:avLst/>
          </a:prstGeom>
          <a:noFill/>
          <a:ln/>
        </p:spPr>
        <p:txBody>
          <a:bodyPr wrap="square" lIns="0" tIns="0" rIns="0" bIns="0" rtlCol="0" anchor="ctr">
            <a:spAutoFit/>
          </a:bodyPr>
          <a:lstStyle/>
          <a:p>
            <a:pPr indent="0" marL="0">
              <a:buNone/>
            </a:pPr>
            <a:r>
              <a:rPr lang="en-US" sz="1350" b="1" dirty="0">
                <a:solidFill>
                  <a:srgbClr val="4A90A4"/>
                </a:solidFill>
                <a:latin typeface="Arial" pitchFamily="34" charset="0"/>
                <a:ea typeface="Arial" pitchFamily="34" charset="-122"/>
                <a:cs typeface="Arial" pitchFamily="34" charset="-120"/>
              </a:rPr>
              <a:t>Systemic Challenges</a:t>
            </a:r>
            <a:endParaRPr lang="en-US" sz="1350" dirty="0"/>
          </a:p>
        </p:txBody>
      </p:sp>
      <p:sp>
        <p:nvSpPr>
          <p:cNvPr id="21" name="Shape 14"/>
          <p:cNvSpPr/>
          <p:nvPr/>
        </p:nvSpPr>
        <p:spPr>
          <a:xfrm>
            <a:off x="285750" y="4547611"/>
            <a:ext cx="4114800" cy="1507331"/>
          </a:xfrm>
          <a:prstGeom prst="rect">
            <a:avLst/>
          </a:prstGeom>
          <a:solidFill>
            <a:srgbClr val="FFFFFF"/>
          </a:solidFill>
          <a:ln/>
        </p:spPr>
      </p:sp>
      <p:sp>
        <p:nvSpPr>
          <p:cNvPr id="22" name="Text 15"/>
          <p:cNvSpPr/>
          <p:nvPr/>
        </p:nvSpPr>
        <p:spPr>
          <a:xfrm>
            <a:off x="642938" y="4715489"/>
            <a:ext cx="1164627" cy="142875"/>
          </a:xfrm>
          <a:prstGeom prst="rect">
            <a:avLst/>
          </a:prstGeom>
          <a:noFill/>
          <a:ln/>
        </p:spPr>
        <p:txBody>
          <a:bodyPr wrap="none" lIns="0" tIns="0" rIns="0" bIns="0" rtlCol="0" anchor="ctr">
            <a:spAutoFit/>
          </a:bodyPr>
          <a:lstStyle/>
          <a:p>
            <a:pPr algn="l" indent="0" marL="0">
              <a:buNone/>
            </a:pPr>
            <a:r>
              <a:rPr lang="en-US" sz="1013" b="1" dirty="0">
                <a:solidFill>
                  <a:srgbClr val="333333"/>
                </a:solidFill>
                <a:latin typeface="Arial" pitchFamily="34" charset="0"/>
                <a:ea typeface="Arial" pitchFamily="34" charset="-122"/>
                <a:cs typeface="Arial" pitchFamily="34" charset="-120"/>
              </a:rPr>
              <a:t>Underinvestment:</a:t>
            </a:r>
            <a:endParaRPr lang="en-US" sz="1013" dirty="0"/>
          </a:p>
        </p:txBody>
      </p:sp>
      <p:sp>
        <p:nvSpPr>
          <p:cNvPr id="23" name="Text 16"/>
          <p:cNvSpPr/>
          <p:nvPr/>
        </p:nvSpPr>
        <p:spPr>
          <a:xfrm>
            <a:off x="642938" y="4715489"/>
            <a:ext cx="3327843" cy="335756"/>
          </a:xfrm>
          <a:prstGeom prst="rect">
            <a:avLst/>
          </a:prstGeom>
          <a:noFill/>
          <a:ln/>
        </p:spPr>
        <p:txBody>
          <a:bodyPr wrap="square" lIns="0" tIns="0" rIns="0" bIns="0" rtlCol="0" anchor="ctr">
            <a:spAutoFit/>
          </a:bodyPr>
          <a:lstStyle/>
          <a:p>
            <a:pPr algn="l" indent="0" marL="0">
              <a:buNone/>
            </a:pPr>
            <a:r>
              <a:rPr lang="en-US" sz="1013" dirty="0">
                <a:solidFill>
                  <a:srgbClr val="333333"/>
                </a:solidFill>
                <a:latin typeface="Arial" pitchFamily="34" charset="0"/>
                <a:ea typeface="Arial" pitchFamily="34" charset="-122"/>
                <a:cs typeface="Arial" pitchFamily="34" charset="-120"/>
              </a:rPr>
              <a:t>Decades of prioritizing efficiency over resilience</a:t>
            </a:r>
            <a:endParaRPr lang="en-US" sz="1013" dirty="0"/>
          </a:p>
        </p:txBody>
      </p:sp>
      <p:sp>
        <p:nvSpPr>
          <p:cNvPr id="24" name="Text 17"/>
          <p:cNvSpPr/>
          <p:nvPr/>
        </p:nvSpPr>
        <p:spPr>
          <a:xfrm>
            <a:off x="642938" y="5186976"/>
            <a:ext cx="1126648" cy="142875"/>
          </a:xfrm>
          <a:prstGeom prst="rect">
            <a:avLst/>
          </a:prstGeom>
          <a:noFill/>
          <a:ln/>
        </p:spPr>
        <p:txBody>
          <a:bodyPr wrap="none" lIns="0" tIns="0" rIns="0" bIns="0" rtlCol="0" anchor="ctr">
            <a:spAutoFit/>
          </a:bodyPr>
          <a:lstStyle/>
          <a:p>
            <a:pPr algn="l" indent="0" marL="0">
              <a:buNone/>
            </a:pPr>
            <a:r>
              <a:rPr lang="en-US" sz="1013" b="1" dirty="0">
                <a:solidFill>
                  <a:srgbClr val="333333"/>
                </a:solidFill>
                <a:latin typeface="Arial" pitchFamily="34" charset="0"/>
                <a:ea typeface="Arial" pitchFamily="34" charset="-122"/>
                <a:cs typeface="Arial" pitchFamily="34" charset="-120"/>
              </a:rPr>
              <a:t>Lack of Visibility:</a:t>
            </a:r>
            <a:endParaRPr lang="en-US" sz="1013" dirty="0"/>
          </a:p>
        </p:txBody>
      </p:sp>
      <p:sp>
        <p:nvSpPr>
          <p:cNvPr id="25" name="Text 18"/>
          <p:cNvSpPr/>
          <p:nvPr/>
        </p:nvSpPr>
        <p:spPr>
          <a:xfrm>
            <a:off x="642938" y="5186976"/>
            <a:ext cx="3485369" cy="335756"/>
          </a:xfrm>
          <a:prstGeom prst="rect">
            <a:avLst/>
          </a:prstGeom>
          <a:noFill/>
          <a:ln/>
        </p:spPr>
        <p:txBody>
          <a:bodyPr wrap="square" lIns="0" tIns="0" rIns="0" bIns="0" rtlCol="0" anchor="ctr">
            <a:spAutoFit/>
          </a:bodyPr>
          <a:lstStyle/>
          <a:p>
            <a:pPr algn="l" indent="0" marL="0">
              <a:buNone/>
            </a:pPr>
            <a:r>
              <a:rPr lang="en-US" sz="1013" dirty="0">
                <a:solidFill>
                  <a:srgbClr val="333333"/>
                </a:solidFill>
                <a:latin typeface="Arial" pitchFamily="34" charset="0"/>
                <a:ea typeface="Arial" pitchFamily="34" charset="-122"/>
                <a:cs typeface="Arial" pitchFamily="34" charset="-120"/>
              </a:rPr>
              <a:t>Limited data sharing across supply chain tiers</a:t>
            </a:r>
            <a:endParaRPr lang="en-US" sz="1013" dirty="0"/>
          </a:p>
        </p:txBody>
      </p:sp>
      <p:sp>
        <p:nvSpPr>
          <p:cNvPr id="26" name="Text 19"/>
          <p:cNvSpPr/>
          <p:nvPr/>
        </p:nvSpPr>
        <p:spPr>
          <a:xfrm>
            <a:off x="642938" y="5658464"/>
            <a:ext cx="1105160" cy="142875"/>
          </a:xfrm>
          <a:prstGeom prst="rect">
            <a:avLst/>
          </a:prstGeom>
          <a:noFill/>
          <a:ln/>
        </p:spPr>
        <p:txBody>
          <a:bodyPr wrap="none" lIns="0" tIns="0" rIns="0" bIns="0" rtlCol="0" anchor="ctr">
            <a:spAutoFit/>
          </a:bodyPr>
          <a:lstStyle/>
          <a:p>
            <a:pPr algn="l" indent="0" marL="0">
              <a:buNone/>
            </a:pPr>
            <a:r>
              <a:rPr lang="en-US" sz="1013" b="1" dirty="0">
                <a:solidFill>
                  <a:srgbClr val="333333"/>
                </a:solidFill>
                <a:latin typeface="Arial" pitchFamily="34" charset="0"/>
                <a:ea typeface="Arial" pitchFamily="34" charset="-122"/>
                <a:cs typeface="Arial" pitchFamily="34" charset="-120"/>
              </a:rPr>
              <a:t>Workforce Gaps:</a:t>
            </a:r>
            <a:endParaRPr lang="en-US" sz="1013" dirty="0"/>
          </a:p>
        </p:txBody>
      </p:sp>
      <p:sp>
        <p:nvSpPr>
          <p:cNvPr id="27" name="Text 20"/>
          <p:cNvSpPr/>
          <p:nvPr/>
        </p:nvSpPr>
        <p:spPr>
          <a:xfrm>
            <a:off x="1676660" y="5658464"/>
            <a:ext cx="2565778" cy="142875"/>
          </a:xfrm>
          <a:prstGeom prst="rect">
            <a:avLst/>
          </a:prstGeom>
          <a:noFill/>
          <a:ln/>
        </p:spPr>
        <p:txBody>
          <a:bodyPr wrap="square" lIns="0" tIns="0" rIns="0" bIns="0" rtlCol="0" anchor="ctr">
            <a:spAutoFit/>
          </a:bodyPr>
          <a:lstStyle/>
          <a:p>
            <a:pPr algn="l" indent="0" marL="0">
              <a:buNone/>
            </a:pPr>
            <a:r>
              <a:rPr lang="en-US" sz="1013" dirty="0">
                <a:solidFill>
                  <a:srgbClr val="333333"/>
                </a:solidFill>
                <a:latin typeface="Arial" pitchFamily="34" charset="0"/>
                <a:ea typeface="Arial" pitchFamily="34" charset="-122"/>
                <a:cs typeface="Arial" pitchFamily="34" charset="-120"/>
              </a:rPr>
              <a:t>Shortages of skilled manufacturing workers</a:t>
            </a:r>
            <a:endParaRPr lang="en-US" sz="1013" dirty="0"/>
          </a:p>
        </p:txBody>
      </p:sp>
      <p:sp>
        <p:nvSpPr>
          <p:cNvPr id="28" name="Text 21"/>
          <p:cNvSpPr/>
          <p:nvPr/>
        </p:nvSpPr>
        <p:spPr>
          <a:xfrm>
            <a:off x="4743450" y="885825"/>
            <a:ext cx="4186238" cy="257175"/>
          </a:xfrm>
          <a:prstGeom prst="rect">
            <a:avLst/>
          </a:prstGeom>
          <a:noFill/>
          <a:ln/>
        </p:spPr>
        <p:txBody>
          <a:bodyPr wrap="square" lIns="0" tIns="0" rIns="0" bIns="0" rtlCol="0" anchor="ctr">
            <a:spAutoFit/>
          </a:bodyPr>
          <a:lstStyle/>
          <a:p>
            <a:pPr indent="0" marL="0">
              <a:buNone/>
            </a:pPr>
            <a:r>
              <a:rPr lang="en-US" sz="1350" b="1" dirty="0">
                <a:solidFill>
                  <a:srgbClr val="4A90A4"/>
                </a:solidFill>
                <a:latin typeface="Arial" pitchFamily="34" charset="0"/>
                <a:ea typeface="Arial" pitchFamily="34" charset="-122"/>
                <a:cs typeface="Arial" pitchFamily="34" charset="-120"/>
              </a:rPr>
              <a:t>Sector-Specific Vulnerabilities</a:t>
            </a:r>
            <a:endParaRPr lang="en-US" sz="1350" dirty="0"/>
          </a:p>
        </p:txBody>
      </p:sp>
      <p:sp>
        <p:nvSpPr>
          <p:cNvPr id="29" name="Shape 22"/>
          <p:cNvSpPr/>
          <p:nvPr/>
        </p:nvSpPr>
        <p:spPr>
          <a:xfrm>
            <a:off x="4743450" y="1250156"/>
            <a:ext cx="4114800" cy="2171700"/>
          </a:xfrm>
          <a:prstGeom prst="rect">
            <a:avLst/>
          </a:prstGeom>
          <a:solidFill>
            <a:srgbClr val="FFFFFF"/>
          </a:solidFill>
          <a:ln/>
        </p:spPr>
      </p:sp>
      <p:sp>
        <p:nvSpPr>
          <p:cNvPr id="30" name="Text 23"/>
          <p:cNvSpPr/>
          <p:nvPr/>
        </p:nvSpPr>
        <p:spPr>
          <a:xfrm>
            <a:off x="5100638" y="1418034"/>
            <a:ext cx="1121736" cy="142875"/>
          </a:xfrm>
          <a:prstGeom prst="rect">
            <a:avLst/>
          </a:prstGeom>
          <a:noFill/>
          <a:ln/>
        </p:spPr>
        <p:txBody>
          <a:bodyPr wrap="none" lIns="0" tIns="0" rIns="0" bIns="0" rtlCol="0" anchor="ctr">
            <a:spAutoFit/>
          </a:bodyPr>
          <a:lstStyle/>
          <a:p>
            <a:pPr algn="l" indent="0" marL="0">
              <a:buNone/>
            </a:pPr>
            <a:r>
              <a:rPr lang="en-US" sz="1013" b="1" dirty="0">
                <a:solidFill>
                  <a:srgbClr val="333333"/>
                </a:solidFill>
                <a:latin typeface="Arial" pitchFamily="34" charset="0"/>
                <a:ea typeface="Arial" pitchFamily="34" charset="-122"/>
                <a:cs typeface="Arial" pitchFamily="34" charset="-120"/>
              </a:rPr>
              <a:t>Semiconductors:</a:t>
            </a:r>
            <a:endParaRPr lang="en-US" sz="1013" dirty="0"/>
          </a:p>
        </p:txBody>
      </p:sp>
      <p:sp>
        <p:nvSpPr>
          <p:cNvPr id="31" name="Text 24"/>
          <p:cNvSpPr/>
          <p:nvPr/>
        </p:nvSpPr>
        <p:spPr>
          <a:xfrm>
            <a:off x="5100638" y="1418034"/>
            <a:ext cx="3323546" cy="335756"/>
          </a:xfrm>
          <a:prstGeom prst="rect">
            <a:avLst/>
          </a:prstGeom>
          <a:noFill/>
          <a:ln/>
        </p:spPr>
        <p:txBody>
          <a:bodyPr wrap="square" lIns="0" tIns="0" rIns="0" bIns="0" rtlCol="0" anchor="ctr">
            <a:spAutoFit/>
          </a:bodyPr>
          <a:lstStyle/>
          <a:p>
            <a:pPr algn="l" indent="0" marL="0">
              <a:buNone/>
            </a:pPr>
            <a:r>
              <a:rPr lang="en-US" sz="1013" dirty="0">
                <a:solidFill>
                  <a:srgbClr val="333333"/>
                </a:solidFill>
                <a:latin typeface="Arial" pitchFamily="34" charset="0"/>
                <a:ea typeface="Arial" pitchFamily="34" charset="-122"/>
                <a:cs typeface="Arial" pitchFamily="34" charset="-120"/>
              </a:rPr>
              <a:t>92% of advanced node manufacturing located in Taiwan</a:t>
            </a:r>
            <a:endParaRPr lang="en-US" sz="1013" dirty="0"/>
          </a:p>
        </p:txBody>
      </p:sp>
      <p:sp>
        <p:nvSpPr>
          <p:cNvPr id="32" name="Text 25"/>
          <p:cNvSpPr/>
          <p:nvPr/>
        </p:nvSpPr>
        <p:spPr>
          <a:xfrm>
            <a:off x="5100638" y="1889522"/>
            <a:ext cx="1136386" cy="142875"/>
          </a:xfrm>
          <a:prstGeom prst="rect">
            <a:avLst/>
          </a:prstGeom>
          <a:noFill/>
          <a:ln/>
        </p:spPr>
        <p:txBody>
          <a:bodyPr wrap="none" lIns="0" tIns="0" rIns="0" bIns="0" rtlCol="0" anchor="ctr">
            <a:spAutoFit/>
          </a:bodyPr>
          <a:lstStyle/>
          <a:p>
            <a:pPr algn="l" indent="0" marL="0">
              <a:buNone/>
            </a:pPr>
            <a:r>
              <a:rPr lang="en-US" sz="1013" b="1" dirty="0">
                <a:solidFill>
                  <a:srgbClr val="333333"/>
                </a:solidFill>
                <a:latin typeface="Arial" pitchFamily="34" charset="0"/>
                <a:ea typeface="Arial" pitchFamily="34" charset="-122"/>
                <a:cs typeface="Arial" pitchFamily="34" charset="-120"/>
              </a:rPr>
              <a:t>Pharmaceuticals:</a:t>
            </a:r>
            <a:endParaRPr lang="en-US" sz="1013" dirty="0"/>
          </a:p>
        </p:txBody>
      </p:sp>
      <p:sp>
        <p:nvSpPr>
          <p:cNvPr id="33" name="Text 26"/>
          <p:cNvSpPr/>
          <p:nvPr/>
        </p:nvSpPr>
        <p:spPr>
          <a:xfrm>
            <a:off x="5100638" y="1889522"/>
            <a:ext cx="3516595" cy="335756"/>
          </a:xfrm>
          <a:prstGeom prst="rect">
            <a:avLst/>
          </a:prstGeom>
          <a:noFill/>
          <a:ln/>
        </p:spPr>
        <p:txBody>
          <a:bodyPr wrap="square" lIns="0" tIns="0" rIns="0" bIns="0" rtlCol="0" anchor="ctr">
            <a:spAutoFit/>
          </a:bodyPr>
          <a:lstStyle/>
          <a:p>
            <a:pPr algn="l" indent="0" marL="0">
              <a:buNone/>
            </a:pPr>
            <a:r>
              <a:rPr lang="en-US" sz="1013" dirty="0">
                <a:solidFill>
                  <a:srgbClr val="333333"/>
                </a:solidFill>
                <a:latin typeface="Arial" pitchFamily="34" charset="0"/>
                <a:ea typeface="Arial" pitchFamily="34" charset="-122"/>
                <a:cs typeface="Arial" pitchFamily="34" charset="-120"/>
              </a:rPr>
              <a:t>80% of active pharmaceutical ingredients sourced from abroad</a:t>
            </a:r>
            <a:endParaRPr lang="en-US" sz="1013" dirty="0"/>
          </a:p>
        </p:txBody>
      </p:sp>
      <p:sp>
        <p:nvSpPr>
          <p:cNvPr id="34" name="Text 27"/>
          <p:cNvSpPr/>
          <p:nvPr/>
        </p:nvSpPr>
        <p:spPr>
          <a:xfrm>
            <a:off x="5100638" y="2361009"/>
            <a:ext cx="1107616" cy="142875"/>
          </a:xfrm>
          <a:prstGeom prst="rect">
            <a:avLst/>
          </a:prstGeom>
          <a:noFill/>
          <a:ln/>
        </p:spPr>
        <p:txBody>
          <a:bodyPr wrap="none" lIns="0" tIns="0" rIns="0" bIns="0" rtlCol="0" anchor="ctr">
            <a:spAutoFit/>
          </a:bodyPr>
          <a:lstStyle/>
          <a:p>
            <a:pPr algn="l" indent="0" marL="0">
              <a:buNone/>
            </a:pPr>
            <a:r>
              <a:rPr lang="en-US" sz="1013" b="1" dirty="0">
                <a:solidFill>
                  <a:srgbClr val="333333"/>
                </a:solidFill>
                <a:latin typeface="Arial" pitchFamily="34" charset="0"/>
                <a:ea typeface="Arial" pitchFamily="34" charset="-122"/>
                <a:cs typeface="Arial" pitchFamily="34" charset="-120"/>
              </a:rPr>
              <a:t>Critical Minerals:</a:t>
            </a:r>
            <a:endParaRPr lang="en-US" sz="1013" dirty="0"/>
          </a:p>
        </p:txBody>
      </p:sp>
      <p:sp>
        <p:nvSpPr>
          <p:cNvPr id="35" name="Text 28"/>
          <p:cNvSpPr/>
          <p:nvPr/>
        </p:nvSpPr>
        <p:spPr>
          <a:xfrm>
            <a:off x="5100638" y="2361009"/>
            <a:ext cx="3559262" cy="335756"/>
          </a:xfrm>
          <a:prstGeom prst="rect">
            <a:avLst/>
          </a:prstGeom>
          <a:noFill/>
          <a:ln/>
        </p:spPr>
        <p:txBody>
          <a:bodyPr wrap="square" lIns="0" tIns="0" rIns="0" bIns="0" rtlCol="0" anchor="ctr">
            <a:spAutoFit/>
          </a:bodyPr>
          <a:lstStyle/>
          <a:p>
            <a:pPr algn="l" indent="0" marL="0">
              <a:buNone/>
            </a:pPr>
            <a:r>
              <a:rPr lang="en-US" sz="1013" dirty="0">
                <a:solidFill>
                  <a:srgbClr val="333333"/>
                </a:solidFill>
                <a:latin typeface="Arial" pitchFamily="34" charset="0"/>
                <a:ea typeface="Arial" pitchFamily="34" charset="-122"/>
                <a:cs typeface="Arial" pitchFamily="34" charset="-120"/>
              </a:rPr>
              <a:t>80% of rare earth processing controlled by China</a:t>
            </a:r>
            <a:endParaRPr lang="en-US" sz="1013" dirty="0"/>
          </a:p>
        </p:txBody>
      </p:sp>
      <p:sp>
        <p:nvSpPr>
          <p:cNvPr id="36" name="Text 29"/>
          <p:cNvSpPr/>
          <p:nvPr/>
        </p:nvSpPr>
        <p:spPr>
          <a:xfrm>
            <a:off x="5100638" y="2832497"/>
            <a:ext cx="664592" cy="142875"/>
          </a:xfrm>
          <a:prstGeom prst="rect">
            <a:avLst/>
          </a:prstGeom>
          <a:noFill/>
          <a:ln/>
        </p:spPr>
        <p:txBody>
          <a:bodyPr wrap="none" lIns="0" tIns="0" rIns="0" bIns="0" rtlCol="0" anchor="ctr">
            <a:spAutoFit/>
          </a:bodyPr>
          <a:lstStyle/>
          <a:p>
            <a:pPr algn="l" indent="0" marL="0">
              <a:buNone/>
            </a:pPr>
            <a:r>
              <a:rPr lang="en-US" sz="1013" b="1" dirty="0">
                <a:solidFill>
                  <a:srgbClr val="333333"/>
                </a:solidFill>
                <a:latin typeface="Arial" pitchFamily="34" charset="0"/>
                <a:ea typeface="Arial" pitchFamily="34" charset="-122"/>
                <a:cs typeface="Arial" pitchFamily="34" charset="-120"/>
              </a:rPr>
              <a:t>Batteries:</a:t>
            </a:r>
            <a:endParaRPr lang="en-US" sz="1013" dirty="0"/>
          </a:p>
        </p:txBody>
      </p:sp>
      <p:sp>
        <p:nvSpPr>
          <p:cNvPr id="37" name="Text 30"/>
          <p:cNvSpPr/>
          <p:nvPr/>
        </p:nvSpPr>
        <p:spPr>
          <a:xfrm>
            <a:off x="5100638" y="2832497"/>
            <a:ext cx="3652131" cy="335756"/>
          </a:xfrm>
          <a:prstGeom prst="rect">
            <a:avLst/>
          </a:prstGeom>
          <a:noFill/>
          <a:ln/>
        </p:spPr>
        <p:txBody>
          <a:bodyPr wrap="square" lIns="0" tIns="0" rIns="0" bIns="0" rtlCol="0" anchor="ctr">
            <a:spAutoFit/>
          </a:bodyPr>
          <a:lstStyle/>
          <a:p>
            <a:pPr algn="l" indent="0" marL="0">
              <a:buNone/>
            </a:pPr>
            <a:r>
              <a:rPr lang="en-US" sz="1013" dirty="0">
                <a:solidFill>
                  <a:srgbClr val="333333"/>
                </a:solidFill>
                <a:latin typeface="Arial" pitchFamily="34" charset="0"/>
                <a:ea typeface="Arial" pitchFamily="34" charset="-122"/>
                <a:cs typeface="Arial" pitchFamily="34" charset="-120"/>
              </a:rPr>
              <a:t>75% of global capacity for lithium-ion battery cells in China</a:t>
            </a:r>
            <a:endParaRPr lang="en-US" sz="1013" dirty="0"/>
          </a:p>
        </p:txBody>
      </p:sp>
      <p:pic>
        <p:nvPicPr>
          <p:cNvPr id="38" name="Image 5" descr="preencoded.png">    </p:cNvPr>
          <p:cNvPicPr>
            <a:picLocks noChangeAspect="1"/>
          </p:cNvPicPr>
          <p:nvPr/>
        </p:nvPicPr>
        <p:blipFill>
          <a:blip r:embed="rId6"/>
          <a:stretch>
            <a:fillRect/>
          </a:stretch>
        </p:blipFill>
        <p:spPr>
          <a:xfrm>
            <a:off x="4743450" y="3564731"/>
            <a:ext cx="4114800" cy="1785938"/>
          </a:xfrm>
          <a:prstGeom prst="rect">
            <a:avLst/>
          </a:prstGeom>
        </p:spPr>
      </p:pic>
      <p:sp>
        <p:nvSpPr>
          <p:cNvPr id="39" name="Shape 31"/>
          <p:cNvSpPr/>
          <p:nvPr/>
        </p:nvSpPr>
        <p:spPr>
          <a:xfrm>
            <a:off x="4743450" y="5493544"/>
            <a:ext cx="4114800" cy="1257300"/>
          </a:xfrm>
          <a:prstGeom prst="rect">
            <a:avLst/>
          </a:prstGeom>
          <a:solidFill>
            <a:srgbClr val="7FB3D3"/>
          </a:solidFill>
          <a:ln/>
        </p:spPr>
      </p:sp>
      <p:sp>
        <p:nvSpPr>
          <p:cNvPr id="40" name="Text 32"/>
          <p:cNvSpPr/>
          <p:nvPr/>
        </p:nvSpPr>
        <p:spPr>
          <a:xfrm>
            <a:off x="4886325" y="5636419"/>
            <a:ext cx="3900488" cy="214313"/>
          </a:xfrm>
          <a:prstGeom prst="rect">
            <a:avLst/>
          </a:prstGeom>
          <a:noFill/>
          <a:ln/>
        </p:spPr>
        <p:txBody>
          <a:bodyPr wrap="square" lIns="0" tIns="0" rIns="0" bIns="0" rtlCol="0" anchor="ctr">
            <a:spAutoFit/>
          </a:bodyPr>
          <a:lstStyle/>
          <a:p>
            <a:pPr indent="0" marL="0">
              <a:buNone/>
            </a:pPr>
            <a:r>
              <a:rPr lang="en-US" sz="1125" b="1" dirty="0">
                <a:solidFill>
                  <a:srgbClr val="FFFFFF"/>
                </a:solidFill>
                <a:latin typeface="Arial" pitchFamily="34" charset="0"/>
                <a:ea typeface="Arial" pitchFamily="34" charset="-122"/>
                <a:cs typeface="Arial" pitchFamily="34" charset="-120"/>
              </a:rPr>
              <a:t>Case Study: Semiconductor Shortages</a:t>
            </a:r>
            <a:endParaRPr lang="en-US" sz="1125" dirty="0"/>
          </a:p>
        </p:txBody>
      </p:sp>
      <p:sp>
        <p:nvSpPr>
          <p:cNvPr id="41" name="Text 33"/>
          <p:cNvSpPr/>
          <p:nvPr/>
        </p:nvSpPr>
        <p:spPr>
          <a:xfrm>
            <a:off x="4886325" y="5922169"/>
            <a:ext cx="3900488" cy="685800"/>
          </a:xfrm>
          <a:prstGeom prst="rect">
            <a:avLst/>
          </a:prstGeom>
          <a:noFill/>
          <a:ln/>
        </p:spPr>
        <p:txBody>
          <a:bodyPr wrap="square" lIns="0" tIns="0" rIns="0" bIns="0" rtlCol="0" anchor="ctr">
            <a:spAutoFit/>
          </a:bodyPr>
          <a:lstStyle/>
          <a:p>
            <a:pPr indent="0" marL="0">
              <a:buNone/>
            </a:pPr>
            <a:r>
              <a:rPr lang="en-US" sz="900" dirty="0">
                <a:solidFill>
                  <a:srgbClr val="FFFFFF"/>
                </a:solidFill>
                <a:latin typeface="Arial" pitchFamily="34" charset="0"/>
                <a:ea typeface="Arial" pitchFamily="34" charset="-122"/>
                <a:cs typeface="Arial" pitchFamily="34" charset="-120"/>
              </a:rPr>
              <a:t>The 2021 semiconductor shortage revealed critical vulnerabilities in the US supply chain. Geographic concentration in East Asia, just-in-time production, and limited domestic capacity led to production shutdowns across multiple industries.</a:t>
            </a:r>
            <a:endParaRPr lang="en-US" sz="900" dirty="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name="Slide 5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9144000" cy="6460741"/>
          </a:xfrm>
          <a:prstGeom prst="rect">
            <a:avLst/>
          </a:prstGeom>
        </p:spPr>
      </p:pic>
      <p:sp>
        <p:nvSpPr>
          <p:cNvPr id="3" name="Text 0"/>
          <p:cNvSpPr/>
          <p:nvPr/>
        </p:nvSpPr>
        <p:spPr>
          <a:xfrm>
            <a:off x="285750" y="285750"/>
            <a:ext cx="8643938" cy="385763"/>
          </a:xfrm>
          <a:prstGeom prst="rect">
            <a:avLst/>
          </a:prstGeom>
          <a:noFill/>
          <a:ln/>
        </p:spPr>
        <p:txBody>
          <a:bodyPr wrap="square" lIns="0" tIns="0" rIns="0" bIns="0" rtlCol="0" anchor="ctr">
            <a:spAutoFit/>
          </a:bodyPr>
          <a:lstStyle/>
          <a:p>
            <a:pPr indent="0" marL="0">
              <a:buNone/>
            </a:pPr>
            <a:r>
              <a:rPr lang="en-US" sz="2025" b="1" dirty="0">
                <a:solidFill>
                  <a:srgbClr val="2E5984"/>
                </a:solidFill>
                <a:latin typeface="Arial" pitchFamily="34" charset="0"/>
                <a:ea typeface="Arial" pitchFamily="34" charset="-122"/>
                <a:cs typeface="Arial" pitchFamily="34" charset="-120"/>
              </a:rPr>
              <a:t>Critical Sectors for Supply Chain Resilience (Part 1)</a:t>
            </a:r>
            <a:endParaRPr lang="en-US" sz="2025" dirty="0"/>
          </a:p>
        </p:txBody>
      </p:sp>
      <p:sp>
        <p:nvSpPr>
          <p:cNvPr id="4" name="Shape 1"/>
          <p:cNvSpPr/>
          <p:nvPr/>
        </p:nvSpPr>
        <p:spPr>
          <a:xfrm>
            <a:off x="285750" y="885825"/>
            <a:ext cx="4114800" cy="1608739"/>
          </a:xfrm>
          <a:prstGeom prst="rect">
            <a:avLst/>
          </a:prstGeom>
          <a:solidFill>
            <a:srgbClr val="FFFFFF"/>
          </a:solidFill>
          <a:ln/>
        </p:spPr>
      </p:sp>
      <p:sp>
        <p:nvSpPr>
          <p:cNvPr id="5" name="Shape 2"/>
          <p:cNvSpPr/>
          <p:nvPr/>
        </p:nvSpPr>
        <p:spPr>
          <a:xfrm>
            <a:off x="428625" y="1028700"/>
            <a:ext cx="357188" cy="357188"/>
          </a:xfrm>
          <a:prstGeom prst="ellipse">
            <a:avLst/>
          </a:prstGeom>
          <a:solidFill>
            <a:srgbClr val="2E5984"/>
          </a:solidFill>
          <a:ln/>
        </p:spPr>
      </p:sp>
      <p:pic>
        <p:nvPicPr>
          <p:cNvPr id="6" name="Image 1" descr="preencoded.png">    </p:cNvPr>
          <p:cNvPicPr>
            <a:picLocks noChangeAspect="1"/>
          </p:cNvPicPr>
          <p:nvPr/>
        </p:nvPicPr>
        <p:blipFill>
          <a:blip r:embed="rId2"/>
          <a:stretch>
            <a:fillRect/>
          </a:stretch>
        </p:blipFill>
        <p:spPr>
          <a:xfrm>
            <a:off x="553641" y="1203722"/>
            <a:ext cx="107156" cy="7144"/>
          </a:xfrm>
          <a:prstGeom prst="rect">
            <a:avLst/>
          </a:prstGeom>
        </p:spPr>
      </p:pic>
      <p:sp>
        <p:nvSpPr>
          <p:cNvPr id="7" name="Text 3"/>
          <p:cNvSpPr/>
          <p:nvPr/>
        </p:nvSpPr>
        <p:spPr>
          <a:xfrm>
            <a:off x="892969" y="1028700"/>
            <a:ext cx="3436144" cy="214313"/>
          </a:xfrm>
          <a:prstGeom prst="rect">
            <a:avLst/>
          </a:prstGeom>
          <a:noFill/>
          <a:ln/>
        </p:spPr>
        <p:txBody>
          <a:bodyPr wrap="square" lIns="0" tIns="0" rIns="0" bIns="0" rtlCol="0" anchor="ctr">
            <a:spAutoFit/>
          </a:bodyPr>
          <a:lstStyle/>
          <a:p>
            <a:pPr indent="0" marL="0">
              <a:buNone/>
            </a:pPr>
            <a:r>
              <a:rPr lang="en-US" sz="1125" b="1" dirty="0">
                <a:solidFill>
                  <a:srgbClr val="2E5984"/>
                </a:solidFill>
                <a:latin typeface="Arial" pitchFamily="34" charset="0"/>
                <a:ea typeface="Arial" pitchFamily="34" charset="-122"/>
                <a:cs typeface="Arial" pitchFamily="34" charset="-120"/>
              </a:rPr>
              <a:t>Energy Sector Industrial Base</a:t>
            </a:r>
            <a:endParaRPr lang="en-US" sz="1125" dirty="0"/>
          </a:p>
        </p:txBody>
      </p:sp>
      <p:sp>
        <p:nvSpPr>
          <p:cNvPr id="8" name="Text 4"/>
          <p:cNvSpPr/>
          <p:nvPr/>
        </p:nvSpPr>
        <p:spPr>
          <a:xfrm>
            <a:off x="892969" y="1314450"/>
            <a:ext cx="3436144" cy="480027"/>
          </a:xfrm>
          <a:prstGeom prst="rect">
            <a:avLst/>
          </a:prstGeom>
          <a:noFill/>
          <a:ln/>
        </p:spPr>
        <p:txBody>
          <a:bodyPr wrap="square" lIns="0" tIns="0" rIns="0" bIns="0" rtlCol="0" anchor="ctr">
            <a:spAutoFit/>
          </a:bodyPr>
          <a:lstStyle/>
          <a:p>
            <a:pPr indent="0" marL="0">
              <a:buNone/>
            </a:pPr>
            <a:r>
              <a:rPr lang="en-US" sz="900" dirty="0">
                <a:solidFill>
                  <a:srgbClr val="333333"/>
                </a:solidFill>
                <a:latin typeface="Arial" pitchFamily="34" charset="0"/>
                <a:ea typeface="Arial" pitchFamily="34" charset="-122"/>
                <a:cs typeface="Arial" pitchFamily="34" charset="-120"/>
              </a:rPr>
              <a:t>Includes power generation equipment, transmission and distribution systems, and grid technologies. Critical for national security, economic stability, and climate goals.</a:t>
            </a:r>
            <a:endParaRPr lang="en-US" sz="900" dirty="0"/>
          </a:p>
        </p:txBody>
      </p:sp>
      <p:sp>
        <p:nvSpPr>
          <p:cNvPr id="9" name="Shape 5"/>
          <p:cNvSpPr/>
          <p:nvPr/>
        </p:nvSpPr>
        <p:spPr>
          <a:xfrm>
            <a:off x="892969" y="1865914"/>
            <a:ext cx="3364706" cy="485775"/>
          </a:xfrm>
          <a:prstGeom prst="rect">
            <a:avLst/>
          </a:prstGeom>
          <a:solidFill>
            <a:srgbClr val="4A90A4"/>
          </a:solidFill>
          <a:ln/>
        </p:spPr>
      </p:sp>
      <p:sp>
        <p:nvSpPr>
          <p:cNvPr id="10" name="Text 6"/>
          <p:cNvSpPr/>
          <p:nvPr/>
        </p:nvSpPr>
        <p:spPr>
          <a:xfrm>
            <a:off x="892969" y="1865914"/>
            <a:ext cx="3436144" cy="485775"/>
          </a:xfrm>
          <a:prstGeom prst="rect">
            <a:avLst/>
          </a:prstGeom>
          <a:noFill/>
          <a:ln/>
        </p:spPr>
        <p:txBody>
          <a:bodyPr wrap="square" lIns="85090" tIns="85090" rIns="85090" bIns="85090" rtlCol="0" anchor="ctr">
            <a:spAutoFit/>
          </a:bodyPr>
          <a:lstStyle/>
          <a:p>
            <a:pPr indent="0" marL="0">
              <a:buNone/>
            </a:pPr>
            <a:r>
              <a:rPr lang="en-US" sz="900" b="1" dirty="0">
                <a:solidFill>
                  <a:srgbClr val="FFFFFF"/>
                </a:solidFill>
                <a:latin typeface="Arial" pitchFamily="34" charset="0"/>
                <a:ea typeface="Arial" pitchFamily="34" charset="-122"/>
                <a:cs typeface="Arial" pitchFamily="34" charset="-120"/>
              </a:rPr>
              <a:t>85% of solar panel manufacturing capacity located in China</a:t>
            </a:r>
            <a:endParaRPr lang="en-US" sz="900" dirty="0"/>
          </a:p>
        </p:txBody>
      </p:sp>
      <p:sp>
        <p:nvSpPr>
          <p:cNvPr id="11" name="Shape 7"/>
          <p:cNvSpPr/>
          <p:nvPr/>
        </p:nvSpPr>
        <p:spPr>
          <a:xfrm>
            <a:off x="285750" y="2637439"/>
            <a:ext cx="4114800" cy="1608739"/>
          </a:xfrm>
          <a:prstGeom prst="rect">
            <a:avLst/>
          </a:prstGeom>
          <a:solidFill>
            <a:srgbClr val="FFFFFF"/>
          </a:solidFill>
          <a:ln/>
        </p:spPr>
      </p:sp>
      <p:sp>
        <p:nvSpPr>
          <p:cNvPr id="12" name="Shape 8"/>
          <p:cNvSpPr/>
          <p:nvPr/>
        </p:nvSpPr>
        <p:spPr>
          <a:xfrm>
            <a:off x="428625" y="2780314"/>
            <a:ext cx="357188" cy="357188"/>
          </a:xfrm>
          <a:prstGeom prst="ellipse">
            <a:avLst/>
          </a:prstGeom>
          <a:solidFill>
            <a:srgbClr val="2E5984"/>
          </a:solidFill>
          <a:ln/>
        </p:spPr>
      </p:sp>
      <p:pic>
        <p:nvPicPr>
          <p:cNvPr id="13" name="Image 2" descr="preencoded.png">    </p:cNvPr>
          <p:cNvPicPr>
            <a:picLocks noChangeAspect="1"/>
          </p:cNvPicPr>
          <p:nvPr/>
        </p:nvPicPr>
        <p:blipFill>
          <a:blip r:embed="rId3"/>
          <a:stretch>
            <a:fillRect/>
          </a:stretch>
        </p:blipFill>
        <p:spPr>
          <a:xfrm>
            <a:off x="526852" y="2955336"/>
            <a:ext cx="160734" cy="7144"/>
          </a:xfrm>
          <a:prstGeom prst="rect">
            <a:avLst/>
          </a:prstGeom>
        </p:spPr>
      </p:pic>
      <p:sp>
        <p:nvSpPr>
          <p:cNvPr id="14" name="Text 9"/>
          <p:cNvSpPr/>
          <p:nvPr/>
        </p:nvSpPr>
        <p:spPr>
          <a:xfrm>
            <a:off x="892969" y="2780314"/>
            <a:ext cx="3436144" cy="214313"/>
          </a:xfrm>
          <a:prstGeom prst="rect">
            <a:avLst/>
          </a:prstGeom>
          <a:noFill/>
          <a:ln/>
        </p:spPr>
        <p:txBody>
          <a:bodyPr wrap="square" lIns="0" tIns="0" rIns="0" bIns="0" rtlCol="0" anchor="ctr">
            <a:spAutoFit/>
          </a:bodyPr>
          <a:lstStyle/>
          <a:p>
            <a:pPr indent="0" marL="0">
              <a:buNone/>
            </a:pPr>
            <a:r>
              <a:rPr lang="en-US" sz="1125" b="1" dirty="0">
                <a:solidFill>
                  <a:srgbClr val="2E5984"/>
                </a:solidFill>
                <a:latin typeface="Arial" pitchFamily="34" charset="0"/>
                <a:ea typeface="Arial" pitchFamily="34" charset="-122"/>
                <a:cs typeface="Arial" pitchFamily="34" charset="-120"/>
              </a:rPr>
              <a:t>Advanced Batteries</a:t>
            </a:r>
            <a:endParaRPr lang="en-US" sz="1125" dirty="0"/>
          </a:p>
        </p:txBody>
      </p:sp>
      <p:sp>
        <p:nvSpPr>
          <p:cNvPr id="15" name="Text 10"/>
          <p:cNvSpPr/>
          <p:nvPr/>
        </p:nvSpPr>
        <p:spPr>
          <a:xfrm>
            <a:off x="892969" y="3066064"/>
            <a:ext cx="3436144" cy="480027"/>
          </a:xfrm>
          <a:prstGeom prst="rect">
            <a:avLst/>
          </a:prstGeom>
          <a:noFill/>
          <a:ln/>
        </p:spPr>
        <p:txBody>
          <a:bodyPr wrap="square" lIns="0" tIns="0" rIns="0" bIns="0" rtlCol="0" anchor="ctr">
            <a:spAutoFit/>
          </a:bodyPr>
          <a:lstStyle/>
          <a:p>
            <a:pPr indent="0" marL="0">
              <a:buNone/>
            </a:pPr>
            <a:r>
              <a:rPr lang="en-US" sz="900" dirty="0">
                <a:solidFill>
                  <a:srgbClr val="333333"/>
                </a:solidFill>
                <a:latin typeface="Arial" pitchFamily="34" charset="0"/>
                <a:ea typeface="Arial" pitchFamily="34" charset="-122"/>
                <a:cs typeface="Arial" pitchFamily="34" charset="-120"/>
              </a:rPr>
              <a:t>Essential for electric vehicles, grid storage, and defense applications. Lithium-ion battery supply chain highly concentrated in China, from raw materials to cell manufacturing.</a:t>
            </a:r>
            <a:endParaRPr lang="en-US" sz="900" dirty="0"/>
          </a:p>
        </p:txBody>
      </p:sp>
      <p:sp>
        <p:nvSpPr>
          <p:cNvPr id="16" name="Shape 11"/>
          <p:cNvSpPr/>
          <p:nvPr/>
        </p:nvSpPr>
        <p:spPr>
          <a:xfrm>
            <a:off x="892969" y="3617528"/>
            <a:ext cx="3364706" cy="485775"/>
          </a:xfrm>
          <a:prstGeom prst="rect">
            <a:avLst/>
          </a:prstGeom>
          <a:solidFill>
            <a:srgbClr val="4A90A4"/>
          </a:solidFill>
          <a:ln/>
        </p:spPr>
      </p:sp>
      <p:sp>
        <p:nvSpPr>
          <p:cNvPr id="17" name="Text 12"/>
          <p:cNvSpPr/>
          <p:nvPr/>
        </p:nvSpPr>
        <p:spPr>
          <a:xfrm>
            <a:off x="892969" y="3617528"/>
            <a:ext cx="3436144" cy="485775"/>
          </a:xfrm>
          <a:prstGeom prst="rect">
            <a:avLst/>
          </a:prstGeom>
          <a:noFill/>
          <a:ln/>
        </p:spPr>
        <p:txBody>
          <a:bodyPr wrap="square" lIns="85090" tIns="85090" rIns="85090" bIns="85090" rtlCol="0" anchor="ctr">
            <a:spAutoFit/>
          </a:bodyPr>
          <a:lstStyle/>
          <a:p>
            <a:pPr indent="0" marL="0">
              <a:buNone/>
            </a:pPr>
            <a:r>
              <a:rPr lang="en-US" sz="900" b="1" dirty="0">
                <a:solidFill>
                  <a:srgbClr val="FFFFFF"/>
                </a:solidFill>
                <a:latin typeface="Arial" pitchFamily="34" charset="0"/>
                <a:ea typeface="Arial" pitchFamily="34" charset="-122"/>
                <a:cs typeface="Arial" pitchFamily="34" charset="-120"/>
              </a:rPr>
              <a:t>US controls less than 10% of global lithium-ion battery manufacturing</a:t>
            </a:r>
            <a:endParaRPr lang="en-US" sz="900" dirty="0"/>
          </a:p>
        </p:txBody>
      </p:sp>
      <p:sp>
        <p:nvSpPr>
          <p:cNvPr id="18" name="Shape 13"/>
          <p:cNvSpPr/>
          <p:nvPr/>
        </p:nvSpPr>
        <p:spPr>
          <a:xfrm>
            <a:off x="285750" y="4389053"/>
            <a:ext cx="4114800" cy="1437289"/>
          </a:xfrm>
          <a:prstGeom prst="rect">
            <a:avLst/>
          </a:prstGeom>
          <a:solidFill>
            <a:srgbClr val="FFFFFF"/>
          </a:solidFill>
          <a:ln/>
        </p:spPr>
      </p:sp>
      <p:sp>
        <p:nvSpPr>
          <p:cNvPr id="19" name="Shape 14"/>
          <p:cNvSpPr/>
          <p:nvPr/>
        </p:nvSpPr>
        <p:spPr>
          <a:xfrm>
            <a:off x="428625" y="4531928"/>
            <a:ext cx="357188" cy="357188"/>
          </a:xfrm>
          <a:prstGeom prst="ellipse">
            <a:avLst/>
          </a:prstGeom>
          <a:solidFill>
            <a:srgbClr val="2E5984"/>
          </a:solidFill>
          <a:ln/>
        </p:spPr>
      </p:sp>
      <p:pic>
        <p:nvPicPr>
          <p:cNvPr id="20" name="Image 3" descr="preencoded.png">    </p:cNvPr>
          <p:cNvPicPr>
            <a:picLocks noChangeAspect="1"/>
          </p:cNvPicPr>
          <p:nvPr/>
        </p:nvPicPr>
        <p:blipFill>
          <a:blip r:embed="rId4"/>
          <a:stretch>
            <a:fillRect/>
          </a:stretch>
        </p:blipFill>
        <p:spPr>
          <a:xfrm>
            <a:off x="535781" y="4706950"/>
            <a:ext cx="142875" cy="7144"/>
          </a:xfrm>
          <a:prstGeom prst="rect">
            <a:avLst/>
          </a:prstGeom>
        </p:spPr>
      </p:pic>
      <p:sp>
        <p:nvSpPr>
          <p:cNvPr id="21" name="Text 15"/>
          <p:cNvSpPr/>
          <p:nvPr/>
        </p:nvSpPr>
        <p:spPr>
          <a:xfrm>
            <a:off x="892969" y="4531928"/>
            <a:ext cx="3436144" cy="214313"/>
          </a:xfrm>
          <a:prstGeom prst="rect">
            <a:avLst/>
          </a:prstGeom>
          <a:noFill/>
          <a:ln/>
        </p:spPr>
        <p:txBody>
          <a:bodyPr wrap="square" lIns="0" tIns="0" rIns="0" bIns="0" rtlCol="0" anchor="ctr">
            <a:spAutoFit/>
          </a:bodyPr>
          <a:lstStyle/>
          <a:p>
            <a:pPr indent="0" marL="0">
              <a:buNone/>
            </a:pPr>
            <a:r>
              <a:rPr lang="en-US" sz="1125" b="1" dirty="0">
                <a:solidFill>
                  <a:srgbClr val="2E5984"/>
                </a:solidFill>
                <a:latin typeface="Arial" pitchFamily="34" charset="0"/>
                <a:ea typeface="Arial" pitchFamily="34" charset="-122"/>
                <a:cs typeface="Arial" pitchFamily="34" charset="-120"/>
              </a:rPr>
              <a:t>Critical Minerals</a:t>
            </a:r>
            <a:endParaRPr lang="en-US" sz="1125" dirty="0"/>
          </a:p>
        </p:txBody>
      </p:sp>
      <p:sp>
        <p:nvSpPr>
          <p:cNvPr id="22" name="Text 16"/>
          <p:cNvSpPr/>
          <p:nvPr/>
        </p:nvSpPr>
        <p:spPr>
          <a:xfrm>
            <a:off x="892969" y="4817678"/>
            <a:ext cx="3436144" cy="480027"/>
          </a:xfrm>
          <a:prstGeom prst="rect">
            <a:avLst/>
          </a:prstGeom>
          <a:noFill/>
          <a:ln/>
        </p:spPr>
        <p:txBody>
          <a:bodyPr wrap="square" lIns="0" tIns="0" rIns="0" bIns="0" rtlCol="0" anchor="ctr">
            <a:spAutoFit/>
          </a:bodyPr>
          <a:lstStyle/>
          <a:p>
            <a:pPr indent="0" marL="0">
              <a:buNone/>
            </a:pPr>
            <a:r>
              <a:rPr lang="en-US" sz="900" dirty="0">
                <a:solidFill>
                  <a:srgbClr val="333333"/>
                </a:solidFill>
                <a:latin typeface="Arial" pitchFamily="34" charset="0"/>
                <a:ea typeface="Arial" pitchFamily="34" charset="-122"/>
                <a:cs typeface="Arial" pitchFamily="34" charset="-120"/>
              </a:rPr>
              <a:t>Includes rare earth elements, lithium, cobalt, and other minerals essential for clean energy, defense, and electronics. Processing highly concentrated in China.</a:t>
            </a:r>
            <a:endParaRPr lang="en-US" sz="900" dirty="0"/>
          </a:p>
        </p:txBody>
      </p:sp>
      <p:sp>
        <p:nvSpPr>
          <p:cNvPr id="23" name="Shape 17"/>
          <p:cNvSpPr/>
          <p:nvPr/>
        </p:nvSpPr>
        <p:spPr>
          <a:xfrm>
            <a:off x="892969" y="5369142"/>
            <a:ext cx="3364706" cy="314325"/>
          </a:xfrm>
          <a:prstGeom prst="rect">
            <a:avLst/>
          </a:prstGeom>
          <a:solidFill>
            <a:srgbClr val="4A90A4"/>
          </a:solidFill>
          <a:ln/>
        </p:spPr>
      </p:sp>
      <p:sp>
        <p:nvSpPr>
          <p:cNvPr id="24" name="Text 18"/>
          <p:cNvSpPr/>
          <p:nvPr/>
        </p:nvSpPr>
        <p:spPr>
          <a:xfrm>
            <a:off x="892969" y="5369142"/>
            <a:ext cx="3436144" cy="314325"/>
          </a:xfrm>
          <a:prstGeom prst="rect">
            <a:avLst/>
          </a:prstGeom>
          <a:noFill/>
          <a:ln/>
        </p:spPr>
        <p:txBody>
          <a:bodyPr wrap="square" lIns="85090" tIns="85090" rIns="85090" bIns="85090" rtlCol="0" anchor="ctr">
            <a:spAutoFit/>
          </a:bodyPr>
          <a:lstStyle/>
          <a:p>
            <a:pPr indent="0" marL="0">
              <a:buNone/>
            </a:pPr>
            <a:r>
              <a:rPr lang="en-US" sz="900" b="1" dirty="0">
                <a:solidFill>
                  <a:srgbClr val="FFFFFF"/>
                </a:solidFill>
                <a:latin typeface="Arial" pitchFamily="34" charset="0"/>
                <a:ea typeface="Arial" pitchFamily="34" charset="-122"/>
                <a:cs typeface="Arial" pitchFamily="34" charset="-120"/>
              </a:rPr>
              <a:t>US relies on imports for 31 of 35 critical minerals</a:t>
            </a:r>
            <a:endParaRPr lang="en-US" sz="900" dirty="0"/>
          </a:p>
        </p:txBody>
      </p:sp>
      <p:pic>
        <p:nvPicPr>
          <p:cNvPr id="25" name="Image 4" descr="preencoded.png">    </p:cNvPr>
          <p:cNvPicPr>
            <a:picLocks noChangeAspect="1"/>
          </p:cNvPicPr>
          <p:nvPr/>
        </p:nvPicPr>
        <p:blipFill>
          <a:blip r:embed="rId5"/>
          <a:stretch>
            <a:fillRect/>
          </a:stretch>
        </p:blipFill>
        <p:spPr>
          <a:xfrm>
            <a:off x="4743450" y="885825"/>
            <a:ext cx="4114800" cy="1785938"/>
          </a:xfrm>
          <a:prstGeom prst="rect">
            <a:avLst/>
          </a:prstGeom>
        </p:spPr>
      </p:pic>
      <p:sp>
        <p:nvSpPr>
          <p:cNvPr id="26" name="Shape 19"/>
          <p:cNvSpPr/>
          <p:nvPr/>
        </p:nvSpPr>
        <p:spPr>
          <a:xfrm>
            <a:off x="4743450" y="2814638"/>
            <a:ext cx="4114800" cy="1437289"/>
          </a:xfrm>
          <a:prstGeom prst="rect">
            <a:avLst/>
          </a:prstGeom>
          <a:solidFill>
            <a:srgbClr val="FFFFFF"/>
          </a:solidFill>
          <a:ln/>
        </p:spPr>
      </p:sp>
      <p:sp>
        <p:nvSpPr>
          <p:cNvPr id="27" name="Shape 20"/>
          <p:cNvSpPr/>
          <p:nvPr/>
        </p:nvSpPr>
        <p:spPr>
          <a:xfrm>
            <a:off x="4886325" y="2957513"/>
            <a:ext cx="357188" cy="357188"/>
          </a:xfrm>
          <a:prstGeom prst="ellipse">
            <a:avLst/>
          </a:prstGeom>
          <a:solidFill>
            <a:srgbClr val="2E5984"/>
          </a:solidFill>
          <a:ln/>
        </p:spPr>
      </p:sp>
      <p:sp>
        <p:nvSpPr>
          <p:cNvPr id="28" name="Text 21"/>
          <p:cNvSpPr/>
          <p:nvPr/>
        </p:nvSpPr>
        <p:spPr>
          <a:xfrm>
            <a:off x="5350669" y="2957513"/>
            <a:ext cx="3436144" cy="214313"/>
          </a:xfrm>
          <a:prstGeom prst="rect">
            <a:avLst/>
          </a:prstGeom>
          <a:noFill/>
          <a:ln/>
        </p:spPr>
        <p:txBody>
          <a:bodyPr wrap="square" lIns="0" tIns="0" rIns="0" bIns="0" rtlCol="0" anchor="ctr">
            <a:spAutoFit/>
          </a:bodyPr>
          <a:lstStyle/>
          <a:p>
            <a:pPr indent="0" marL="0">
              <a:buNone/>
            </a:pPr>
            <a:r>
              <a:rPr lang="en-US" sz="1125" b="1" dirty="0">
                <a:solidFill>
                  <a:srgbClr val="2E5984"/>
                </a:solidFill>
                <a:latin typeface="Arial" pitchFamily="34" charset="0"/>
                <a:ea typeface="Arial" pitchFamily="34" charset="-122"/>
                <a:cs typeface="Arial" pitchFamily="34" charset="-120"/>
              </a:rPr>
              <a:t>Agri-Food Supply Chains</a:t>
            </a:r>
            <a:endParaRPr lang="en-US" sz="1125" dirty="0"/>
          </a:p>
        </p:txBody>
      </p:sp>
      <p:sp>
        <p:nvSpPr>
          <p:cNvPr id="29" name="Text 22"/>
          <p:cNvSpPr/>
          <p:nvPr/>
        </p:nvSpPr>
        <p:spPr>
          <a:xfrm>
            <a:off x="5350669" y="3243263"/>
            <a:ext cx="3436144" cy="480027"/>
          </a:xfrm>
          <a:prstGeom prst="rect">
            <a:avLst/>
          </a:prstGeom>
          <a:noFill/>
          <a:ln/>
        </p:spPr>
        <p:txBody>
          <a:bodyPr wrap="square" lIns="0" tIns="0" rIns="0" bIns="0" rtlCol="0" anchor="ctr">
            <a:spAutoFit/>
          </a:bodyPr>
          <a:lstStyle/>
          <a:p>
            <a:pPr indent="0" marL="0">
              <a:buNone/>
            </a:pPr>
            <a:r>
              <a:rPr lang="en-US" sz="900" dirty="0">
                <a:solidFill>
                  <a:srgbClr val="333333"/>
                </a:solidFill>
                <a:latin typeface="Arial" pitchFamily="34" charset="0"/>
                <a:ea typeface="Arial" pitchFamily="34" charset="-122"/>
                <a:cs typeface="Arial" pitchFamily="34" charset="-120"/>
              </a:rPr>
              <a:t>Food production, processing, and distribution networks. Vulnerabilities include concentration in processing, transportation bottlenecks, and climate impacts.</a:t>
            </a:r>
            <a:endParaRPr lang="en-US" sz="900" dirty="0"/>
          </a:p>
        </p:txBody>
      </p:sp>
      <p:sp>
        <p:nvSpPr>
          <p:cNvPr id="30" name="Shape 23"/>
          <p:cNvSpPr/>
          <p:nvPr/>
        </p:nvSpPr>
        <p:spPr>
          <a:xfrm>
            <a:off x="5350669" y="3794727"/>
            <a:ext cx="3364706" cy="314325"/>
          </a:xfrm>
          <a:prstGeom prst="rect">
            <a:avLst/>
          </a:prstGeom>
          <a:solidFill>
            <a:srgbClr val="4A90A4"/>
          </a:solidFill>
          <a:ln/>
        </p:spPr>
      </p:sp>
      <p:sp>
        <p:nvSpPr>
          <p:cNvPr id="31" name="Text 24"/>
          <p:cNvSpPr/>
          <p:nvPr/>
        </p:nvSpPr>
        <p:spPr>
          <a:xfrm>
            <a:off x="5350669" y="3794727"/>
            <a:ext cx="3436144" cy="314325"/>
          </a:xfrm>
          <a:prstGeom prst="rect">
            <a:avLst/>
          </a:prstGeom>
          <a:noFill/>
          <a:ln/>
        </p:spPr>
        <p:txBody>
          <a:bodyPr wrap="square" lIns="85090" tIns="85090" rIns="85090" bIns="85090" rtlCol="0" anchor="ctr">
            <a:spAutoFit/>
          </a:bodyPr>
          <a:lstStyle/>
          <a:p>
            <a:pPr indent="0" marL="0">
              <a:buNone/>
            </a:pPr>
            <a:r>
              <a:rPr lang="en-US" sz="900" b="1" dirty="0">
                <a:solidFill>
                  <a:srgbClr val="FFFFFF"/>
                </a:solidFill>
                <a:latin typeface="Arial" pitchFamily="34" charset="0"/>
                <a:ea typeface="Arial" pitchFamily="34" charset="-122"/>
                <a:cs typeface="Arial" pitchFamily="34" charset="-120"/>
              </a:rPr>
              <a:t>Four companies control 85% of US meat processing</a:t>
            </a:r>
            <a:endParaRPr lang="en-US" sz="900" dirty="0"/>
          </a:p>
        </p:txBody>
      </p:sp>
      <p:sp>
        <p:nvSpPr>
          <p:cNvPr id="32" name="Shape 25"/>
          <p:cNvSpPr/>
          <p:nvPr/>
        </p:nvSpPr>
        <p:spPr>
          <a:xfrm>
            <a:off x="4743450" y="4394802"/>
            <a:ext cx="4114800" cy="1608739"/>
          </a:xfrm>
          <a:prstGeom prst="rect">
            <a:avLst/>
          </a:prstGeom>
          <a:solidFill>
            <a:srgbClr val="FFFFFF"/>
          </a:solidFill>
          <a:ln/>
        </p:spPr>
      </p:sp>
      <p:sp>
        <p:nvSpPr>
          <p:cNvPr id="33" name="Shape 26"/>
          <p:cNvSpPr/>
          <p:nvPr/>
        </p:nvSpPr>
        <p:spPr>
          <a:xfrm>
            <a:off x="4886325" y="4537677"/>
            <a:ext cx="357188" cy="357188"/>
          </a:xfrm>
          <a:prstGeom prst="ellipse">
            <a:avLst/>
          </a:prstGeom>
          <a:solidFill>
            <a:srgbClr val="2E5984"/>
          </a:solidFill>
          <a:ln/>
        </p:spPr>
      </p:sp>
      <p:pic>
        <p:nvPicPr>
          <p:cNvPr id="34" name="Image 5" descr="preencoded.png">    </p:cNvPr>
          <p:cNvPicPr>
            <a:picLocks noChangeAspect="1"/>
          </p:cNvPicPr>
          <p:nvPr/>
        </p:nvPicPr>
        <p:blipFill>
          <a:blip r:embed="rId6"/>
          <a:stretch>
            <a:fillRect/>
          </a:stretch>
        </p:blipFill>
        <p:spPr>
          <a:xfrm>
            <a:off x="4993481" y="4712698"/>
            <a:ext cx="142875" cy="7144"/>
          </a:xfrm>
          <a:prstGeom prst="rect">
            <a:avLst/>
          </a:prstGeom>
        </p:spPr>
      </p:pic>
      <p:sp>
        <p:nvSpPr>
          <p:cNvPr id="35" name="Text 27"/>
          <p:cNvSpPr/>
          <p:nvPr/>
        </p:nvSpPr>
        <p:spPr>
          <a:xfrm>
            <a:off x="5350669" y="4537677"/>
            <a:ext cx="3436144" cy="214313"/>
          </a:xfrm>
          <a:prstGeom prst="rect">
            <a:avLst/>
          </a:prstGeom>
          <a:noFill/>
          <a:ln/>
        </p:spPr>
        <p:txBody>
          <a:bodyPr wrap="square" lIns="0" tIns="0" rIns="0" bIns="0" rtlCol="0" anchor="ctr">
            <a:spAutoFit/>
          </a:bodyPr>
          <a:lstStyle/>
          <a:p>
            <a:pPr indent="0" marL="0">
              <a:buNone/>
            </a:pPr>
            <a:r>
              <a:rPr lang="en-US" sz="1125" b="1" dirty="0">
                <a:solidFill>
                  <a:srgbClr val="2E5984"/>
                </a:solidFill>
                <a:latin typeface="Arial" pitchFamily="34" charset="0"/>
                <a:ea typeface="Arial" pitchFamily="34" charset="-122"/>
                <a:cs typeface="Arial" pitchFamily="34" charset="-120"/>
              </a:rPr>
              <a:t>Public Health and Biological Preparedness</a:t>
            </a:r>
            <a:endParaRPr lang="en-US" sz="1125" dirty="0"/>
          </a:p>
        </p:txBody>
      </p:sp>
      <p:sp>
        <p:nvSpPr>
          <p:cNvPr id="36" name="Text 28"/>
          <p:cNvSpPr/>
          <p:nvPr/>
        </p:nvSpPr>
        <p:spPr>
          <a:xfrm>
            <a:off x="5350669" y="4823427"/>
            <a:ext cx="3436144" cy="480027"/>
          </a:xfrm>
          <a:prstGeom prst="rect">
            <a:avLst/>
          </a:prstGeom>
          <a:noFill/>
          <a:ln/>
        </p:spPr>
        <p:txBody>
          <a:bodyPr wrap="square" lIns="0" tIns="0" rIns="0" bIns="0" rtlCol="0" anchor="ctr">
            <a:spAutoFit/>
          </a:bodyPr>
          <a:lstStyle/>
          <a:p>
            <a:pPr indent="0" marL="0">
              <a:buNone/>
            </a:pPr>
            <a:r>
              <a:rPr lang="en-US" sz="900" dirty="0">
                <a:solidFill>
                  <a:srgbClr val="333333"/>
                </a:solidFill>
                <a:latin typeface="Arial" pitchFamily="34" charset="0"/>
                <a:ea typeface="Arial" pitchFamily="34" charset="-122"/>
                <a:cs typeface="Arial" pitchFamily="34" charset="-120"/>
              </a:rPr>
              <a:t>Medical supplies, equipment, and biological materials needed for pandemic response and public health emergencies. Includes PPE, testing supplies, and vaccines.</a:t>
            </a:r>
            <a:endParaRPr lang="en-US" sz="900" dirty="0"/>
          </a:p>
        </p:txBody>
      </p:sp>
      <p:sp>
        <p:nvSpPr>
          <p:cNvPr id="37" name="Shape 29"/>
          <p:cNvSpPr/>
          <p:nvPr/>
        </p:nvSpPr>
        <p:spPr>
          <a:xfrm>
            <a:off x="5350669" y="5374891"/>
            <a:ext cx="3364706" cy="485775"/>
          </a:xfrm>
          <a:prstGeom prst="rect">
            <a:avLst/>
          </a:prstGeom>
          <a:solidFill>
            <a:srgbClr val="4A90A4"/>
          </a:solidFill>
          <a:ln/>
        </p:spPr>
      </p:sp>
      <p:sp>
        <p:nvSpPr>
          <p:cNvPr id="38" name="Text 30"/>
          <p:cNvSpPr/>
          <p:nvPr/>
        </p:nvSpPr>
        <p:spPr>
          <a:xfrm>
            <a:off x="5350669" y="5374891"/>
            <a:ext cx="3436144" cy="485775"/>
          </a:xfrm>
          <a:prstGeom prst="rect">
            <a:avLst/>
          </a:prstGeom>
          <a:noFill/>
          <a:ln/>
        </p:spPr>
        <p:txBody>
          <a:bodyPr wrap="square" lIns="85090" tIns="85090" rIns="85090" bIns="85090" rtlCol="0" anchor="ctr">
            <a:spAutoFit/>
          </a:bodyPr>
          <a:lstStyle/>
          <a:p>
            <a:pPr indent="0" marL="0">
              <a:buNone/>
            </a:pPr>
            <a:r>
              <a:rPr lang="en-US" sz="900" b="1" dirty="0">
                <a:solidFill>
                  <a:srgbClr val="FFFFFF"/>
                </a:solidFill>
                <a:latin typeface="Arial" pitchFamily="34" charset="0"/>
                <a:ea typeface="Arial" pitchFamily="34" charset="-122"/>
                <a:cs typeface="Arial" pitchFamily="34" charset="-120"/>
              </a:rPr>
              <a:t>70% of active pharmaceutical ingredients sourced from abroad</a:t>
            </a:r>
            <a:endParaRPr lang="en-US" sz="900" dirty="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name="Slide 5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9144000" cy="6460741"/>
          </a:xfrm>
          <a:prstGeom prst="rect">
            <a:avLst/>
          </a:prstGeom>
        </p:spPr>
      </p:pic>
      <p:sp>
        <p:nvSpPr>
          <p:cNvPr id="3" name="Text 0"/>
          <p:cNvSpPr/>
          <p:nvPr/>
        </p:nvSpPr>
        <p:spPr>
          <a:xfrm>
            <a:off x="285750" y="285750"/>
            <a:ext cx="8643938" cy="385763"/>
          </a:xfrm>
          <a:prstGeom prst="rect">
            <a:avLst/>
          </a:prstGeom>
          <a:noFill/>
          <a:ln/>
        </p:spPr>
        <p:txBody>
          <a:bodyPr wrap="square" lIns="0" tIns="0" rIns="0" bIns="0" rtlCol="0" anchor="ctr">
            <a:spAutoFit/>
          </a:bodyPr>
          <a:lstStyle/>
          <a:p>
            <a:pPr indent="0" marL="0">
              <a:buNone/>
            </a:pPr>
            <a:r>
              <a:rPr lang="en-US" sz="2025" b="1" dirty="0">
                <a:solidFill>
                  <a:srgbClr val="2E5984"/>
                </a:solidFill>
                <a:latin typeface="Arial" pitchFamily="34" charset="0"/>
                <a:ea typeface="Arial" pitchFamily="34" charset="-122"/>
                <a:cs typeface="Arial" pitchFamily="34" charset="-120"/>
              </a:rPr>
              <a:t>Critical Sectors for Supply Chain Resilience (Part 2)</a:t>
            </a:r>
            <a:endParaRPr lang="en-US" sz="2025" dirty="0"/>
          </a:p>
        </p:txBody>
      </p:sp>
      <p:sp>
        <p:nvSpPr>
          <p:cNvPr id="4" name="Shape 1"/>
          <p:cNvSpPr/>
          <p:nvPr/>
        </p:nvSpPr>
        <p:spPr>
          <a:xfrm>
            <a:off x="285750" y="885825"/>
            <a:ext cx="4114800" cy="1608739"/>
          </a:xfrm>
          <a:prstGeom prst="rect">
            <a:avLst/>
          </a:prstGeom>
          <a:solidFill>
            <a:srgbClr val="FFFFFF"/>
          </a:solidFill>
          <a:ln/>
        </p:spPr>
      </p:sp>
      <p:sp>
        <p:nvSpPr>
          <p:cNvPr id="5" name="Shape 2"/>
          <p:cNvSpPr/>
          <p:nvPr/>
        </p:nvSpPr>
        <p:spPr>
          <a:xfrm>
            <a:off x="428625" y="1028700"/>
            <a:ext cx="357188" cy="357188"/>
          </a:xfrm>
          <a:prstGeom prst="ellipse">
            <a:avLst/>
          </a:prstGeom>
          <a:solidFill>
            <a:srgbClr val="2E5984"/>
          </a:solidFill>
          <a:ln/>
        </p:spPr>
      </p:sp>
      <p:pic>
        <p:nvPicPr>
          <p:cNvPr id="6" name="Image 1" descr="preencoded.png">    </p:cNvPr>
          <p:cNvPicPr>
            <a:picLocks noChangeAspect="1"/>
          </p:cNvPicPr>
          <p:nvPr/>
        </p:nvPicPr>
        <p:blipFill>
          <a:blip r:embed="rId2"/>
          <a:stretch>
            <a:fillRect/>
          </a:stretch>
        </p:blipFill>
        <p:spPr>
          <a:xfrm>
            <a:off x="526852" y="1203722"/>
            <a:ext cx="160734" cy="7144"/>
          </a:xfrm>
          <a:prstGeom prst="rect">
            <a:avLst/>
          </a:prstGeom>
        </p:spPr>
      </p:pic>
      <p:sp>
        <p:nvSpPr>
          <p:cNvPr id="7" name="Text 3"/>
          <p:cNvSpPr/>
          <p:nvPr/>
        </p:nvSpPr>
        <p:spPr>
          <a:xfrm>
            <a:off x="892969" y="1028700"/>
            <a:ext cx="3436144" cy="214313"/>
          </a:xfrm>
          <a:prstGeom prst="rect">
            <a:avLst/>
          </a:prstGeom>
          <a:noFill/>
          <a:ln/>
        </p:spPr>
        <p:txBody>
          <a:bodyPr wrap="square" lIns="0" tIns="0" rIns="0" bIns="0" rtlCol="0" anchor="ctr">
            <a:spAutoFit/>
          </a:bodyPr>
          <a:lstStyle/>
          <a:p>
            <a:pPr indent="0" marL="0">
              <a:buNone/>
            </a:pPr>
            <a:r>
              <a:rPr lang="en-US" sz="1125" b="1" dirty="0">
                <a:solidFill>
                  <a:srgbClr val="2E5984"/>
                </a:solidFill>
                <a:latin typeface="Arial" pitchFamily="34" charset="0"/>
                <a:ea typeface="Arial" pitchFamily="34" charset="-122"/>
                <a:cs typeface="Arial" pitchFamily="34" charset="-120"/>
              </a:rPr>
              <a:t>Pharmaceuticals and APIs</a:t>
            </a:r>
            <a:endParaRPr lang="en-US" sz="1125" dirty="0"/>
          </a:p>
        </p:txBody>
      </p:sp>
      <p:sp>
        <p:nvSpPr>
          <p:cNvPr id="8" name="Text 4"/>
          <p:cNvSpPr/>
          <p:nvPr/>
        </p:nvSpPr>
        <p:spPr>
          <a:xfrm>
            <a:off x="892969" y="1314450"/>
            <a:ext cx="3436144" cy="480027"/>
          </a:xfrm>
          <a:prstGeom prst="rect">
            <a:avLst/>
          </a:prstGeom>
          <a:noFill/>
          <a:ln/>
        </p:spPr>
        <p:txBody>
          <a:bodyPr wrap="square" lIns="0" tIns="0" rIns="0" bIns="0" rtlCol="0" anchor="ctr">
            <a:spAutoFit/>
          </a:bodyPr>
          <a:lstStyle/>
          <a:p>
            <a:pPr indent="0" marL="0">
              <a:buNone/>
            </a:pPr>
            <a:r>
              <a:rPr lang="en-US" sz="900" dirty="0">
                <a:solidFill>
                  <a:srgbClr val="333333"/>
                </a:solidFill>
                <a:latin typeface="Arial" pitchFamily="34" charset="0"/>
                <a:ea typeface="Arial" pitchFamily="34" charset="-122"/>
                <a:cs typeface="Arial" pitchFamily="34" charset="-120"/>
              </a:rPr>
              <a:t>Essential medicines, active pharmaceutical ingredients, and medical countermeasures. Highly dependent on foreign manufacturing, particularly for generic drugs and APIs.</a:t>
            </a:r>
            <a:endParaRPr lang="en-US" sz="900" dirty="0"/>
          </a:p>
        </p:txBody>
      </p:sp>
      <p:sp>
        <p:nvSpPr>
          <p:cNvPr id="9" name="Shape 5"/>
          <p:cNvSpPr/>
          <p:nvPr/>
        </p:nvSpPr>
        <p:spPr>
          <a:xfrm>
            <a:off x="892969" y="1865914"/>
            <a:ext cx="3364706" cy="485775"/>
          </a:xfrm>
          <a:prstGeom prst="rect">
            <a:avLst/>
          </a:prstGeom>
          <a:solidFill>
            <a:srgbClr val="4A90A4"/>
          </a:solidFill>
          <a:ln/>
        </p:spPr>
      </p:sp>
      <p:sp>
        <p:nvSpPr>
          <p:cNvPr id="10" name="Text 6"/>
          <p:cNvSpPr/>
          <p:nvPr/>
        </p:nvSpPr>
        <p:spPr>
          <a:xfrm>
            <a:off x="892969" y="1865914"/>
            <a:ext cx="3436144" cy="485775"/>
          </a:xfrm>
          <a:prstGeom prst="rect">
            <a:avLst/>
          </a:prstGeom>
          <a:noFill/>
          <a:ln/>
        </p:spPr>
        <p:txBody>
          <a:bodyPr wrap="square" lIns="85090" tIns="85090" rIns="85090" bIns="85090" rtlCol="0" anchor="ctr">
            <a:spAutoFit/>
          </a:bodyPr>
          <a:lstStyle/>
          <a:p>
            <a:pPr indent="0" marL="0">
              <a:buNone/>
            </a:pPr>
            <a:r>
              <a:rPr lang="en-US" sz="900" b="1" dirty="0">
                <a:solidFill>
                  <a:srgbClr val="FFFFFF"/>
                </a:solidFill>
                <a:latin typeface="Arial" pitchFamily="34" charset="0"/>
                <a:ea typeface="Arial" pitchFamily="34" charset="-122"/>
                <a:cs typeface="Arial" pitchFamily="34" charset="-120"/>
              </a:rPr>
              <a:t>80% of APIs and 40% of finished drugs manufactured outside the US</a:t>
            </a:r>
            <a:endParaRPr lang="en-US" sz="900" dirty="0"/>
          </a:p>
        </p:txBody>
      </p:sp>
      <p:sp>
        <p:nvSpPr>
          <p:cNvPr id="11" name="Shape 7"/>
          <p:cNvSpPr/>
          <p:nvPr/>
        </p:nvSpPr>
        <p:spPr>
          <a:xfrm>
            <a:off x="285750" y="2637439"/>
            <a:ext cx="4114800" cy="1437289"/>
          </a:xfrm>
          <a:prstGeom prst="rect">
            <a:avLst/>
          </a:prstGeom>
          <a:solidFill>
            <a:srgbClr val="FFFFFF"/>
          </a:solidFill>
          <a:ln/>
        </p:spPr>
      </p:sp>
      <p:sp>
        <p:nvSpPr>
          <p:cNvPr id="12" name="Shape 8"/>
          <p:cNvSpPr/>
          <p:nvPr/>
        </p:nvSpPr>
        <p:spPr>
          <a:xfrm>
            <a:off x="428625" y="2780314"/>
            <a:ext cx="357188" cy="357188"/>
          </a:xfrm>
          <a:prstGeom prst="ellipse">
            <a:avLst/>
          </a:prstGeom>
          <a:solidFill>
            <a:srgbClr val="2E5984"/>
          </a:solidFill>
          <a:ln/>
        </p:spPr>
      </p:sp>
      <p:pic>
        <p:nvPicPr>
          <p:cNvPr id="13" name="Image 2" descr="preencoded.png">    </p:cNvPr>
          <p:cNvPicPr>
            <a:picLocks noChangeAspect="1"/>
          </p:cNvPicPr>
          <p:nvPr/>
        </p:nvPicPr>
        <p:blipFill>
          <a:blip r:embed="rId3"/>
          <a:stretch>
            <a:fillRect/>
          </a:stretch>
        </p:blipFill>
        <p:spPr>
          <a:xfrm>
            <a:off x="517922" y="2955336"/>
            <a:ext cx="178594" cy="7144"/>
          </a:xfrm>
          <a:prstGeom prst="rect">
            <a:avLst/>
          </a:prstGeom>
        </p:spPr>
      </p:pic>
      <p:sp>
        <p:nvSpPr>
          <p:cNvPr id="14" name="Text 9"/>
          <p:cNvSpPr/>
          <p:nvPr/>
        </p:nvSpPr>
        <p:spPr>
          <a:xfrm>
            <a:off x="892969" y="2780314"/>
            <a:ext cx="3436144" cy="214313"/>
          </a:xfrm>
          <a:prstGeom prst="rect">
            <a:avLst/>
          </a:prstGeom>
          <a:noFill/>
          <a:ln/>
        </p:spPr>
        <p:txBody>
          <a:bodyPr wrap="square" lIns="0" tIns="0" rIns="0" bIns="0" rtlCol="0" anchor="ctr">
            <a:spAutoFit/>
          </a:bodyPr>
          <a:lstStyle/>
          <a:p>
            <a:pPr indent="0" marL="0">
              <a:buNone/>
            </a:pPr>
            <a:r>
              <a:rPr lang="en-US" sz="1125" b="1" dirty="0">
                <a:solidFill>
                  <a:srgbClr val="2E5984"/>
                </a:solidFill>
                <a:latin typeface="Arial" pitchFamily="34" charset="0"/>
                <a:ea typeface="Arial" pitchFamily="34" charset="-122"/>
                <a:cs typeface="Arial" pitchFamily="34" charset="-120"/>
              </a:rPr>
              <a:t>Information and Communications Technology</a:t>
            </a:r>
            <a:endParaRPr lang="en-US" sz="1125" dirty="0"/>
          </a:p>
        </p:txBody>
      </p:sp>
      <p:sp>
        <p:nvSpPr>
          <p:cNvPr id="15" name="Text 10"/>
          <p:cNvSpPr/>
          <p:nvPr/>
        </p:nvSpPr>
        <p:spPr>
          <a:xfrm>
            <a:off x="892969" y="3066064"/>
            <a:ext cx="3436144" cy="480027"/>
          </a:xfrm>
          <a:prstGeom prst="rect">
            <a:avLst/>
          </a:prstGeom>
          <a:noFill/>
          <a:ln/>
        </p:spPr>
        <p:txBody>
          <a:bodyPr wrap="square" lIns="0" tIns="0" rIns="0" bIns="0" rtlCol="0" anchor="ctr">
            <a:spAutoFit/>
          </a:bodyPr>
          <a:lstStyle/>
          <a:p>
            <a:pPr indent="0" marL="0">
              <a:buNone/>
            </a:pPr>
            <a:r>
              <a:rPr lang="en-US" sz="900" dirty="0">
                <a:solidFill>
                  <a:srgbClr val="333333"/>
                </a:solidFill>
                <a:latin typeface="Arial" pitchFamily="34" charset="0"/>
                <a:ea typeface="Arial" pitchFamily="34" charset="-122"/>
                <a:cs typeface="Arial" pitchFamily="34" charset="-120"/>
              </a:rPr>
              <a:t>Hardware, software, and services that enable digital communications and data processing. Includes networking equipment, data centers, and cloud infrastructure.</a:t>
            </a:r>
            <a:endParaRPr lang="en-US" sz="900" dirty="0"/>
          </a:p>
        </p:txBody>
      </p:sp>
      <p:sp>
        <p:nvSpPr>
          <p:cNvPr id="16" name="Shape 11"/>
          <p:cNvSpPr/>
          <p:nvPr/>
        </p:nvSpPr>
        <p:spPr>
          <a:xfrm>
            <a:off x="892969" y="3617528"/>
            <a:ext cx="3364706" cy="314325"/>
          </a:xfrm>
          <a:prstGeom prst="rect">
            <a:avLst/>
          </a:prstGeom>
          <a:solidFill>
            <a:srgbClr val="4A90A4"/>
          </a:solidFill>
          <a:ln/>
        </p:spPr>
      </p:sp>
      <p:sp>
        <p:nvSpPr>
          <p:cNvPr id="17" name="Text 12"/>
          <p:cNvSpPr/>
          <p:nvPr/>
        </p:nvSpPr>
        <p:spPr>
          <a:xfrm>
            <a:off x="892969" y="3617528"/>
            <a:ext cx="3436144" cy="314325"/>
          </a:xfrm>
          <a:prstGeom prst="rect">
            <a:avLst/>
          </a:prstGeom>
          <a:noFill/>
          <a:ln/>
        </p:spPr>
        <p:txBody>
          <a:bodyPr wrap="square" lIns="85090" tIns="85090" rIns="85090" bIns="85090" rtlCol="0" anchor="ctr">
            <a:spAutoFit/>
          </a:bodyPr>
          <a:lstStyle/>
          <a:p>
            <a:pPr indent="0" marL="0">
              <a:buNone/>
            </a:pPr>
            <a:r>
              <a:rPr lang="en-US" sz="900" b="1" dirty="0">
                <a:solidFill>
                  <a:srgbClr val="FFFFFF"/>
                </a:solidFill>
                <a:latin typeface="Arial" pitchFamily="34" charset="0"/>
                <a:ea typeface="Arial" pitchFamily="34" charset="-122"/>
                <a:cs typeface="Arial" pitchFamily="34" charset="-120"/>
              </a:rPr>
              <a:t>90% of printed circuit boards manufactured in Asia</a:t>
            </a:r>
            <a:endParaRPr lang="en-US" sz="900" dirty="0"/>
          </a:p>
        </p:txBody>
      </p:sp>
      <p:pic>
        <p:nvPicPr>
          <p:cNvPr id="18" name="Image 3" descr="preencoded.png">    </p:cNvPr>
          <p:cNvPicPr>
            <a:picLocks noChangeAspect="1"/>
          </p:cNvPicPr>
          <p:nvPr/>
        </p:nvPicPr>
        <p:blipFill>
          <a:blip r:embed="rId4"/>
          <a:stretch>
            <a:fillRect/>
          </a:stretch>
        </p:blipFill>
        <p:spPr>
          <a:xfrm>
            <a:off x="1450181" y="4217603"/>
            <a:ext cx="1785938" cy="1785938"/>
          </a:xfrm>
          <a:prstGeom prst="rect">
            <a:avLst/>
          </a:prstGeom>
        </p:spPr>
      </p:pic>
      <p:sp>
        <p:nvSpPr>
          <p:cNvPr id="19" name="Shape 13"/>
          <p:cNvSpPr/>
          <p:nvPr/>
        </p:nvSpPr>
        <p:spPr>
          <a:xfrm>
            <a:off x="4743450" y="885825"/>
            <a:ext cx="4114800" cy="1608739"/>
          </a:xfrm>
          <a:prstGeom prst="rect">
            <a:avLst/>
          </a:prstGeom>
          <a:solidFill>
            <a:srgbClr val="FFFFFF"/>
          </a:solidFill>
          <a:ln/>
        </p:spPr>
      </p:sp>
      <p:sp>
        <p:nvSpPr>
          <p:cNvPr id="20" name="Shape 14"/>
          <p:cNvSpPr/>
          <p:nvPr/>
        </p:nvSpPr>
        <p:spPr>
          <a:xfrm>
            <a:off x="4886325" y="1028700"/>
            <a:ext cx="357188" cy="357188"/>
          </a:xfrm>
          <a:prstGeom prst="ellipse">
            <a:avLst/>
          </a:prstGeom>
          <a:solidFill>
            <a:srgbClr val="2E5984"/>
          </a:solidFill>
          <a:ln/>
        </p:spPr>
      </p:sp>
      <p:pic>
        <p:nvPicPr>
          <p:cNvPr id="21" name="Image 4" descr="preencoded.png">    </p:cNvPr>
          <p:cNvPicPr>
            <a:picLocks noChangeAspect="1"/>
          </p:cNvPicPr>
          <p:nvPr/>
        </p:nvPicPr>
        <p:blipFill>
          <a:blip r:embed="rId5"/>
          <a:stretch>
            <a:fillRect/>
          </a:stretch>
        </p:blipFill>
        <p:spPr>
          <a:xfrm>
            <a:off x="4993481" y="1203722"/>
            <a:ext cx="142875" cy="7144"/>
          </a:xfrm>
          <a:prstGeom prst="rect">
            <a:avLst/>
          </a:prstGeom>
        </p:spPr>
      </p:pic>
      <p:sp>
        <p:nvSpPr>
          <p:cNvPr id="22" name="Text 15"/>
          <p:cNvSpPr/>
          <p:nvPr/>
        </p:nvSpPr>
        <p:spPr>
          <a:xfrm>
            <a:off x="5350669" y="1028700"/>
            <a:ext cx="3436144" cy="214313"/>
          </a:xfrm>
          <a:prstGeom prst="rect">
            <a:avLst/>
          </a:prstGeom>
          <a:noFill/>
          <a:ln/>
        </p:spPr>
        <p:txBody>
          <a:bodyPr wrap="square" lIns="0" tIns="0" rIns="0" bIns="0" rtlCol="0" anchor="ctr">
            <a:spAutoFit/>
          </a:bodyPr>
          <a:lstStyle/>
          <a:p>
            <a:pPr indent="0" marL="0">
              <a:buNone/>
            </a:pPr>
            <a:r>
              <a:rPr lang="en-US" sz="1125" b="1" dirty="0">
                <a:solidFill>
                  <a:srgbClr val="2E5984"/>
                </a:solidFill>
                <a:latin typeface="Arial" pitchFamily="34" charset="0"/>
                <a:ea typeface="Arial" pitchFamily="34" charset="-122"/>
                <a:cs typeface="Arial" pitchFamily="34" charset="-120"/>
              </a:rPr>
              <a:t>Semiconductor Manufacturing</a:t>
            </a:r>
            <a:endParaRPr lang="en-US" sz="1125" dirty="0"/>
          </a:p>
        </p:txBody>
      </p:sp>
      <p:sp>
        <p:nvSpPr>
          <p:cNvPr id="23" name="Text 16"/>
          <p:cNvSpPr/>
          <p:nvPr/>
        </p:nvSpPr>
        <p:spPr>
          <a:xfrm>
            <a:off x="5350669" y="1314450"/>
            <a:ext cx="3436144" cy="480027"/>
          </a:xfrm>
          <a:prstGeom prst="rect">
            <a:avLst/>
          </a:prstGeom>
          <a:noFill/>
          <a:ln/>
        </p:spPr>
        <p:txBody>
          <a:bodyPr wrap="square" lIns="0" tIns="0" rIns="0" bIns="0" rtlCol="0" anchor="ctr">
            <a:spAutoFit/>
          </a:bodyPr>
          <a:lstStyle/>
          <a:p>
            <a:pPr indent="0" marL="0">
              <a:buNone/>
            </a:pPr>
            <a:r>
              <a:rPr lang="en-US" sz="900" dirty="0">
                <a:solidFill>
                  <a:srgbClr val="333333"/>
                </a:solidFill>
                <a:latin typeface="Arial" pitchFamily="34" charset="0"/>
                <a:ea typeface="Arial" pitchFamily="34" charset="-122"/>
                <a:cs typeface="Arial" pitchFamily="34" charset="-120"/>
              </a:rPr>
              <a:t>Design and production of integrated circuits essential for electronics, vehicles, defense systems, and critical infrastructure. Advanced node manufacturing highly concentrated in East Asia.</a:t>
            </a:r>
            <a:endParaRPr lang="en-US" sz="900" dirty="0"/>
          </a:p>
        </p:txBody>
      </p:sp>
      <p:sp>
        <p:nvSpPr>
          <p:cNvPr id="24" name="Shape 17"/>
          <p:cNvSpPr/>
          <p:nvPr/>
        </p:nvSpPr>
        <p:spPr>
          <a:xfrm>
            <a:off x="5350669" y="1865914"/>
            <a:ext cx="3364706" cy="485775"/>
          </a:xfrm>
          <a:prstGeom prst="rect">
            <a:avLst/>
          </a:prstGeom>
          <a:solidFill>
            <a:srgbClr val="4A90A4"/>
          </a:solidFill>
          <a:ln/>
        </p:spPr>
      </p:sp>
      <p:sp>
        <p:nvSpPr>
          <p:cNvPr id="25" name="Text 18"/>
          <p:cNvSpPr/>
          <p:nvPr/>
        </p:nvSpPr>
        <p:spPr>
          <a:xfrm>
            <a:off x="5350669" y="1865914"/>
            <a:ext cx="3436144" cy="485775"/>
          </a:xfrm>
          <a:prstGeom prst="rect">
            <a:avLst/>
          </a:prstGeom>
          <a:noFill/>
          <a:ln/>
        </p:spPr>
        <p:txBody>
          <a:bodyPr wrap="square" lIns="85090" tIns="85090" rIns="85090" bIns="85090" rtlCol="0" anchor="ctr">
            <a:spAutoFit/>
          </a:bodyPr>
          <a:lstStyle/>
          <a:p>
            <a:pPr indent="0" marL="0">
              <a:buNone/>
            </a:pPr>
            <a:r>
              <a:rPr lang="en-US" sz="900" b="1" dirty="0">
                <a:solidFill>
                  <a:srgbClr val="FFFFFF"/>
                </a:solidFill>
                <a:latin typeface="Arial" pitchFamily="34" charset="0"/>
                <a:ea typeface="Arial" pitchFamily="34" charset="-122"/>
                <a:cs typeface="Arial" pitchFamily="34" charset="-120"/>
              </a:rPr>
              <a:t>US share of global semiconductor manufacturing fell from 37% in 1990 to 12% today</a:t>
            </a:r>
            <a:endParaRPr lang="en-US" sz="900" dirty="0"/>
          </a:p>
        </p:txBody>
      </p:sp>
      <p:sp>
        <p:nvSpPr>
          <p:cNvPr id="26" name="Shape 19"/>
          <p:cNvSpPr/>
          <p:nvPr/>
        </p:nvSpPr>
        <p:spPr>
          <a:xfrm>
            <a:off x="4743450" y="2637439"/>
            <a:ext cx="4114800" cy="1608739"/>
          </a:xfrm>
          <a:prstGeom prst="rect">
            <a:avLst/>
          </a:prstGeom>
          <a:solidFill>
            <a:srgbClr val="FFFFFF"/>
          </a:solidFill>
          <a:ln/>
        </p:spPr>
      </p:sp>
      <p:sp>
        <p:nvSpPr>
          <p:cNvPr id="27" name="Shape 20"/>
          <p:cNvSpPr/>
          <p:nvPr/>
        </p:nvSpPr>
        <p:spPr>
          <a:xfrm>
            <a:off x="4886325" y="2780314"/>
            <a:ext cx="357188" cy="357188"/>
          </a:xfrm>
          <a:prstGeom prst="ellipse">
            <a:avLst/>
          </a:prstGeom>
          <a:solidFill>
            <a:srgbClr val="2E5984"/>
          </a:solidFill>
          <a:ln/>
        </p:spPr>
      </p:sp>
      <p:pic>
        <p:nvPicPr>
          <p:cNvPr id="28" name="Image 5" descr="preencoded.png">    </p:cNvPr>
          <p:cNvPicPr>
            <a:picLocks noChangeAspect="1"/>
          </p:cNvPicPr>
          <p:nvPr/>
        </p:nvPicPr>
        <p:blipFill>
          <a:blip r:embed="rId6"/>
          <a:stretch>
            <a:fillRect/>
          </a:stretch>
        </p:blipFill>
        <p:spPr>
          <a:xfrm>
            <a:off x="4975622" y="2955336"/>
            <a:ext cx="178594" cy="7144"/>
          </a:xfrm>
          <a:prstGeom prst="rect">
            <a:avLst/>
          </a:prstGeom>
        </p:spPr>
      </p:pic>
      <p:sp>
        <p:nvSpPr>
          <p:cNvPr id="29" name="Text 21"/>
          <p:cNvSpPr/>
          <p:nvPr/>
        </p:nvSpPr>
        <p:spPr>
          <a:xfrm>
            <a:off x="5350669" y="2780314"/>
            <a:ext cx="3436144" cy="214313"/>
          </a:xfrm>
          <a:prstGeom prst="rect">
            <a:avLst/>
          </a:prstGeom>
          <a:noFill/>
          <a:ln/>
        </p:spPr>
        <p:txBody>
          <a:bodyPr wrap="square" lIns="0" tIns="0" rIns="0" bIns="0" rtlCol="0" anchor="ctr">
            <a:spAutoFit/>
          </a:bodyPr>
          <a:lstStyle/>
          <a:p>
            <a:pPr indent="0" marL="0">
              <a:buNone/>
            </a:pPr>
            <a:r>
              <a:rPr lang="en-US" sz="1125" b="1" dirty="0">
                <a:solidFill>
                  <a:srgbClr val="2E5984"/>
                </a:solidFill>
                <a:latin typeface="Arial" pitchFamily="34" charset="0"/>
                <a:ea typeface="Arial" pitchFamily="34" charset="-122"/>
                <a:cs typeface="Arial" pitchFamily="34" charset="-120"/>
              </a:rPr>
              <a:t>Transportation Industrial Base</a:t>
            </a:r>
            <a:endParaRPr lang="en-US" sz="1125" dirty="0"/>
          </a:p>
        </p:txBody>
      </p:sp>
      <p:sp>
        <p:nvSpPr>
          <p:cNvPr id="30" name="Text 22"/>
          <p:cNvSpPr/>
          <p:nvPr/>
        </p:nvSpPr>
        <p:spPr>
          <a:xfrm>
            <a:off x="5350669" y="3066064"/>
            <a:ext cx="3436144" cy="480027"/>
          </a:xfrm>
          <a:prstGeom prst="rect">
            <a:avLst/>
          </a:prstGeom>
          <a:noFill/>
          <a:ln/>
        </p:spPr>
        <p:txBody>
          <a:bodyPr wrap="square" lIns="0" tIns="0" rIns="0" bIns="0" rtlCol="0" anchor="ctr">
            <a:spAutoFit/>
          </a:bodyPr>
          <a:lstStyle/>
          <a:p>
            <a:pPr indent="0" marL="0">
              <a:buNone/>
            </a:pPr>
            <a:r>
              <a:rPr lang="en-US" sz="900" dirty="0">
                <a:solidFill>
                  <a:srgbClr val="333333"/>
                </a:solidFill>
                <a:latin typeface="Arial" pitchFamily="34" charset="0"/>
                <a:ea typeface="Arial" pitchFamily="34" charset="-122"/>
                <a:cs typeface="Arial" pitchFamily="34" charset="-120"/>
              </a:rPr>
              <a:t>Manufacturing capacity for vehicles, aircraft, ships, and rail equipment. Includes supply chains for parts, components, and advanced technologies for transportation systems.</a:t>
            </a:r>
            <a:endParaRPr lang="en-US" sz="900" dirty="0"/>
          </a:p>
        </p:txBody>
      </p:sp>
      <p:sp>
        <p:nvSpPr>
          <p:cNvPr id="31" name="Shape 23"/>
          <p:cNvSpPr/>
          <p:nvPr/>
        </p:nvSpPr>
        <p:spPr>
          <a:xfrm>
            <a:off x="5350669" y="3617528"/>
            <a:ext cx="3364706" cy="485775"/>
          </a:xfrm>
          <a:prstGeom prst="rect">
            <a:avLst/>
          </a:prstGeom>
          <a:solidFill>
            <a:srgbClr val="4A90A4"/>
          </a:solidFill>
          <a:ln/>
        </p:spPr>
      </p:sp>
      <p:sp>
        <p:nvSpPr>
          <p:cNvPr id="32" name="Text 24"/>
          <p:cNvSpPr/>
          <p:nvPr/>
        </p:nvSpPr>
        <p:spPr>
          <a:xfrm>
            <a:off x="5350669" y="3617528"/>
            <a:ext cx="3436144" cy="485775"/>
          </a:xfrm>
          <a:prstGeom prst="rect">
            <a:avLst/>
          </a:prstGeom>
          <a:noFill/>
          <a:ln/>
        </p:spPr>
        <p:txBody>
          <a:bodyPr wrap="square" lIns="85090" tIns="85090" rIns="85090" bIns="85090" rtlCol="0" anchor="ctr">
            <a:spAutoFit/>
          </a:bodyPr>
          <a:lstStyle/>
          <a:p>
            <a:pPr indent="0" marL="0">
              <a:buNone/>
            </a:pPr>
            <a:r>
              <a:rPr lang="en-US" sz="900" b="1" dirty="0">
                <a:solidFill>
                  <a:srgbClr val="FFFFFF"/>
                </a:solidFill>
                <a:latin typeface="Arial" pitchFamily="34" charset="0"/>
                <a:ea typeface="Arial" pitchFamily="34" charset="-122"/>
                <a:cs typeface="Arial" pitchFamily="34" charset="-120"/>
              </a:rPr>
              <a:t>US auto production halted by semiconductor shortages in 2021</a:t>
            </a:r>
            <a:endParaRPr lang="en-US" sz="900" dirty="0"/>
          </a:p>
        </p:txBody>
      </p:sp>
      <p:sp>
        <p:nvSpPr>
          <p:cNvPr id="33" name="Shape 25"/>
          <p:cNvSpPr/>
          <p:nvPr/>
        </p:nvSpPr>
        <p:spPr>
          <a:xfrm>
            <a:off x="4743450" y="4389053"/>
            <a:ext cx="4114800" cy="1608739"/>
          </a:xfrm>
          <a:prstGeom prst="rect">
            <a:avLst/>
          </a:prstGeom>
          <a:solidFill>
            <a:srgbClr val="FFFFFF"/>
          </a:solidFill>
          <a:ln/>
        </p:spPr>
      </p:sp>
      <p:sp>
        <p:nvSpPr>
          <p:cNvPr id="34" name="Shape 26"/>
          <p:cNvSpPr/>
          <p:nvPr/>
        </p:nvSpPr>
        <p:spPr>
          <a:xfrm>
            <a:off x="4886325" y="4531928"/>
            <a:ext cx="357188" cy="357188"/>
          </a:xfrm>
          <a:prstGeom prst="ellipse">
            <a:avLst/>
          </a:prstGeom>
          <a:solidFill>
            <a:srgbClr val="2E5984"/>
          </a:solidFill>
          <a:ln/>
        </p:spPr>
      </p:sp>
      <p:pic>
        <p:nvPicPr>
          <p:cNvPr id="35" name="Image 6" descr="preencoded.png">    </p:cNvPr>
          <p:cNvPicPr>
            <a:picLocks noChangeAspect="1"/>
          </p:cNvPicPr>
          <p:nvPr/>
        </p:nvPicPr>
        <p:blipFill>
          <a:blip r:embed="rId7"/>
          <a:stretch>
            <a:fillRect/>
          </a:stretch>
        </p:blipFill>
        <p:spPr>
          <a:xfrm>
            <a:off x="4993481" y="4706950"/>
            <a:ext cx="142875" cy="7144"/>
          </a:xfrm>
          <a:prstGeom prst="rect">
            <a:avLst/>
          </a:prstGeom>
        </p:spPr>
      </p:pic>
      <p:sp>
        <p:nvSpPr>
          <p:cNvPr id="36" name="Text 27"/>
          <p:cNvSpPr/>
          <p:nvPr/>
        </p:nvSpPr>
        <p:spPr>
          <a:xfrm>
            <a:off x="5350669" y="4531928"/>
            <a:ext cx="3436144" cy="214313"/>
          </a:xfrm>
          <a:prstGeom prst="rect">
            <a:avLst/>
          </a:prstGeom>
          <a:noFill/>
          <a:ln/>
        </p:spPr>
        <p:txBody>
          <a:bodyPr wrap="square" lIns="0" tIns="0" rIns="0" bIns="0" rtlCol="0" anchor="ctr">
            <a:spAutoFit/>
          </a:bodyPr>
          <a:lstStyle/>
          <a:p>
            <a:pPr indent="0" marL="0">
              <a:buNone/>
            </a:pPr>
            <a:r>
              <a:rPr lang="en-US" sz="1125" b="1" dirty="0">
                <a:solidFill>
                  <a:srgbClr val="2E5984"/>
                </a:solidFill>
                <a:latin typeface="Arial" pitchFamily="34" charset="0"/>
                <a:ea typeface="Arial" pitchFamily="34" charset="-122"/>
                <a:cs typeface="Arial" pitchFamily="34" charset="-120"/>
              </a:rPr>
              <a:t>Defense Industrial Base</a:t>
            </a:r>
            <a:endParaRPr lang="en-US" sz="1125" dirty="0"/>
          </a:p>
        </p:txBody>
      </p:sp>
      <p:sp>
        <p:nvSpPr>
          <p:cNvPr id="37" name="Text 28"/>
          <p:cNvSpPr/>
          <p:nvPr/>
        </p:nvSpPr>
        <p:spPr>
          <a:xfrm>
            <a:off x="5350669" y="4817678"/>
            <a:ext cx="3436144" cy="480027"/>
          </a:xfrm>
          <a:prstGeom prst="rect">
            <a:avLst/>
          </a:prstGeom>
          <a:noFill/>
          <a:ln/>
        </p:spPr>
        <p:txBody>
          <a:bodyPr wrap="square" lIns="0" tIns="0" rIns="0" bIns="0" rtlCol="0" anchor="ctr">
            <a:spAutoFit/>
          </a:bodyPr>
          <a:lstStyle/>
          <a:p>
            <a:pPr indent="0" marL="0">
              <a:buNone/>
            </a:pPr>
            <a:r>
              <a:rPr lang="en-US" sz="900" dirty="0">
                <a:solidFill>
                  <a:srgbClr val="333333"/>
                </a:solidFill>
                <a:latin typeface="Arial" pitchFamily="34" charset="0"/>
                <a:ea typeface="Arial" pitchFamily="34" charset="-122"/>
                <a:cs typeface="Arial" pitchFamily="34" charset="-120"/>
              </a:rPr>
              <a:t>Manufacturing capacity for defense systems, weapons, and equipment. Includes specialized materials, components, and technologies essential for national security.</a:t>
            </a:r>
            <a:endParaRPr lang="en-US" sz="900" dirty="0"/>
          </a:p>
        </p:txBody>
      </p:sp>
      <p:sp>
        <p:nvSpPr>
          <p:cNvPr id="38" name="Shape 29"/>
          <p:cNvSpPr/>
          <p:nvPr/>
        </p:nvSpPr>
        <p:spPr>
          <a:xfrm>
            <a:off x="5350669" y="5369142"/>
            <a:ext cx="3364706" cy="485775"/>
          </a:xfrm>
          <a:prstGeom prst="rect">
            <a:avLst/>
          </a:prstGeom>
          <a:solidFill>
            <a:srgbClr val="4A90A4"/>
          </a:solidFill>
          <a:ln/>
        </p:spPr>
      </p:sp>
      <p:sp>
        <p:nvSpPr>
          <p:cNvPr id="39" name="Text 30"/>
          <p:cNvSpPr/>
          <p:nvPr/>
        </p:nvSpPr>
        <p:spPr>
          <a:xfrm>
            <a:off x="5350669" y="5369142"/>
            <a:ext cx="3436144" cy="485775"/>
          </a:xfrm>
          <a:prstGeom prst="rect">
            <a:avLst/>
          </a:prstGeom>
          <a:noFill/>
          <a:ln/>
        </p:spPr>
        <p:txBody>
          <a:bodyPr wrap="square" lIns="85090" tIns="85090" rIns="85090" bIns="85090" rtlCol="0" anchor="ctr">
            <a:spAutoFit/>
          </a:bodyPr>
          <a:lstStyle/>
          <a:p>
            <a:pPr indent="0" marL="0">
              <a:buNone/>
            </a:pPr>
            <a:r>
              <a:rPr lang="en-US" sz="900" b="1" dirty="0">
                <a:solidFill>
                  <a:srgbClr val="FFFFFF"/>
                </a:solidFill>
                <a:latin typeface="Arial" pitchFamily="34" charset="0"/>
                <a:ea typeface="Arial" pitchFamily="34" charset="-122"/>
                <a:cs typeface="Arial" pitchFamily="34" charset="-120"/>
              </a:rPr>
              <a:t>5,000+ critical defense components have single or vulnerable sources</a:t>
            </a:r>
            <a:endParaRPr lang="en-US" sz="900" dirty="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name="Slide 5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9144000" cy="6915150"/>
          </a:xfrm>
          <a:prstGeom prst="rect">
            <a:avLst/>
          </a:prstGeom>
        </p:spPr>
      </p:pic>
      <p:sp>
        <p:nvSpPr>
          <p:cNvPr id="3" name="Text 0"/>
          <p:cNvSpPr/>
          <p:nvPr/>
        </p:nvSpPr>
        <p:spPr>
          <a:xfrm>
            <a:off x="285750" y="285750"/>
            <a:ext cx="8643938" cy="385763"/>
          </a:xfrm>
          <a:prstGeom prst="rect">
            <a:avLst/>
          </a:prstGeom>
          <a:noFill/>
          <a:ln/>
        </p:spPr>
        <p:txBody>
          <a:bodyPr wrap="square" lIns="0" tIns="0" rIns="0" bIns="0" rtlCol="0" anchor="ctr">
            <a:spAutoFit/>
          </a:bodyPr>
          <a:lstStyle/>
          <a:p>
            <a:pPr indent="0" marL="0">
              <a:buNone/>
            </a:pPr>
            <a:r>
              <a:rPr lang="en-US" sz="2025" b="1" dirty="0">
                <a:solidFill>
                  <a:srgbClr val="2E5984"/>
                </a:solidFill>
                <a:latin typeface="Arial" pitchFamily="34" charset="0"/>
                <a:ea typeface="Arial" pitchFamily="34" charset="-122"/>
                <a:cs typeface="Arial" pitchFamily="34" charset="-120"/>
              </a:rPr>
              <a:t>The White House Council on Supply Chain Resilience</a:t>
            </a:r>
            <a:endParaRPr lang="en-US" sz="2025" dirty="0"/>
          </a:p>
        </p:txBody>
      </p:sp>
      <p:sp>
        <p:nvSpPr>
          <p:cNvPr id="4" name="Text 1"/>
          <p:cNvSpPr/>
          <p:nvPr/>
        </p:nvSpPr>
        <p:spPr>
          <a:xfrm>
            <a:off x="285750" y="885825"/>
            <a:ext cx="4186238" cy="257175"/>
          </a:xfrm>
          <a:prstGeom prst="rect">
            <a:avLst/>
          </a:prstGeom>
          <a:noFill/>
          <a:ln/>
        </p:spPr>
        <p:txBody>
          <a:bodyPr wrap="square" lIns="0" tIns="0" rIns="0" bIns="0" rtlCol="0" anchor="ctr">
            <a:spAutoFit/>
          </a:bodyPr>
          <a:lstStyle/>
          <a:p>
            <a:pPr indent="0" marL="0">
              <a:buNone/>
            </a:pPr>
            <a:r>
              <a:rPr lang="en-US" sz="1350" b="1" dirty="0">
                <a:solidFill>
                  <a:srgbClr val="4A90A4"/>
                </a:solidFill>
                <a:latin typeface="Arial" pitchFamily="34" charset="0"/>
                <a:ea typeface="Arial" pitchFamily="34" charset="-122"/>
                <a:cs typeface="Arial" pitchFamily="34" charset="-120"/>
              </a:rPr>
              <a:t>Establishment and Purpose</a:t>
            </a:r>
            <a:endParaRPr lang="en-US" sz="1350" dirty="0"/>
          </a:p>
        </p:txBody>
      </p:sp>
      <p:sp>
        <p:nvSpPr>
          <p:cNvPr id="5" name="Shape 2"/>
          <p:cNvSpPr/>
          <p:nvPr/>
        </p:nvSpPr>
        <p:spPr>
          <a:xfrm>
            <a:off x="285750" y="1250156"/>
            <a:ext cx="4114800" cy="1978819"/>
          </a:xfrm>
          <a:prstGeom prst="rect">
            <a:avLst/>
          </a:prstGeom>
          <a:solidFill>
            <a:srgbClr val="FFFFFF"/>
          </a:solidFill>
          <a:ln/>
        </p:spPr>
      </p:sp>
      <p:sp>
        <p:nvSpPr>
          <p:cNvPr id="6" name="Text 3"/>
          <p:cNvSpPr/>
          <p:nvPr/>
        </p:nvSpPr>
        <p:spPr>
          <a:xfrm>
            <a:off x="642938" y="1418034"/>
            <a:ext cx="836014" cy="142875"/>
          </a:xfrm>
          <a:prstGeom prst="rect">
            <a:avLst/>
          </a:prstGeom>
          <a:noFill/>
          <a:ln/>
        </p:spPr>
        <p:txBody>
          <a:bodyPr wrap="none" lIns="0" tIns="0" rIns="0" bIns="0" rtlCol="0" anchor="ctr">
            <a:spAutoFit/>
          </a:bodyPr>
          <a:lstStyle/>
          <a:p>
            <a:pPr algn="l" indent="0" marL="0">
              <a:buNone/>
            </a:pPr>
            <a:r>
              <a:rPr lang="en-US" sz="1013" b="1" dirty="0">
                <a:solidFill>
                  <a:srgbClr val="333333"/>
                </a:solidFill>
                <a:latin typeface="Arial" pitchFamily="34" charset="0"/>
                <a:ea typeface="Arial" pitchFamily="34" charset="-122"/>
                <a:cs typeface="Arial" pitchFamily="34" charset="-120"/>
              </a:rPr>
              <a:t>Established:</a:t>
            </a:r>
            <a:endParaRPr lang="en-US" sz="1013" dirty="0"/>
          </a:p>
        </p:txBody>
      </p:sp>
      <p:sp>
        <p:nvSpPr>
          <p:cNvPr id="7" name="Text 4"/>
          <p:cNvSpPr/>
          <p:nvPr/>
        </p:nvSpPr>
        <p:spPr>
          <a:xfrm>
            <a:off x="1407514" y="1418034"/>
            <a:ext cx="2535027" cy="142875"/>
          </a:xfrm>
          <a:prstGeom prst="rect">
            <a:avLst/>
          </a:prstGeom>
          <a:noFill/>
          <a:ln/>
        </p:spPr>
        <p:txBody>
          <a:bodyPr wrap="square" lIns="0" tIns="0" rIns="0" bIns="0" rtlCol="0" anchor="ctr">
            <a:spAutoFit/>
          </a:bodyPr>
          <a:lstStyle/>
          <a:p>
            <a:pPr algn="l" indent="0" marL="0">
              <a:buNone/>
            </a:pPr>
            <a:r>
              <a:rPr lang="en-US" sz="1013" dirty="0">
                <a:solidFill>
                  <a:srgbClr val="333333"/>
                </a:solidFill>
                <a:latin typeface="Arial" pitchFamily="34" charset="0"/>
                <a:ea typeface="Arial" pitchFamily="34" charset="-122"/>
                <a:cs typeface="Arial" pitchFamily="34" charset="-120"/>
              </a:rPr>
              <a:t>November 2023 by Executive Order 14110</a:t>
            </a:r>
            <a:endParaRPr lang="en-US" sz="1013" dirty="0"/>
          </a:p>
        </p:txBody>
      </p:sp>
      <p:sp>
        <p:nvSpPr>
          <p:cNvPr id="8" name="Text 5"/>
          <p:cNvSpPr/>
          <p:nvPr/>
        </p:nvSpPr>
        <p:spPr>
          <a:xfrm>
            <a:off x="642938" y="1696641"/>
            <a:ext cx="628734" cy="142875"/>
          </a:xfrm>
          <a:prstGeom prst="rect">
            <a:avLst/>
          </a:prstGeom>
          <a:noFill/>
          <a:ln/>
        </p:spPr>
        <p:txBody>
          <a:bodyPr wrap="none" lIns="0" tIns="0" rIns="0" bIns="0" rtlCol="0" anchor="ctr">
            <a:spAutoFit/>
          </a:bodyPr>
          <a:lstStyle/>
          <a:p>
            <a:pPr algn="l" indent="0" marL="0">
              <a:buNone/>
            </a:pPr>
            <a:r>
              <a:rPr lang="en-US" sz="1013" b="1" dirty="0">
                <a:solidFill>
                  <a:srgbClr val="333333"/>
                </a:solidFill>
                <a:latin typeface="Arial" pitchFamily="34" charset="0"/>
                <a:ea typeface="Arial" pitchFamily="34" charset="-122"/>
                <a:cs typeface="Arial" pitchFamily="34" charset="-120"/>
              </a:rPr>
              <a:t>Purpose:</a:t>
            </a:r>
            <a:endParaRPr lang="en-US" sz="1013" dirty="0"/>
          </a:p>
        </p:txBody>
      </p:sp>
      <p:sp>
        <p:nvSpPr>
          <p:cNvPr id="9" name="Text 6"/>
          <p:cNvSpPr/>
          <p:nvPr/>
        </p:nvSpPr>
        <p:spPr>
          <a:xfrm>
            <a:off x="642938" y="1696641"/>
            <a:ext cx="3650038" cy="335756"/>
          </a:xfrm>
          <a:prstGeom prst="rect">
            <a:avLst/>
          </a:prstGeom>
          <a:noFill/>
          <a:ln/>
        </p:spPr>
        <p:txBody>
          <a:bodyPr wrap="square" lIns="0" tIns="0" rIns="0" bIns="0" rtlCol="0" anchor="ctr">
            <a:spAutoFit/>
          </a:bodyPr>
          <a:lstStyle/>
          <a:p>
            <a:pPr algn="l" indent="0" marL="0">
              <a:buNone/>
            </a:pPr>
            <a:r>
              <a:rPr lang="en-US" sz="1013" dirty="0">
                <a:solidFill>
                  <a:srgbClr val="333333"/>
                </a:solidFill>
                <a:latin typeface="Arial" pitchFamily="34" charset="0"/>
                <a:ea typeface="Arial" pitchFamily="34" charset="-122"/>
                <a:cs typeface="Arial" pitchFamily="34" charset="-120"/>
              </a:rPr>
              <a:t>Coordinate federal efforts to strengthen supply chain resilience</a:t>
            </a:r>
            <a:endParaRPr lang="en-US" sz="1013" dirty="0"/>
          </a:p>
        </p:txBody>
      </p:sp>
      <p:sp>
        <p:nvSpPr>
          <p:cNvPr id="10" name="Text 7"/>
          <p:cNvSpPr/>
          <p:nvPr/>
        </p:nvSpPr>
        <p:spPr>
          <a:xfrm>
            <a:off x="642938" y="2168128"/>
            <a:ext cx="800267" cy="142875"/>
          </a:xfrm>
          <a:prstGeom prst="rect">
            <a:avLst/>
          </a:prstGeom>
          <a:noFill/>
          <a:ln/>
        </p:spPr>
        <p:txBody>
          <a:bodyPr wrap="none" lIns="0" tIns="0" rIns="0" bIns="0" rtlCol="0" anchor="ctr">
            <a:spAutoFit/>
          </a:bodyPr>
          <a:lstStyle/>
          <a:p>
            <a:pPr algn="l" indent="0" marL="0">
              <a:buNone/>
            </a:pPr>
            <a:r>
              <a:rPr lang="en-US" sz="1013" b="1" dirty="0">
                <a:solidFill>
                  <a:srgbClr val="333333"/>
                </a:solidFill>
                <a:latin typeface="Arial" pitchFamily="34" charset="0"/>
                <a:ea typeface="Arial" pitchFamily="34" charset="-122"/>
                <a:cs typeface="Arial" pitchFamily="34" charset="-120"/>
              </a:rPr>
              <a:t>Leadership:</a:t>
            </a:r>
            <a:endParaRPr lang="en-US" sz="1013" dirty="0"/>
          </a:p>
        </p:txBody>
      </p:sp>
      <p:sp>
        <p:nvSpPr>
          <p:cNvPr id="11" name="Text 8"/>
          <p:cNvSpPr/>
          <p:nvPr/>
        </p:nvSpPr>
        <p:spPr>
          <a:xfrm>
            <a:off x="642938" y="2168128"/>
            <a:ext cx="3351870" cy="335756"/>
          </a:xfrm>
          <a:prstGeom prst="rect">
            <a:avLst/>
          </a:prstGeom>
          <a:noFill/>
          <a:ln/>
        </p:spPr>
        <p:txBody>
          <a:bodyPr wrap="square" lIns="0" tIns="0" rIns="0" bIns="0" rtlCol="0" anchor="ctr">
            <a:spAutoFit/>
          </a:bodyPr>
          <a:lstStyle/>
          <a:p>
            <a:pPr algn="l" indent="0" marL="0">
              <a:buNone/>
            </a:pPr>
            <a:r>
              <a:rPr lang="en-US" sz="1013" dirty="0">
                <a:solidFill>
                  <a:srgbClr val="333333"/>
                </a:solidFill>
                <a:latin typeface="Arial" pitchFamily="34" charset="0"/>
                <a:ea typeface="Arial" pitchFamily="34" charset="-122"/>
                <a:cs typeface="Arial" pitchFamily="34" charset="-120"/>
              </a:rPr>
              <a:t>Co-chaired by National Security Advisor and National Economic Advisor</a:t>
            </a:r>
            <a:endParaRPr lang="en-US" sz="1013" dirty="0"/>
          </a:p>
        </p:txBody>
      </p:sp>
      <p:sp>
        <p:nvSpPr>
          <p:cNvPr id="12" name="Text 9"/>
          <p:cNvSpPr/>
          <p:nvPr/>
        </p:nvSpPr>
        <p:spPr>
          <a:xfrm>
            <a:off x="642938" y="2639616"/>
            <a:ext cx="500146" cy="142875"/>
          </a:xfrm>
          <a:prstGeom prst="rect">
            <a:avLst/>
          </a:prstGeom>
          <a:noFill/>
          <a:ln/>
        </p:spPr>
        <p:txBody>
          <a:bodyPr wrap="none" lIns="0" tIns="0" rIns="0" bIns="0" rtlCol="0" anchor="ctr">
            <a:spAutoFit/>
          </a:bodyPr>
          <a:lstStyle/>
          <a:p>
            <a:pPr algn="l" indent="0" marL="0">
              <a:buNone/>
            </a:pPr>
            <a:r>
              <a:rPr lang="en-US" sz="1013" b="1" dirty="0">
                <a:solidFill>
                  <a:srgbClr val="333333"/>
                </a:solidFill>
                <a:latin typeface="Arial" pitchFamily="34" charset="0"/>
                <a:ea typeface="Arial" pitchFamily="34" charset="-122"/>
                <a:cs typeface="Arial" pitchFamily="34" charset="-120"/>
              </a:rPr>
              <a:t>Scope:</a:t>
            </a:r>
            <a:endParaRPr lang="en-US" sz="1013" dirty="0"/>
          </a:p>
        </p:txBody>
      </p:sp>
      <p:sp>
        <p:nvSpPr>
          <p:cNvPr id="13" name="Text 10"/>
          <p:cNvSpPr/>
          <p:nvPr/>
        </p:nvSpPr>
        <p:spPr>
          <a:xfrm>
            <a:off x="642938" y="2639616"/>
            <a:ext cx="3487936" cy="335756"/>
          </a:xfrm>
          <a:prstGeom prst="rect">
            <a:avLst/>
          </a:prstGeom>
          <a:noFill/>
          <a:ln/>
        </p:spPr>
        <p:txBody>
          <a:bodyPr wrap="square" lIns="0" tIns="0" rIns="0" bIns="0" rtlCol="0" anchor="ctr">
            <a:spAutoFit/>
          </a:bodyPr>
          <a:lstStyle/>
          <a:p>
            <a:pPr algn="l" indent="0" marL="0">
              <a:buNone/>
            </a:pPr>
            <a:r>
              <a:rPr lang="en-US" sz="1013" dirty="0">
                <a:solidFill>
                  <a:srgbClr val="333333"/>
                </a:solidFill>
                <a:latin typeface="Arial" pitchFamily="34" charset="0"/>
                <a:ea typeface="Arial" pitchFamily="34" charset="-122"/>
                <a:cs typeface="Arial" pitchFamily="34" charset="-120"/>
              </a:rPr>
              <a:t>Whole-of-government approach spanning economic and security domains</a:t>
            </a:r>
            <a:endParaRPr lang="en-US" sz="1013" dirty="0"/>
          </a:p>
        </p:txBody>
      </p:sp>
      <p:sp>
        <p:nvSpPr>
          <p:cNvPr id="14" name="Text 11"/>
          <p:cNvSpPr/>
          <p:nvPr/>
        </p:nvSpPr>
        <p:spPr>
          <a:xfrm>
            <a:off x="285750" y="3371850"/>
            <a:ext cx="4186238" cy="257175"/>
          </a:xfrm>
          <a:prstGeom prst="rect">
            <a:avLst/>
          </a:prstGeom>
          <a:noFill/>
          <a:ln/>
        </p:spPr>
        <p:txBody>
          <a:bodyPr wrap="square" lIns="0" tIns="0" rIns="0" bIns="0" rtlCol="0" anchor="ctr">
            <a:spAutoFit/>
          </a:bodyPr>
          <a:lstStyle/>
          <a:p>
            <a:pPr indent="0" marL="0">
              <a:buNone/>
            </a:pPr>
            <a:r>
              <a:rPr lang="en-US" sz="1350" b="1" dirty="0">
                <a:solidFill>
                  <a:srgbClr val="4A90A4"/>
                </a:solidFill>
                <a:latin typeface="Arial" pitchFamily="34" charset="0"/>
                <a:ea typeface="Arial" pitchFamily="34" charset="-122"/>
                <a:cs typeface="Arial" pitchFamily="34" charset="-120"/>
              </a:rPr>
              <a:t>Evolution of Supply Chain Governance</a:t>
            </a:r>
            <a:endParaRPr lang="en-US" sz="1350" dirty="0"/>
          </a:p>
        </p:txBody>
      </p:sp>
      <p:sp>
        <p:nvSpPr>
          <p:cNvPr id="15" name="Shape 12"/>
          <p:cNvSpPr/>
          <p:nvPr/>
        </p:nvSpPr>
        <p:spPr>
          <a:xfrm>
            <a:off x="285750" y="3771900"/>
            <a:ext cx="214313" cy="214313"/>
          </a:xfrm>
          <a:prstGeom prst="ellipse">
            <a:avLst/>
          </a:prstGeom>
          <a:solidFill>
            <a:srgbClr val="4A90A4"/>
          </a:solidFill>
          <a:ln/>
        </p:spPr>
      </p:sp>
      <p:sp>
        <p:nvSpPr>
          <p:cNvPr id="16" name="Text 13"/>
          <p:cNvSpPr/>
          <p:nvPr/>
        </p:nvSpPr>
        <p:spPr>
          <a:xfrm>
            <a:off x="285750" y="3771900"/>
            <a:ext cx="285750" cy="214313"/>
          </a:xfrm>
          <a:prstGeom prst="rect">
            <a:avLst/>
          </a:prstGeom>
          <a:noFill/>
          <a:ln/>
        </p:spPr>
        <p:txBody>
          <a:bodyPr wrap="none" lIns="0" tIns="0" rIns="0" bIns="0" rtlCol="0" anchor="ctr">
            <a:spAutoFit/>
          </a:bodyPr>
          <a:lstStyle/>
          <a:p>
            <a:pPr indent="0" marL="0">
              <a:buNone/>
            </a:pPr>
            <a:r>
              <a:rPr lang="en-US" sz="788" b="1" dirty="0">
                <a:solidFill>
                  <a:srgbClr val="FFFFFF"/>
                </a:solidFill>
                <a:latin typeface="Arial" pitchFamily="34" charset="0"/>
                <a:ea typeface="Arial" pitchFamily="34" charset="-122"/>
                <a:cs typeface="Arial" pitchFamily="34" charset="-120"/>
              </a:rPr>
              <a:t>1</a:t>
            </a:r>
            <a:endParaRPr lang="en-US" sz="788" dirty="0"/>
          </a:p>
        </p:txBody>
      </p:sp>
      <p:sp>
        <p:nvSpPr>
          <p:cNvPr id="17" name="Shape 14"/>
          <p:cNvSpPr/>
          <p:nvPr/>
        </p:nvSpPr>
        <p:spPr>
          <a:xfrm>
            <a:off x="500063" y="3771900"/>
            <a:ext cx="3900488" cy="550069"/>
          </a:xfrm>
          <a:prstGeom prst="rect">
            <a:avLst/>
          </a:prstGeom>
          <a:solidFill>
            <a:srgbClr val="FFFFFF"/>
          </a:solidFill>
          <a:ln/>
        </p:spPr>
      </p:sp>
      <p:sp>
        <p:nvSpPr>
          <p:cNvPr id="18" name="Text 15"/>
          <p:cNvSpPr/>
          <p:nvPr/>
        </p:nvSpPr>
        <p:spPr>
          <a:xfrm>
            <a:off x="585788" y="3857625"/>
            <a:ext cx="3800475" cy="171450"/>
          </a:xfrm>
          <a:prstGeom prst="rect">
            <a:avLst/>
          </a:prstGeom>
          <a:noFill/>
          <a:ln/>
        </p:spPr>
        <p:txBody>
          <a:bodyPr wrap="square" lIns="0" tIns="0" rIns="0" bIns="0" rtlCol="0" anchor="ctr">
            <a:spAutoFit/>
          </a:bodyPr>
          <a:lstStyle/>
          <a:p>
            <a:pPr indent="0" marL="0">
              <a:buNone/>
            </a:pPr>
            <a:r>
              <a:rPr lang="en-US" sz="900" b="1" dirty="0">
                <a:solidFill>
                  <a:srgbClr val="2E5984"/>
                </a:solidFill>
                <a:latin typeface="Arial" pitchFamily="34" charset="0"/>
                <a:ea typeface="Arial" pitchFamily="34" charset="-122"/>
                <a:cs typeface="Arial" pitchFamily="34" charset="-120"/>
              </a:rPr>
              <a:t>February 2021: Executive Order 14017</a:t>
            </a:r>
            <a:endParaRPr lang="en-US" sz="900" dirty="0"/>
          </a:p>
        </p:txBody>
      </p:sp>
      <p:sp>
        <p:nvSpPr>
          <p:cNvPr id="19" name="Text 16"/>
          <p:cNvSpPr/>
          <p:nvPr/>
        </p:nvSpPr>
        <p:spPr>
          <a:xfrm>
            <a:off x="585788" y="4064794"/>
            <a:ext cx="3800475" cy="171450"/>
          </a:xfrm>
          <a:prstGeom prst="rect">
            <a:avLst/>
          </a:prstGeom>
          <a:noFill/>
          <a:ln/>
        </p:spPr>
        <p:txBody>
          <a:bodyPr wrap="square" lIns="0" tIns="0" rIns="0" bIns="0" rtlCol="0" anchor="ctr">
            <a:spAutoFit/>
          </a:bodyPr>
          <a:lstStyle/>
          <a:p>
            <a:pPr indent="0" marL="0">
              <a:buNone/>
            </a:pPr>
            <a:r>
              <a:rPr lang="en-US" sz="900" dirty="0">
                <a:solidFill>
                  <a:srgbClr val="333333"/>
                </a:solidFill>
                <a:latin typeface="Arial" pitchFamily="34" charset="0"/>
                <a:ea typeface="Arial" pitchFamily="34" charset="-122"/>
                <a:cs typeface="Arial" pitchFamily="34" charset="-120"/>
              </a:rPr>
              <a:t>Launched 100-day reviews of critical supply chains</a:t>
            </a:r>
            <a:endParaRPr lang="en-US" sz="900" dirty="0"/>
          </a:p>
        </p:txBody>
      </p:sp>
      <p:sp>
        <p:nvSpPr>
          <p:cNvPr id="20" name="Shape 17"/>
          <p:cNvSpPr/>
          <p:nvPr/>
        </p:nvSpPr>
        <p:spPr>
          <a:xfrm>
            <a:off x="285750" y="4464844"/>
            <a:ext cx="214313" cy="214313"/>
          </a:xfrm>
          <a:prstGeom prst="ellipse">
            <a:avLst/>
          </a:prstGeom>
          <a:solidFill>
            <a:srgbClr val="4A90A4"/>
          </a:solidFill>
          <a:ln/>
        </p:spPr>
      </p:sp>
      <p:sp>
        <p:nvSpPr>
          <p:cNvPr id="21" name="Text 18"/>
          <p:cNvSpPr/>
          <p:nvPr/>
        </p:nvSpPr>
        <p:spPr>
          <a:xfrm>
            <a:off x="285750" y="4464844"/>
            <a:ext cx="285750" cy="214313"/>
          </a:xfrm>
          <a:prstGeom prst="rect">
            <a:avLst/>
          </a:prstGeom>
          <a:noFill/>
          <a:ln/>
        </p:spPr>
        <p:txBody>
          <a:bodyPr wrap="none" lIns="0" tIns="0" rIns="0" bIns="0" rtlCol="0" anchor="ctr">
            <a:spAutoFit/>
          </a:bodyPr>
          <a:lstStyle/>
          <a:p>
            <a:pPr indent="0" marL="0">
              <a:buNone/>
            </a:pPr>
            <a:r>
              <a:rPr lang="en-US" sz="788" b="1" dirty="0">
                <a:solidFill>
                  <a:srgbClr val="FFFFFF"/>
                </a:solidFill>
                <a:latin typeface="Arial" pitchFamily="34" charset="0"/>
                <a:ea typeface="Arial" pitchFamily="34" charset="-122"/>
                <a:cs typeface="Arial" pitchFamily="34" charset="-120"/>
              </a:rPr>
              <a:t>2</a:t>
            </a:r>
            <a:endParaRPr lang="en-US" sz="788" dirty="0"/>
          </a:p>
        </p:txBody>
      </p:sp>
      <p:sp>
        <p:nvSpPr>
          <p:cNvPr id="22" name="Shape 19"/>
          <p:cNvSpPr/>
          <p:nvPr/>
        </p:nvSpPr>
        <p:spPr>
          <a:xfrm>
            <a:off x="500063" y="4464844"/>
            <a:ext cx="3900488" cy="550069"/>
          </a:xfrm>
          <a:prstGeom prst="rect">
            <a:avLst/>
          </a:prstGeom>
          <a:solidFill>
            <a:srgbClr val="FFFFFF"/>
          </a:solidFill>
          <a:ln/>
        </p:spPr>
      </p:sp>
      <p:sp>
        <p:nvSpPr>
          <p:cNvPr id="23" name="Text 20"/>
          <p:cNvSpPr/>
          <p:nvPr/>
        </p:nvSpPr>
        <p:spPr>
          <a:xfrm>
            <a:off x="585788" y="4550569"/>
            <a:ext cx="3800475" cy="171450"/>
          </a:xfrm>
          <a:prstGeom prst="rect">
            <a:avLst/>
          </a:prstGeom>
          <a:noFill/>
          <a:ln/>
        </p:spPr>
        <p:txBody>
          <a:bodyPr wrap="square" lIns="0" tIns="0" rIns="0" bIns="0" rtlCol="0" anchor="ctr">
            <a:spAutoFit/>
          </a:bodyPr>
          <a:lstStyle/>
          <a:p>
            <a:pPr indent="0" marL="0">
              <a:buNone/>
            </a:pPr>
            <a:r>
              <a:rPr lang="en-US" sz="900" b="1" dirty="0">
                <a:solidFill>
                  <a:srgbClr val="2E5984"/>
                </a:solidFill>
                <a:latin typeface="Arial" pitchFamily="34" charset="0"/>
                <a:ea typeface="Arial" pitchFamily="34" charset="-122"/>
                <a:cs typeface="Arial" pitchFamily="34" charset="-120"/>
              </a:rPr>
              <a:t>June 2021: Supply Chain Disruptions Task Force</a:t>
            </a:r>
            <a:endParaRPr lang="en-US" sz="900" dirty="0"/>
          </a:p>
        </p:txBody>
      </p:sp>
      <p:sp>
        <p:nvSpPr>
          <p:cNvPr id="24" name="Text 21"/>
          <p:cNvSpPr/>
          <p:nvPr/>
        </p:nvSpPr>
        <p:spPr>
          <a:xfrm>
            <a:off x="585788" y="4757738"/>
            <a:ext cx="3800475" cy="171450"/>
          </a:xfrm>
          <a:prstGeom prst="rect">
            <a:avLst/>
          </a:prstGeom>
          <a:noFill/>
          <a:ln/>
        </p:spPr>
        <p:txBody>
          <a:bodyPr wrap="square" lIns="0" tIns="0" rIns="0" bIns="0" rtlCol="0" anchor="ctr">
            <a:spAutoFit/>
          </a:bodyPr>
          <a:lstStyle/>
          <a:p>
            <a:pPr indent="0" marL="0">
              <a:buNone/>
            </a:pPr>
            <a:r>
              <a:rPr lang="en-US" sz="900" dirty="0">
                <a:solidFill>
                  <a:srgbClr val="333333"/>
                </a:solidFill>
                <a:latin typeface="Arial" pitchFamily="34" charset="0"/>
                <a:ea typeface="Arial" pitchFamily="34" charset="-122"/>
                <a:cs typeface="Arial" pitchFamily="34" charset="-120"/>
              </a:rPr>
              <a:t>Addressed immediate pandemic-related supply chain bottlenecks</a:t>
            </a:r>
            <a:endParaRPr lang="en-US" sz="900" dirty="0"/>
          </a:p>
        </p:txBody>
      </p:sp>
      <p:sp>
        <p:nvSpPr>
          <p:cNvPr id="25" name="Shape 22"/>
          <p:cNvSpPr/>
          <p:nvPr/>
        </p:nvSpPr>
        <p:spPr>
          <a:xfrm>
            <a:off x="285750" y="5157788"/>
            <a:ext cx="214313" cy="214313"/>
          </a:xfrm>
          <a:prstGeom prst="ellipse">
            <a:avLst/>
          </a:prstGeom>
          <a:solidFill>
            <a:srgbClr val="4A90A4"/>
          </a:solidFill>
          <a:ln/>
        </p:spPr>
      </p:sp>
      <p:sp>
        <p:nvSpPr>
          <p:cNvPr id="26" name="Text 23"/>
          <p:cNvSpPr/>
          <p:nvPr/>
        </p:nvSpPr>
        <p:spPr>
          <a:xfrm>
            <a:off x="285750" y="5157788"/>
            <a:ext cx="285750" cy="214313"/>
          </a:xfrm>
          <a:prstGeom prst="rect">
            <a:avLst/>
          </a:prstGeom>
          <a:noFill/>
          <a:ln/>
        </p:spPr>
        <p:txBody>
          <a:bodyPr wrap="none" lIns="0" tIns="0" rIns="0" bIns="0" rtlCol="0" anchor="ctr">
            <a:spAutoFit/>
          </a:bodyPr>
          <a:lstStyle/>
          <a:p>
            <a:pPr indent="0" marL="0">
              <a:buNone/>
            </a:pPr>
            <a:r>
              <a:rPr lang="en-US" sz="788" b="1" dirty="0">
                <a:solidFill>
                  <a:srgbClr val="FFFFFF"/>
                </a:solidFill>
                <a:latin typeface="Arial" pitchFamily="34" charset="0"/>
                <a:ea typeface="Arial" pitchFamily="34" charset="-122"/>
                <a:cs typeface="Arial" pitchFamily="34" charset="-120"/>
              </a:rPr>
              <a:t>3</a:t>
            </a:r>
            <a:endParaRPr lang="en-US" sz="788" dirty="0"/>
          </a:p>
        </p:txBody>
      </p:sp>
      <p:sp>
        <p:nvSpPr>
          <p:cNvPr id="27" name="Shape 24"/>
          <p:cNvSpPr/>
          <p:nvPr/>
        </p:nvSpPr>
        <p:spPr>
          <a:xfrm>
            <a:off x="500063" y="5157788"/>
            <a:ext cx="3900488" cy="550069"/>
          </a:xfrm>
          <a:prstGeom prst="rect">
            <a:avLst/>
          </a:prstGeom>
          <a:solidFill>
            <a:srgbClr val="FFFFFF"/>
          </a:solidFill>
          <a:ln/>
        </p:spPr>
      </p:sp>
      <p:sp>
        <p:nvSpPr>
          <p:cNvPr id="28" name="Text 25"/>
          <p:cNvSpPr/>
          <p:nvPr/>
        </p:nvSpPr>
        <p:spPr>
          <a:xfrm>
            <a:off x="585788" y="5243513"/>
            <a:ext cx="3800475" cy="171450"/>
          </a:xfrm>
          <a:prstGeom prst="rect">
            <a:avLst/>
          </a:prstGeom>
          <a:noFill/>
          <a:ln/>
        </p:spPr>
        <p:txBody>
          <a:bodyPr wrap="square" lIns="0" tIns="0" rIns="0" bIns="0" rtlCol="0" anchor="ctr">
            <a:spAutoFit/>
          </a:bodyPr>
          <a:lstStyle/>
          <a:p>
            <a:pPr indent="0" marL="0">
              <a:buNone/>
            </a:pPr>
            <a:r>
              <a:rPr lang="en-US" sz="900" b="1" dirty="0">
                <a:solidFill>
                  <a:srgbClr val="2E5984"/>
                </a:solidFill>
                <a:latin typeface="Arial" pitchFamily="34" charset="0"/>
                <a:ea typeface="Arial" pitchFamily="34" charset="-122"/>
                <a:cs typeface="Arial" pitchFamily="34" charset="-120"/>
              </a:rPr>
              <a:t>November 2023: Council on Supply Chain Resilience</a:t>
            </a:r>
            <a:endParaRPr lang="en-US" sz="900" dirty="0"/>
          </a:p>
        </p:txBody>
      </p:sp>
      <p:sp>
        <p:nvSpPr>
          <p:cNvPr id="29" name="Text 26"/>
          <p:cNvSpPr/>
          <p:nvPr/>
        </p:nvSpPr>
        <p:spPr>
          <a:xfrm>
            <a:off x="585788" y="5450681"/>
            <a:ext cx="3800475" cy="171450"/>
          </a:xfrm>
          <a:prstGeom prst="rect">
            <a:avLst/>
          </a:prstGeom>
          <a:noFill/>
          <a:ln/>
        </p:spPr>
        <p:txBody>
          <a:bodyPr wrap="square" lIns="0" tIns="0" rIns="0" bIns="0" rtlCol="0" anchor="ctr">
            <a:spAutoFit/>
          </a:bodyPr>
          <a:lstStyle/>
          <a:p>
            <a:pPr indent="0" marL="0">
              <a:buNone/>
            </a:pPr>
            <a:r>
              <a:rPr lang="en-US" sz="900" dirty="0">
                <a:solidFill>
                  <a:srgbClr val="333333"/>
                </a:solidFill>
                <a:latin typeface="Arial" pitchFamily="34" charset="0"/>
                <a:ea typeface="Arial" pitchFamily="34" charset="-122"/>
                <a:cs typeface="Arial" pitchFamily="34" charset="-120"/>
              </a:rPr>
              <a:t>Permanent structure for long-term resilience efforts</a:t>
            </a:r>
            <a:endParaRPr lang="en-US" sz="900" dirty="0"/>
          </a:p>
        </p:txBody>
      </p:sp>
      <p:sp>
        <p:nvSpPr>
          <p:cNvPr id="30" name="Text 27"/>
          <p:cNvSpPr/>
          <p:nvPr/>
        </p:nvSpPr>
        <p:spPr>
          <a:xfrm>
            <a:off x="4743450" y="885825"/>
            <a:ext cx="4186238" cy="257175"/>
          </a:xfrm>
          <a:prstGeom prst="rect">
            <a:avLst/>
          </a:prstGeom>
          <a:noFill/>
          <a:ln/>
        </p:spPr>
        <p:txBody>
          <a:bodyPr wrap="square" lIns="0" tIns="0" rIns="0" bIns="0" rtlCol="0" anchor="ctr">
            <a:spAutoFit/>
          </a:bodyPr>
          <a:lstStyle/>
          <a:p>
            <a:pPr indent="0" marL="0">
              <a:buNone/>
            </a:pPr>
            <a:r>
              <a:rPr lang="en-US" sz="1350" b="1" dirty="0">
                <a:solidFill>
                  <a:srgbClr val="4A90A4"/>
                </a:solidFill>
                <a:latin typeface="Arial" pitchFamily="34" charset="0"/>
                <a:ea typeface="Arial" pitchFamily="34" charset="-122"/>
                <a:cs typeface="Arial" pitchFamily="34" charset="-120"/>
              </a:rPr>
              <a:t>Council Structure</a:t>
            </a:r>
            <a:endParaRPr lang="en-US" sz="1350" dirty="0"/>
          </a:p>
        </p:txBody>
      </p:sp>
      <p:sp>
        <p:nvSpPr>
          <p:cNvPr id="31" name="Shape 28"/>
          <p:cNvSpPr/>
          <p:nvPr/>
        </p:nvSpPr>
        <p:spPr>
          <a:xfrm>
            <a:off x="4743450" y="1250156"/>
            <a:ext cx="4114800" cy="2128838"/>
          </a:xfrm>
          <a:prstGeom prst="rect">
            <a:avLst/>
          </a:prstGeom>
          <a:solidFill>
            <a:srgbClr val="FFFFFF"/>
          </a:solidFill>
          <a:ln/>
        </p:spPr>
      </p:sp>
      <p:sp>
        <p:nvSpPr>
          <p:cNvPr id="32" name="Shape 29"/>
          <p:cNvSpPr/>
          <p:nvPr/>
        </p:nvSpPr>
        <p:spPr>
          <a:xfrm>
            <a:off x="4850606" y="1357313"/>
            <a:ext cx="3900488" cy="285750"/>
          </a:xfrm>
          <a:prstGeom prst="rect">
            <a:avLst/>
          </a:prstGeom>
          <a:solidFill>
            <a:srgbClr val="2E5984"/>
          </a:solidFill>
          <a:ln/>
        </p:spPr>
      </p:sp>
      <p:sp>
        <p:nvSpPr>
          <p:cNvPr id="33" name="Text 30"/>
          <p:cNvSpPr/>
          <p:nvPr/>
        </p:nvSpPr>
        <p:spPr>
          <a:xfrm>
            <a:off x="4850606" y="1357313"/>
            <a:ext cx="3971925" cy="285750"/>
          </a:xfrm>
          <a:prstGeom prst="rect">
            <a:avLst/>
          </a:prstGeom>
          <a:noFill/>
          <a:ln/>
        </p:spPr>
        <p:txBody>
          <a:bodyPr wrap="square" lIns="68072" tIns="68072" rIns="68072" bIns="68072" rtlCol="0" anchor="ctr">
            <a:spAutoFit/>
          </a:bodyPr>
          <a:lstStyle/>
          <a:p>
            <a:pPr algn="ctr" indent="0" marL="0">
              <a:buNone/>
            </a:pPr>
            <a:r>
              <a:rPr lang="en-US" sz="900" b="1" dirty="0">
                <a:solidFill>
                  <a:srgbClr val="FFFFFF"/>
                </a:solidFill>
                <a:latin typeface="Arial" pitchFamily="34" charset="0"/>
                <a:ea typeface="Arial" pitchFamily="34" charset="-122"/>
                <a:cs typeface="Arial" pitchFamily="34" charset="-120"/>
              </a:rPr>
              <a:t>Key Council Members</a:t>
            </a:r>
            <a:endParaRPr lang="en-US" sz="900" dirty="0"/>
          </a:p>
        </p:txBody>
      </p:sp>
      <p:sp>
        <p:nvSpPr>
          <p:cNvPr id="34" name="Shape 31"/>
          <p:cNvSpPr/>
          <p:nvPr/>
        </p:nvSpPr>
        <p:spPr>
          <a:xfrm>
            <a:off x="4850606" y="1728788"/>
            <a:ext cx="1872221" cy="285750"/>
          </a:xfrm>
          <a:prstGeom prst="rect">
            <a:avLst/>
          </a:prstGeom>
          <a:solidFill>
            <a:srgbClr val="F5F5F5"/>
          </a:solidFill>
          <a:ln/>
        </p:spPr>
      </p:sp>
      <p:sp>
        <p:nvSpPr>
          <p:cNvPr id="35" name="Text 32"/>
          <p:cNvSpPr/>
          <p:nvPr/>
        </p:nvSpPr>
        <p:spPr>
          <a:xfrm>
            <a:off x="4850606" y="1728788"/>
            <a:ext cx="1943658" cy="285750"/>
          </a:xfrm>
          <a:prstGeom prst="rect">
            <a:avLst/>
          </a:prstGeom>
          <a:noFill/>
          <a:ln/>
        </p:spPr>
        <p:txBody>
          <a:bodyPr wrap="square" lIns="68072" tIns="68072" rIns="68072" bIns="68072" rtlCol="0" anchor="ctr">
            <a:spAutoFit/>
          </a:bodyPr>
          <a:lstStyle/>
          <a:p>
            <a:pPr indent="0" marL="0">
              <a:buNone/>
            </a:pPr>
            <a:r>
              <a:rPr lang="en-US" sz="900" dirty="0">
                <a:solidFill>
                  <a:srgbClr val="333333"/>
                </a:solidFill>
                <a:latin typeface="Arial" pitchFamily="34" charset="0"/>
                <a:ea typeface="Arial" pitchFamily="34" charset="-122"/>
                <a:cs typeface="Arial" pitchFamily="34" charset="-120"/>
              </a:rPr>
              <a:t>Department of State</a:t>
            </a:r>
            <a:endParaRPr lang="en-US" sz="900" dirty="0"/>
          </a:p>
        </p:txBody>
      </p:sp>
      <p:sp>
        <p:nvSpPr>
          <p:cNvPr id="36" name="Shape 33"/>
          <p:cNvSpPr/>
          <p:nvPr/>
        </p:nvSpPr>
        <p:spPr>
          <a:xfrm>
            <a:off x="4850606" y="2071688"/>
            <a:ext cx="1872221" cy="285750"/>
          </a:xfrm>
          <a:prstGeom prst="rect">
            <a:avLst/>
          </a:prstGeom>
          <a:solidFill>
            <a:srgbClr val="F5F5F5"/>
          </a:solidFill>
          <a:ln/>
        </p:spPr>
      </p:sp>
      <p:sp>
        <p:nvSpPr>
          <p:cNvPr id="37" name="Text 34"/>
          <p:cNvSpPr/>
          <p:nvPr/>
        </p:nvSpPr>
        <p:spPr>
          <a:xfrm>
            <a:off x="4850606" y="2071688"/>
            <a:ext cx="1943658" cy="285750"/>
          </a:xfrm>
          <a:prstGeom prst="rect">
            <a:avLst/>
          </a:prstGeom>
          <a:noFill/>
          <a:ln/>
        </p:spPr>
        <p:txBody>
          <a:bodyPr wrap="square" lIns="68072" tIns="68072" rIns="68072" bIns="68072" rtlCol="0" anchor="ctr">
            <a:spAutoFit/>
          </a:bodyPr>
          <a:lstStyle/>
          <a:p>
            <a:pPr indent="0" marL="0">
              <a:buNone/>
            </a:pPr>
            <a:r>
              <a:rPr lang="en-US" sz="900" dirty="0">
                <a:solidFill>
                  <a:srgbClr val="333333"/>
                </a:solidFill>
                <a:latin typeface="Arial" pitchFamily="34" charset="0"/>
                <a:ea typeface="Arial" pitchFamily="34" charset="-122"/>
                <a:cs typeface="Arial" pitchFamily="34" charset="-120"/>
              </a:rPr>
              <a:t>Department of Treasury</a:t>
            </a:r>
            <a:endParaRPr lang="en-US" sz="900" dirty="0"/>
          </a:p>
        </p:txBody>
      </p:sp>
      <p:sp>
        <p:nvSpPr>
          <p:cNvPr id="38" name="Shape 35"/>
          <p:cNvSpPr/>
          <p:nvPr/>
        </p:nvSpPr>
        <p:spPr>
          <a:xfrm>
            <a:off x="4850606" y="2414588"/>
            <a:ext cx="1872221" cy="285750"/>
          </a:xfrm>
          <a:prstGeom prst="rect">
            <a:avLst/>
          </a:prstGeom>
          <a:solidFill>
            <a:srgbClr val="F5F5F5"/>
          </a:solidFill>
          <a:ln/>
        </p:spPr>
      </p:sp>
      <p:sp>
        <p:nvSpPr>
          <p:cNvPr id="39" name="Text 36"/>
          <p:cNvSpPr/>
          <p:nvPr/>
        </p:nvSpPr>
        <p:spPr>
          <a:xfrm>
            <a:off x="4850606" y="2414588"/>
            <a:ext cx="1943658" cy="285750"/>
          </a:xfrm>
          <a:prstGeom prst="rect">
            <a:avLst/>
          </a:prstGeom>
          <a:noFill/>
          <a:ln/>
        </p:spPr>
        <p:txBody>
          <a:bodyPr wrap="square" lIns="68072" tIns="68072" rIns="68072" bIns="68072" rtlCol="0" anchor="ctr">
            <a:spAutoFit/>
          </a:bodyPr>
          <a:lstStyle/>
          <a:p>
            <a:pPr indent="0" marL="0">
              <a:buNone/>
            </a:pPr>
            <a:r>
              <a:rPr lang="en-US" sz="900" dirty="0">
                <a:solidFill>
                  <a:srgbClr val="333333"/>
                </a:solidFill>
                <a:latin typeface="Arial" pitchFamily="34" charset="0"/>
                <a:ea typeface="Arial" pitchFamily="34" charset="-122"/>
                <a:cs typeface="Arial" pitchFamily="34" charset="-120"/>
              </a:rPr>
              <a:t>Department of Defense</a:t>
            </a:r>
            <a:endParaRPr lang="en-US" sz="900" dirty="0"/>
          </a:p>
        </p:txBody>
      </p:sp>
      <p:sp>
        <p:nvSpPr>
          <p:cNvPr id="40" name="Shape 37"/>
          <p:cNvSpPr/>
          <p:nvPr/>
        </p:nvSpPr>
        <p:spPr>
          <a:xfrm>
            <a:off x="4850606" y="2757488"/>
            <a:ext cx="1872221" cy="285750"/>
          </a:xfrm>
          <a:prstGeom prst="rect">
            <a:avLst/>
          </a:prstGeom>
          <a:solidFill>
            <a:srgbClr val="F5F5F5"/>
          </a:solidFill>
          <a:ln/>
        </p:spPr>
      </p:sp>
      <p:sp>
        <p:nvSpPr>
          <p:cNvPr id="41" name="Text 38"/>
          <p:cNvSpPr/>
          <p:nvPr/>
        </p:nvSpPr>
        <p:spPr>
          <a:xfrm>
            <a:off x="4850606" y="2757488"/>
            <a:ext cx="1943658" cy="285750"/>
          </a:xfrm>
          <a:prstGeom prst="rect">
            <a:avLst/>
          </a:prstGeom>
          <a:noFill/>
          <a:ln/>
        </p:spPr>
        <p:txBody>
          <a:bodyPr wrap="square" lIns="68072" tIns="68072" rIns="68072" bIns="68072" rtlCol="0" anchor="ctr">
            <a:spAutoFit/>
          </a:bodyPr>
          <a:lstStyle/>
          <a:p>
            <a:pPr indent="0" marL="0">
              <a:buNone/>
            </a:pPr>
            <a:r>
              <a:rPr lang="en-US" sz="900" dirty="0">
                <a:solidFill>
                  <a:srgbClr val="333333"/>
                </a:solidFill>
                <a:latin typeface="Arial" pitchFamily="34" charset="0"/>
                <a:ea typeface="Arial" pitchFamily="34" charset="-122"/>
                <a:cs typeface="Arial" pitchFamily="34" charset="-120"/>
              </a:rPr>
              <a:t>Department of Commerce</a:t>
            </a:r>
            <a:endParaRPr lang="en-US" sz="900" dirty="0"/>
          </a:p>
        </p:txBody>
      </p:sp>
      <p:sp>
        <p:nvSpPr>
          <p:cNvPr id="42" name="Shape 39"/>
          <p:cNvSpPr/>
          <p:nvPr/>
        </p:nvSpPr>
        <p:spPr>
          <a:xfrm>
            <a:off x="6878873" y="1728788"/>
            <a:ext cx="1872221" cy="285750"/>
          </a:xfrm>
          <a:prstGeom prst="rect">
            <a:avLst/>
          </a:prstGeom>
          <a:solidFill>
            <a:srgbClr val="F5F5F5"/>
          </a:solidFill>
          <a:ln/>
        </p:spPr>
      </p:sp>
      <p:sp>
        <p:nvSpPr>
          <p:cNvPr id="43" name="Text 40"/>
          <p:cNvSpPr/>
          <p:nvPr/>
        </p:nvSpPr>
        <p:spPr>
          <a:xfrm>
            <a:off x="6878873" y="1728788"/>
            <a:ext cx="1943658" cy="285750"/>
          </a:xfrm>
          <a:prstGeom prst="rect">
            <a:avLst/>
          </a:prstGeom>
          <a:noFill/>
          <a:ln/>
        </p:spPr>
        <p:txBody>
          <a:bodyPr wrap="square" lIns="68072" tIns="68072" rIns="68072" bIns="68072" rtlCol="0" anchor="ctr">
            <a:spAutoFit/>
          </a:bodyPr>
          <a:lstStyle/>
          <a:p>
            <a:pPr indent="0" marL="0">
              <a:buNone/>
            </a:pPr>
            <a:r>
              <a:rPr lang="en-US" sz="900" dirty="0">
                <a:solidFill>
                  <a:srgbClr val="333333"/>
                </a:solidFill>
                <a:latin typeface="Arial" pitchFamily="34" charset="0"/>
                <a:ea typeface="Arial" pitchFamily="34" charset="-122"/>
                <a:cs typeface="Arial" pitchFamily="34" charset="-120"/>
              </a:rPr>
              <a:t>Department of Energy</a:t>
            </a:r>
            <a:endParaRPr lang="en-US" sz="900" dirty="0"/>
          </a:p>
        </p:txBody>
      </p:sp>
      <p:sp>
        <p:nvSpPr>
          <p:cNvPr id="44" name="Shape 41"/>
          <p:cNvSpPr/>
          <p:nvPr/>
        </p:nvSpPr>
        <p:spPr>
          <a:xfrm>
            <a:off x="6878873" y="2071688"/>
            <a:ext cx="1872221" cy="285750"/>
          </a:xfrm>
          <a:prstGeom prst="rect">
            <a:avLst/>
          </a:prstGeom>
          <a:solidFill>
            <a:srgbClr val="F5F5F5"/>
          </a:solidFill>
          <a:ln/>
        </p:spPr>
      </p:sp>
      <p:sp>
        <p:nvSpPr>
          <p:cNvPr id="45" name="Text 42"/>
          <p:cNvSpPr/>
          <p:nvPr/>
        </p:nvSpPr>
        <p:spPr>
          <a:xfrm>
            <a:off x="6878873" y="2071688"/>
            <a:ext cx="1943658" cy="285750"/>
          </a:xfrm>
          <a:prstGeom prst="rect">
            <a:avLst/>
          </a:prstGeom>
          <a:noFill/>
          <a:ln/>
        </p:spPr>
        <p:txBody>
          <a:bodyPr wrap="square" lIns="68072" tIns="68072" rIns="68072" bIns="68072" rtlCol="0" anchor="ctr">
            <a:spAutoFit/>
          </a:bodyPr>
          <a:lstStyle/>
          <a:p>
            <a:pPr indent="0" marL="0">
              <a:buNone/>
            </a:pPr>
            <a:r>
              <a:rPr lang="en-US" sz="900" dirty="0">
                <a:solidFill>
                  <a:srgbClr val="333333"/>
                </a:solidFill>
                <a:latin typeface="Arial" pitchFamily="34" charset="0"/>
                <a:ea typeface="Arial" pitchFamily="34" charset="-122"/>
                <a:cs typeface="Arial" pitchFamily="34" charset="-120"/>
              </a:rPr>
              <a:t>Department of Transportation</a:t>
            </a:r>
            <a:endParaRPr lang="en-US" sz="900" dirty="0"/>
          </a:p>
        </p:txBody>
      </p:sp>
      <p:sp>
        <p:nvSpPr>
          <p:cNvPr id="46" name="Shape 43"/>
          <p:cNvSpPr/>
          <p:nvPr/>
        </p:nvSpPr>
        <p:spPr>
          <a:xfrm>
            <a:off x="6878873" y="2414588"/>
            <a:ext cx="1872221" cy="457200"/>
          </a:xfrm>
          <a:prstGeom prst="rect">
            <a:avLst/>
          </a:prstGeom>
          <a:solidFill>
            <a:srgbClr val="F5F5F5"/>
          </a:solidFill>
          <a:ln/>
        </p:spPr>
      </p:sp>
      <p:sp>
        <p:nvSpPr>
          <p:cNvPr id="47" name="Text 44"/>
          <p:cNvSpPr/>
          <p:nvPr/>
        </p:nvSpPr>
        <p:spPr>
          <a:xfrm>
            <a:off x="6878873" y="2414588"/>
            <a:ext cx="1943658" cy="457200"/>
          </a:xfrm>
          <a:prstGeom prst="rect">
            <a:avLst/>
          </a:prstGeom>
          <a:noFill/>
          <a:ln/>
        </p:spPr>
        <p:txBody>
          <a:bodyPr wrap="square" lIns="68072" tIns="68072" rIns="68072" bIns="68072" rtlCol="0" anchor="ctr">
            <a:spAutoFit/>
          </a:bodyPr>
          <a:lstStyle/>
          <a:p>
            <a:pPr indent="0" marL="0">
              <a:buNone/>
            </a:pPr>
            <a:r>
              <a:rPr lang="en-US" sz="900" dirty="0">
                <a:solidFill>
                  <a:srgbClr val="333333"/>
                </a:solidFill>
                <a:latin typeface="Arial" pitchFamily="34" charset="0"/>
                <a:ea typeface="Arial" pitchFamily="34" charset="-122"/>
                <a:cs typeface="Arial" pitchFamily="34" charset="-120"/>
              </a:rPr>
              <a:t>Department of Health &amp; Human Services</a:t>
            </a:r>
            <a:endParaRPr lang="en-US" sz="900" dirty="0"/>
          </a:p>
        </p:txBody>
      </p:sp>
      <p:sp>
        <p:nvSpPr>
          <p:cNvPr id="48" name="Shape 45"/>
          <p:cNvSpPr/>
          <p:nvPr/>
        </p:nvSpPr>
        <p:spPr>
          <a:xfrm>
            <a:off x="6878873" y="2928938"/>
            <a:ext cx="1872221" cy="285750"/>
          </a:xfrm>
          <a:prstGeom prst="rect">
            <a:avLst/>
          </a:prstGeom>
          <a:solidFill>
            <a:srgbClr val="F5F5F5"/>
          </a:solidFill>
          <a:ln/>
        </p:spPr>
      </p:sp>
      <p:sp>
        <p:nvSpPr>
          <p:cNvPr id="49" name="Text 46"/>
          <p:cNvSpPr/>
          <p:nvPr/>
        </p:nvSpPr>
        <p:spPr>
          <a:xfrm>
            <a:off x="6878873" y="2928938"/>
            <a:ext cx="1943658" cy="285750"/>
          </a:xfrm>
          <a:prstGeom prst="rect">
            <a:avLst/>
          </a:prstGeom>
          <a:noFill/>
          <a:ln/>
        </p:spPr>
        <p:txBody>
          <a:bodyPr wrap="square" lIns="68072" tIns="68072" rIns="68072" bIns="68072" rtlCol="0" anchor="ctr">
            <a:spAutoFit/>
          </a:bodyPr>
          <a:lstStyle/>
          <a:p>
            <a:pPr indent="0" marL="0">
              <a:buNone/>
            </a:pPr>
            <a:r>
              <a:rPr lang="en-US" sz="900" dirty="0">
                <a:solidFill>
                  <a:srgbClr val="333333"/>
                </a:solidFill>
                <a:latin typeface="Arial" pitchFamily="34" charset="0"/>
                <a:ea typeface="Arial" pitchFamily="34" charset="-122"/>
                <a:cs typeface="Arial" pitchFamily="34" charset="-120"/>
              </a:rPr>
              <a:t>U.S. Trade Representative</a:t>
            </a:r>
            <a:endParaRPr lang="en-US" sz="900" dirty="0"/>
          </a:p>
        </p:txBody>
      </p:sp>
      <p:sp>
        <p:nvSpPr>
          <p:cNvPr id="50" name="Text 47"/>
          <p:cNvSpPr/>
          <p:nvPr/>
        </p:nvSpPr>
        <p:spPr>
          <a:xfrm>
            <a:off x="4743450" y="3521869"/>
            <a:ext cx="4186238" cy="257175"/>
          </a:xfrm>
          <a:prstGeom prst="rect">
            <a:avLst/>
          </a:prstGeom>
          <a:noFill/>
          <a:ln/>
        </p:spPr>
        <p:txBody>
          <a:bodyPr wrap="square" lIns="0" tIns="0" rIns="0" bIns="0" rtlCol="0" anchor="ctr">
            <a:spAutoFit/>
          </a:bodyPr>
          <a:lstStyle/>
          <a:p>
            <a:pPr indent="0" marL="0">
              <a:buNone/>
            </a:pPr>
            <a:r>
              <a:rPr lang="en-US" sz="1350" b="1" dirty="0">
                <a:solidFill>
                  <a:srgbClr val="4A90A4"/>
                </a:solidFill>
                <a:latin typeface="Arial" pitchFamily="34" charset="0"/>
                <a:ea typeface="Arial" pitchFamily="34" charset="-122"/>
                <a:cs typeface="Arial" pitchFamily="34" charset="-120"/>
              </a:rPr>
              <a:t>Strategic Focus Areas</a:t>
            </a:r>
            <a:endParaRPr lang="en-US" sz="1350" dirty="0"/>
          </a:p>
        </p:txBody>
      </p:sp>
      <p:sp>
        <p:nvSpPr>
          <p:cNvPr id="51" name="Shape 48"/>
          <p:cNvSpPr/>
          <p:nvPr/>
        </p:nvSpPr>
        <p:spPr>
          <a:xfrm>
            <a:off x="4743450" y="3886200"/>
            <a:ext cx="4114800" cy="1593056"/>
          </a:xfrm>
          <a:prstGeom prst="rect">
            <a:avLst/>
          </a:prstGeom>
          <a:solidFill>
            <a:srgbClr val="FFFFFF"/>
          </a:solidFill>
          <a:ln/>
        </p:spPr>
      </p:sp>
      <p:sp>
        <p:nvSpPr>
          <p:cNvPr id="52" name="Text 49"/>
          <p:cNvSpPr/>
          <p:nvPr/>
        </p:nvSpPr>
        <p:spPr>
          <a:xfrm>
            <a:off x="5100638" y="4054078"/>
            <a:ext cx="1635723" cy="142875"/>
          </a:xfrm>
          <a:prstGeom prst="rect">
            <a:avLst/>
          </a:prstGeom>
          <a:noFill/>
          <a:ln/>
        </p:spPr>
        <p:txBody>
          <a:bodyPr wrap="square" lIns="0" tIns="0" rIns="0" bIns="0" rtlCol="0" anchor="ctr">
            <a:spAutoFit/>
          </a:bodyPr>
          <a:lstStyle/>
          <a:p>
            <a:pPr algn="l" indent="0" marL="0">
              <a:buNone/>
            </a:pPr>
            <a:r>
              <a:rPr lang="en-US" sz="1013" b="1" dirty="0">
                <a:solidFill>
                  <a:srgbClr val="333333"/>
                </a:solidFill>
                <a:latin typeface="Arial" pitchFamily="34" charset="0"/>
                <a:ea typeface="Arial" pitchFamily="34" charset="-122"/>
                <a:cs typeface="Arial" pitchFamily="34" charset="-120"/>
              </a:rPr>
              <a:t>Supply Chain Monitoring:</a:t>
            </a:r>
            <a:endParaRPr lang="en-US" sz="1013" dirty="0"/>
          </a:p>
        </p:txBody>
      </p:sp>
      <p:sp>
        <p:nvSpPr>
          <p:cNvPr id="53" name="Text 50"/>
          <p:cNvSpPr/>
          <p:nvPr/>
        </p:nvSpPr>
        <p:spPr>
          <a:xfrm>
            <a:off x="5100638" y="4054078"/>
            <a:ext cx="3493963" cy="335756"/>
          </a:xfrm>
          <a:prstGeom prst="rect">
            <a:avLst/>
          </a:prstGeom>
          <a:noFill/>
          <a:ln/>
        </p:spPr>
        <p:txBody>
          <a:bodyPr wrap="square" lIns="0" tIns="0" rIns="0" bIns="0" rtlCol="0" anchor="ctr">
            <a:spAutoFit/>
          </a:bodyPr>
          <a:lstStyle/>
          <a:p>
            <a:pPr algn="l" indent="0" marL="0">
              <a:buNone/>
            </a:pPr>
            <a:r>
              <a:rPr lang="en-US" sz="1013" dirty="0">
                <a:solidFill>
                  <a:srgbClr val="333333"/>
                </a:solidFill>
                <a:latin typeface="Arial" pitchFamily="34" charset="0"/>
                <a:ea typeface="Arial" pitchFamily="34" charset="-122"/>
                <a:cs typeface="Arial" pitchFamily="34" charset="-120"/>
              </a:rPr>
              <a:t>Early warning systems and data analytics</a:t>
            </a:r>
            <a:endParaRPr lang="en-US" sz="1013" dirty="0"/>
          </a:p>
        </p:txBody>
      </p:sp>
      <p:sp>
        <p:nvSpPr>
          <p:cNvPr id="54" name="Text 51"/>
          <p:cNvSpPr/>
          <p:nvPr/>
        </p:nvSpPr>
        <p:spPr>
          <a:xfrm>
            <a:off x="5100638" y="4525566"/>
            <a:ext cx="1614627" cy="142875"/>
          </a:xfrm>
          <a:prstGeom prst="rect">
            <a:avLst/>
          </a:prstGeom>
          <a:noFill/>
          <a:ln/>
        </p:spPr>
        <p:txBody>
          <a:bodyPr wrap="square" lIns="0" tIns="0" rIns="0" bIns="0" rtlCol="0" anchor="ctr">
            <a:spAutoFit/>
          </a:bodyPr>
          <a:lstStyle/>
          <a:p>
            <a:pPr algn="l" indent="0" marL="0">
              <a:buNone/>
            </a:pPr>
            <a:r>
              <a:rPr lang="en-US" sz="1013" b="1" dirty="0">
                <a:solidFill>
                  <a:srgbClr val="333333"/>
                </a:solidFill>
                <a:latin typeface="Arial" pitchFamily="34" charset="0"/>
                <a:ea typeface="Arial" pitchFamily="34" charset="-122"/>
                <a:cs typeface="Arial" pitchFamily="34" charset="-120"/>
              </a:rPr>
              <a:t>Domestic Manufacturing:</a:t>
            </a:r>
            <a:endParaRPr lang="en-US" sz="1013" dirty="0"/>
          </a:p>
        </p:txBody>
      </p:sp>
      <p:sp>
        <p:nvSpPr>
          <p:cNvPr id="55" name="Text 52"/>
          <p:cNvSpPr/>
          <p:nvPr/>
        </p:nvSpPr>
        <p:spPr>
          <a:xfrm>
            <a:off x="6643827" y="4525566"/>
            <a:ext cx="1722174" cy="142875"/>
          </a:xfrm>
          <a:prstGeom prst="rect">
            <a:avLst/>
          </a:prstGeom>
          <a:noFill/>
          <a:ln/>
        </p:spPr>
        <p:txBody>
          <a:bodyPr wrap="square" lIns="0" tIns="0" rIns="0" bIns="0" rtlCol="0" anchor="ctr">
            <a:spAutoFit/>
          </a:bodyPr>
          <a:lstStyle/>
          <a:p>
            <a:pPr algn="l" indent="0" marL="0">
              <a:buNone/>
            </a:pPr>
            <a:r>
              <a:rPr lang="en-US" sz="1013" dirty="0">
                <a:solidFill>
                  <a:srgbClr val="333333"/>
                </a:solidFill>
                <a:latin typeface="Arial" pitchFamily="34" charset="0"/>
                <a:ea typeface="Arial" pitchFamily="34" charset="-122"/>
                <a:cs typeface="Arial" pitchFamily="34" charset="-120"/>
              </a:rPr>
              <a:t>Incentives for critical sectors</a:t>
            </a:r>
            <a:endParaRPr lang="en-US" sz="1013" dirty="0"/>
          </a:p>
        </p:txBody>
      </p:sp>
      <p:sp>
        <p:nvSpPr>
          <p:cNvPr id="56" name="Text 53"/>
          <p:cNvSpPr/>
          <p:nvPr/>
        </p:nvSpPr>
        <p:spPr>
          <a:xfrm>
            <a:off x="5100638" y="4804172"/>
            <a:ext cx="1721560" cy="142875"/>
          </a:xfrm>
          <a:prstGeom prst="rect">
            <a:avLst/>
          </a:prstGeom>
          <a:noFill/>
          <a:ln/>
        </p:spPr>
        <p:txBody>
          <a:bodyPr wrap="square" lIns="0" tIns="0" rIns="0" bIns="0" rtlCol="0" anchor="ctr">
            <a:spAutoFit/>
          </a:bodyPr>
          <a:lstStyle/>
          <a:p>
            <a:pPr algn="l" indent="0" marL="0">
              <a:buNone/>
            </a:pPr>
            <a:r>
              <a:rPr lang="en-US" sz="1013" b="1" dirty="0">
                <a:solidFill>
                  <a:srgbClr val="333333"/>
                </a:solidFill>
                <a:latin typeface="Arial" pitchFamily="34" charset="0"/>
                <a:ea typeface="Arial" pitchFamily="34" charset="-122"/>
                <a:cs typeface="Arial" pitchFamily="34" charset="-120"/>
              </a:rPr>
              <a:t>International Coordination:</a:t>
            </a:r>
            <a:endParaRPr lang="en-US" sz="1013" dirty="0"/>
          </a:p>
        </p:txBody>
      </p:sp>
      <p:sp>
        <p:nvSpPr>
          <p:cNvPr id="57" name="Text 54"/>
          <p:cNvSpPr/>
          <p:nvPr/>
        </p:nvSpPr>
        <p:spPr>
          <a:xfrm>
            <a:off x="6750760" y="4804172"/>
            <a:ext cx="1422192" cy="142875"/>
          </a:xfrm>
          <a:prstGeom prst="rect">
            <a:avLst/>
          </a:prstGeom>
          <a:noFill/>
          <a:ln/>
        </p:spPr>
        <p:txBody>
          <a:bodyPr wrap="square" lIns="0" tIns="0" rIns="0" bIns="0" rtlCol="0" anchor="ctr">
            <a:spAutoFit/>
          </a:bodyPr>
          <a:lstStyle/>
          <a:p>
            <a:pPr algn="l" indent="0" marL="0">
              <a:buNone/>
            </a:pPr>
            <a:r>
              <a:rPr lang="en-US" sz="1013" dirty="0">
                <a:solidFill>
                  <a:srgbClr val="333333"/>
                </a:solidFill>
                <a:latin typeface="Arial" pitchFamily="34" charset="0"/>
                <a:ea typeface="Arial" pitchFamily="34" charset="-122"/>
                <a:cs typeface="Arial" pitchFamily="34" charset="-120"/>
              </a:rPr>
              <a:t>Partnerships with allies</a:t>
            </a:r>
            <a:endParaRPr lang="en-US" sz="1013" dirty="0"/>
          </a:p>
        </p:txBody>
      </p:sp>
      <p:sp>
        <p:nvSpPr>
          <p:cNvPr id="58" name="Text 55"/>
          <p:cNvSpPr/>
          <p:nvPr/>
        </p:nvSpPr>
        <p:spPr>
          <a:xfrm>
            <a:off x="5100638" y="5082778"/>
            <a:ext cx="1579215" cy="142875"/>
          </a:xfrm>
          <a:prstGeom prst="rect">
            <a:avLst/>
          </a:prstGeom>
          <a:noFill/>
          <a:ln/>
        </p:spPr>
        <p:txBody>
          <a:bodyPr wrap="square" lIns="0" tIns="0" rIns="0" bIns="0" rtlCol="0" anchor="ctr">
            <a:spAutoFit/>
          </a:bodyPr>
          <a:lstStyle/>
          <a:p>
            <a:pPr algn="l" indent="0" marL="0">
              <a:buNone/>
            </a:pPr>
            <a:r>
              <a:rPr lang="en-US" sz="1013" b="1" dirty="0">
                <a:solidFill>
                  <a:srgbClr val="333333"/>
                </a:solidFill>
                <a:latin typeface="Arial" pitchFamily="34" charset="0"/>
                <a:ea typeface="Arial" pitchFamily="34" charset="-122"/>
                <a:cs typeface="Arial" pitchFamily="34" charset="-120"/>
              </a:rPr>
              <a:t>Regulatory Frameworks:</a:t>
            </a:r>
            <a:endParaRPr lang="en-US" sz="1013" dirty="0"/>
          </a:p>
        </p:txBody>
      </p:sp>
      <p:sp>
        <p:nvSpPr>
          <p:cNvPr id="59" name="Text 56"/>
          <p:cNvSpPr/>
          <p:nvPr/>
        </p:nvSpPr>
        <p:spPr>
          <a:xfrm>
            <a:off x="6608415" y="5082778"/>
            <a:ext cx="1779575" cy="142875"/>
          </a:xfrm>
          <a:prstGeom prst="rect">
            <a:avLst/>
          </a:prstGeom>
          <a:noFill/>
          <a:ln/>
        </p:spPr>
        <p:txBody>
          <a:bodyPr wrap="square" lIns="0" tIns="0" rIns="0" bIns="0" rtlCol="0" anchor="ctr">
            <a:spAutoFit/>
          </a:bodyPr>
          <a:lstStyle/>
          <a:p>
            <a:pPr algn="l" indent="0" marL="0">
              <a:buNone/>
            </a:pPr>
            <a:r>
              <a:rPr lang="en-US" sz="1013" dirty="0">
                <a:solidFill>
                  <a:srgbClr val="333333"/>
                </a:solidFill>
                <a:latin typeface="Arial" pitchFamily="34" charset="0"/>
                <a:ea typeface="Arial" pitchFamily="34" charset="-122"/>
                <a:cs typeface="Arial" pitchFamily="34" charset="-120"/>
              </a:rPr>
              <a:t>Policies to promote resilience</a:t>
            </a:r>
            <a:endParaRPr lang="en-US" sz="1013" dirty="0"/>
          </a:p>
        </p:txBody>
      </p:sp>
      <p:sp>
        <p:nvSpPr>
          <p:cNvPr id="60" name="Shape 57"/>
          <p:cNvSpPr/>
          <p:nvPr/>
        </p:nvSpPr>
        <p:spPr>
          <a:xfrm>
            <a:off x="4743450" y="5622131"/>
            <a:ext cx="4114800" cy="978694"/>
          </a:xfrm>
          <a:prstGeom prst="rect">
            <a:avLst/>
          </a:prstGeom>
          <a:solidFill>
            <a:srgbClr val="7FB3D3"/>
          </a:solidFill>
          <a:ln/>
        </p:spPr>
      </p:sp>
      <p:sp>
        <p:nvSpPr>
          <p:cNvPr id="61" name="Text 58"/>
          <p:cNvSpPr/>
          <p:nvPr/>
        </p:nvSpPr>
        <p:spPr>
          <a:xfrm>
            <a:off x="4850606" y="5729288"/>
            <a:ext cx="3971925" cy="214313"/>
          </a:xfrm>
          <a:prstGeom prst="rect">
            <a:avLst/>
          </a:prstGeom>
          <a:noFill/>
          <a:ln/>
        </p:spPr>
        <p:txBody>
          <a:bodyPr wrap="square" lIns="0" tIns="0" rIns="0" bIns="0" rtlCol="0" anchor="ctr">
            <a:spAutoFit/>
          </a:bodyPr>
          <a:lstStyle/>
          <a:p>
            <a:pPr indent="0" marL="0">
              <a:buNone/>
            </a:pPr>
            <a:r>
              <a:rPr lang="en-US" sz="1125" b="1" dirty="0">
                <a:solidFill>
                  <a:srgbClr val="FFFFFF"/>
                </a:solidFill>
                <a:latin typeface="Arial" pitchFamily="34" charset="0"/>
                <a:ea typeface="Arial" pitchFamily="34" charset="-122"/>
                <a:cs typeface="Arial" pitchFamily="34" charset="-120"/>
              </a:rPr>
              <a:t>Quadrennial Supply Chain Review</a:t>
            </a:r>
            <a:endParaRPr lang="en-US" sz="1125" dirty="0"/>
          </a:p>
        </p:txBody>
      </p:sp>
      <p:sp>
        <p:nvSpPr>
          <p:cNvPr id="62" name="Text 59"/>
          <p:cNvSpPr/>
          <p:nvPr/>
        </p:nvSpPr>
        <p:spPr>
          <a:xfrm>
            <a:off x="4850606" y="5979319"/>
            <a:ext cx="3971925" cy="514350"/>
          </a:xfrm>
          <a:prstGeom prst="rect">
            <a:avLst/>
          </a:prstGeom>
          <a:noFill/>
          <a:ln/>
        </p:spPr>
        <p:txBody>
          <a:bodyPr wrap="square" lIns="0" tIns="0" rIns="0" bIns="0" rtlCol="0" anchor="ctr">
            <a:spAutoFit/>
          </a:bodyPr>
          <a:lstStyle/>
          <a:p>
            <a:pPr indent="0" marL="0">
              <a:buNone/>
            </a:pPr>
            <a:r>
              <a:rPr lang="en-US" sz="900" dirty="0">
                <a:solidFill>
                  <a:srgbClr val="FFFFFF"/>
                </a:solidFill>
                <a:latin typeface="Arial" pitchFamily="34" charset="0"/>
                <a:ea typeface="Arial" pitchFamily="34" charset="-122"/>
                <a:cs typeface="Arial" pitchFamily="34" charset="-120"/>
              </a:rPr>
              <a:t>Published February 2024, provides comprehensive assessment of vulnerabilities and strategic roadmap for building resilience across critical sectors.</a:t>
            </a:r>
            <a:endParaRPr lang="en-US" sz="900" dirty="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name="Slide 5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9144000" cy="6560781"/>
          </a:xfrm>
          <a:prstGeom prst="rect">
            <a:avLst/>
          </a:prstGeom>
        </p:spPr>
      </p:pic>
      <p:sp>
        <p:nvSpPr>
          <p:cNvPr id="3" name="Text 0"/>
          <p:cNvSpPr/>
          <p:nvPr/>
        </p:nvSpPr>
        <p:spPr>
          <a:xfrm>
            <a:off x="285750" y="285750"/>
            <a:ext cx="8643938" cy="385763"/>
          </a:xfrm>
          <a:prstGeom prst="rect">
            <a:avLst/>
          </a:prstGeom>
          <a:noFill/>
          <a:ln/>
        </p:spPr>
        <p:txBody>
          <a:bodyPr wrap="square" lIns="0" tIns="0" rIns="0" bIns="0" rtlCol="0" anchor="ctr">
            <a:spAutoFit/>
          </a:bodyPr>
          <a:lstStyle/>
          <a:p>
            <a:pPr indent="0" marL="0">
              <a:buNone/>
            </a:pPr>
            <a:r>
              <a:rPr lang="en-US" sz="2025" b="1" dirty="0">
                <a:solidFill>
                  <a:srgbClr val="2E5984"/>
                </a:solidFill>
                <a:latin typeface="Arial" pitchFamily="34" charset="0"/>
                <a:ea typeface="Arial" pitchFamily="34" charset="-122"/>
                <a:cs typeface="Arial" pitchFamily="34" charset="-120"/>
              </a:rPr>
              <a:t>Legislative Support for Supply Chain Resilience</a:t>
            </a:r>
            <a:endParaRPr lang="en-US" sz="2025" dirty="0"/>
          </a:p>
        </p:txBody>
      </p:sp>
      <p:sp>
        <p:nvSpPr>
          <p:cNvPr id="4" name="Shape 1"/>
          <p:cNvSpPr/>
          <p:nvPr/>
        </p:nvSpPr>
        <p:spPr>
          <a:xfrm>
            <a:off x="285750" y="885825"/>
            <a:ext cx="4114800" cy="1240138"/>
          </a:xfrm>
          <a:prstGeom prst="rect">
            <a:avLst/>
          </a:prstGeom>
          <a:solidFill>
            <a:srgbClr val="FFFFFF"/>
          </a:solidFill>
          <a:ln/>
        </p:spPr>
      </p:sp>
      <p:sp>
        <p:nvSpPr>
          <p:cNvPr id="5" name="Shape 2"/>
          <p:cNvSpPr/>
          <p:nvPr/>
        </p:nvSpPr>
        <p:spPr>
          <a:xfrm>
            <a:off x="392906" y="992981"/>
            <a:ext cx="285750" cy="285750"/>
          </a:xfrm>
          <a:prstGeom prst="rect">
            <a:avLst/>
          </a:prstGeom>
          <a:solidFill>
            <a:srgbClr val="2E5984"/>
          </a:solidFill>
          <a:ln/>
        </p:spPr>
      </p:sp>
      <p:pic>
        <p:nvPicPr>
          <p:cNvPr id="6" name="Image 1" descr="preencoded.png">    </p:cNvPr>
          <p:cNvPicPr>
            <a:picLocks noChangeAspect="1"/>
          </p:cNvPicPr>
          <p:nvPr/>
        </p:nvPicPr>
        <p:blipFill>
          <a:blip r:embed="rId2"/>
          <a:stretch>
            <a:fillRect/>
          </a:stretch>
        </p:blipFill>
        <p:spPr>
          <a:xfrm>
            <a:off x="455414" y="1132284"/>
            <a:ext cx="160734" cy="7144"/>
          </a:xfrm>
          <a:prstGeom prst="rect">
            <a:avLst/>
          </a:prstGeom>
        </p:spPr>
      </p:pic>
      <p:sp>
        <p:nvSpPr>
          <p:cNvPr id="7" name="Text 3"/>
          <p:cNvSpPr/>
          <p:nvPr/>
        </p:nvSpPr>
        <p:spPr>
          <a:xfrm>
            <a:off x="785813" y="992981"/>
            <a:ext cx="3579019" cy="192881"/>
          </a:xfrm>
          <a:prstGeom prst="rect">
            <a:avLst/>
          </a:prstGeom>
          <a:noFill/>
          <a:ln/>
        </p:spPr>
        <p:txBody>
          <a:bodyPr wrap="square" lIns="0" tIns="0" rIns="0" bIns="0" rtlCol="0" anchor="ctr">
            <a:spAutoFit/>
          </a:bodyPr>
          <a:lstStyle/>
          <a:p>
            <a:pPr indent="0" marL="0">
              <a:buNone/>
            </a:pPr>
            <a:r>
              <a:rPr lang="en-US" sz="1013" b="1" dirty="0">
                <a:solidFill>
                  <a:srgbClr val="2E5984"/>
                </a:solidFill>
                <a:latin typeface="Arial" pitchFamily="34" charset="0"/>
                <a:ea typeface="Arial" pitchFamily="34" charset="-122"/>
                <a:cs typeface="Arial" pitchFamily="34" charset="-120"/>
              </a:rPr>
              <a:t>American Rescue Plan (2021)</a:t>
            </a:r>
            <a:endParaRPr lang="en-US" sz="1013" dirty="0"/>
          </a:p>
        </p:txBody>
      </p:sp>
      <p:sp>
        <p:nvSpPr>
          <p:cNvPr id="8" name="Text 4"/>
          <p:cNvSpPr/>
          <p:nvPr/>
        </p:nvSpPr>
        <p:spPr>
          <a:xfrm>
            <a:off x="785813" y="1221581"/>
            <a:ext cx="3579019" cy="180017"/>
          </a:xfrm>
          <a:prstGeom prst="rect">
            <a:avLst/>
          </a:prstGeom>
          <a:noFill/>
          <a:ln/>
        </p:spPr>
        <p:txBody>
          <a:bodyPr wrap="square" lIns="255143" tIns="0" rIns="0" bIns="0" rtlCol="0" anchor="ctr">
            <a:spAutoFit/>
          </a:bodyPr>
          <a:lstStyle/>
          <a:p>
            <a:pPr algn="l" indent="0" marL="0">
              <a:buNone/>
            </a:pPr>
            <a:r>
              <a:rPr lang="en-US" sz="1013" dirty="0">
                <a:solidFill>
                  <a:srgbClr val="333333"/>
                </a:solidFill>
                <a:latin typeface="Arial" pitchFamily="34" charset="0"/>
                <a:ea typeface="Arial" pitchFamily="34" charset="-122"/>
                <a:cs typeface="Arial" pitchFamily="34" charset="-120"/>
              </a:rPr>
              <a:t>$10 billion for Defense Production Act investments</a:t>
            </a:r>
            <a:endParaRPr lang="en-US" sz="1013" dirty="0"/>
          </a:p>
        </p:txBody>
      </p:sp>
      <p:sp>
        <p:nvSpPr>
          <p:cNvPr id="9" name="Text 5"/>
          <p:cNvSpPr/>
          <p:nvPr/>
        </p:nvSpPr>
        <p:spPr>
          <a:xfrm>
            <a:off x="785813" y="1487323"/>
            <a:ext cx="3579019" cy="180017"/>
          </a:xfrm>
          <a:prstGeom prst="rect">
            <a:avLst/>
          </a:prstGeom>
          <a:noFill/>
          <a:ln/>
        </p:spPr>
        <p:txBody>
          <a:bodyPr wrap="square" lIns="255143" tIns="0" rIns="0" bIns="0" rtlCol="0" anchor="ctr">
            <a:spAutoFit/>
          </a:bodyPr>
          <a:lstStyle/>
          <a:p>
            <a:pPr algn="l" indent="0" marL="0">
              <a:buNone/>
            </a:pPr>
            <a:r>
              <a:rPr lang="en-US" sz="1013" dirty="0">
                <a:solidFill>
                  <a:srgbClr val="333333"/>
                </a:solidFill>
                <a:latin typeface="Arial" pitchFamily="34" charset="0"/>
                <a:ea typeface="Arial" pitchFamily="34" charset="-122"/>
                <a:cs typeface="Arial" pitchFamily="34" charset="-120"/>
              </a:rPr>
              <a:t>$3 billion for public health supply chain resilience</a:t>
            </a:r>
            <a:endParaRPr lang="en-US" sz="1013" dirty="0"/>
          </a:p>
        </p:txBody>
      </p:sp>
      <p:sp>
        <p:nvSpPr>
          <p:cNvPr id="10" name="Text 6"/>
          <p:cNvSpPr/>
          <p:nvPr/>
        </p:nvSpPr>
        <p:spPr>
          <a:xfrm>
            <a:off x="785813" y="1753065"/>
            <a:ext cx="3579019" cy="180017"/>
          </a:xfrm>
          <a:prstGeom prst="rect">
            <a:avLst/>
          </a:prstGeom>
          <a:noFill/>
          <a:ln/>
        </p:spPr>
        <p:txBody>
          <a:bodyPr wrap="square" lIns="255143" tIns="0" rIns="0" bIns="0" rtlCol="0" anchor="ctr">
            <a:spAutoFit/>
          </a:bodyPr>
          <a:lstStyle/>
          <a:p>
            <a:pPr algn="l" indent="0" marL="0">
              <a:buNone/>
            </a:pPr>
            <a:r>
              <a:rPr lang="en-US" sz="1013" dirty="0">
                <a:solidFill>
                  <a:srgbClr val="333333"/>
                </a:solidFill>
                <a:latin typeface="Arial" pitchFamily="34" charset="0"/>
                <a:ea typeface="Arial" pitchFamily="34" charset="-122"/>
                <a:cs typeface="Arial" pitchFamily="34" charset="-120"/>
              </a:rPr>
              <a:t>Support for small business manufacturing</a:t>
            </a:r>
            <a:endParaRPr lang="en-US" sz="1013" dirty="0"/>
          </a:p>
        </p:txBody>
      </p:sp>
      <p:sp>
        <p:nvSpPr>
          <p:cNvPr id="11" name="Shape 7"/>
          <p:cNvSpPr/>
          <p:nvPr/>
        </p:nvSpPr>
        <p:spPr>
          <a:xfrm>
            <a:off x="285750" y="2233120"/>
            <a:ext cx="4114800" cy="1420155"/>
          </a:xfrm>
          <a:prstGeom prst="rect">
            <a:avLst/>
          </a:prstGeom>
          <a:solidFill>
            <a:srgbClr val="FFFFFF"/>
          </a:solidFill>
          <a:ln/>
        </p:spPr>
      </p:sp>
      <p:sp>
        <p:nvSpPr>
          <p:cNvPr id="12" name="Shape 8"/>
          <p:cNvSpPr/>
          <p:nvPr/>
        </p:nvSpPr>
        <p:spPr>
          <a:xfrm>
            <a:off x="392906" y="2340276"/>
            <a:ext cx="285750" cy="285750"/>
          </a:xfrm>
          <a:prstGeom prst="rect">
            <a:avLst/>
          </a:prstGeom>
          <a:solidFill>
            <a:srgbClr val="2E5984"/>
          </a:solidFill>
          <a:ln/>
        </p:spPr>
      </p:sp>
      <p:pic>
        <p:nvPicPr>
          <p:cNvPr id="13" name="Image 2" descr="preencoded.png">    </p:cNvPr>
          <p:cNvPicPr>
            <a:picLocks noChangeAspect="1"/>
          </p:cNvPicPr>
          <p:nvPr/>
        </p:nvPicPr>
        <p:blipFill>
          <a:blip r:embed="rId3"/>
          <a:stretch>
            <a:fillRect/>
          </a:stretch>
        </p:blipFill>
        <p:spPr>
          <a:xfrm>
            <a:off x="455414" y="2479579"/>
            <a:ext cx="160734" cy="7144"/>
          </a:xfrm>
          <a:prstGeom prst="rect">
            <a:avLst/>
          </a:prstGeom>
        </p:spPr>
      </p:pic>
      <p:sp>
        <p:nvSpPr>
          <p:cNvPr id="14" name="Text 9"/>
          <p:cNvSpPr/>
          <p:nvPr/>
        </p:nvSpPr>
        <p:spPr>
          <a:xfrm>
            <a:off x="785813" y="2340276"/>
            <a:ext cx="3579019" cy="192881"/>
          </a:xfrm>
          <a:prstGeom prst="rect">
            <a:avLst/>
          </a:prstGeom>
          <a:noFill/>
          <a:ln/>
        </p:spPr>
        <p:txBody>
          <a:bodyPr wrap="square" lIns="0" tIns="0" rIns="0" bIns="0" rtlCol="0" anchor="ctr">
            <a:spAutoFit/>
          </a:bodyPr>
          <a:lstStyle/>
          <a:p>
            <a:pPr indent="0" marL="0">
              <a:buNone/>
            </a:pPr>
            <a:r>
              <a:rPr lang="en-US" sz="1013" b="1" dirty="0">
                <a:solidFill>
                  <a:srgbClr val="2E5984"/>
                </a:solidFill>
                <a:latin typeface="Arial" pitchFamily="34" charset="0"/>
                <a:ea typeface="Arial" pitchFamily="34" charset="-122"/>
                <a:cs typeface="Arial" pitchFamily="34" charset="-120"/>
              </a:rPr>
              <a:t>Bipartisan Infrastructure Law (2021)</a:t>
            </a:r>
            <a:endParaRPr lang="en-US" sz="1013" dirty="0"/>
          </a:p>
        </p:txBody>
      </p:sp>
      <p:sp>
        <p:nvSpPr>
          <p:cNvPr id="15" name="Text 10"/>
          <p:cNvSpPr/>
          <p:nvPr/>
        </p:nvSpPr>
        <p:spPr>
          <a:xfrm>
            <a:off x="785813" y="2568876"/>
            <a:ext cx="3579019" cy="180017"/>
          </a:xfrm>
          <a:prstGeom prst="rect">
            <a:avLst/>
          </a:prstGeom>
          <a:noFill/>
          <a:ln/>
        </p:spPr>
        <p:txBody>
          <a:bodyPr wrap="square" lIns="255143" tIns="0" rIns="0" bIns="0" rtlCol="0" anchor="ctr">
            <a:spAutoFit/>
          </a:bodyPr>
          <a:lstStyle/>
          <a:p>
            <a:pPr algn="l" indent="0" marL="0">
              <a:buNone/>
            </a:pPr>
            <a:r>
              <a:rPr lang="en-US" sz="1013" dirty="0">
                <a:solidFill>
                  <a:srgbClr val="333333"/>
                </a:solidFill>
                <a:latin typeface="Arial" pitchFamily="34" charset="0"/>
                <a:ea typeface="Arial" pitchFamily="34" charset="-122"/>
                <a:cs typeface="Arial" pitchFamily="34" charset="-120"/>
              </a:rPr>
              <a:t>$17 billion for port infrastructure and waterways</a:t>
            </a:r>
            <a:endParaRPr lang="en-US" sz="1013" dirty="0"/>
          </a:p>
        </p:txBody>
      </p:sp>
      <p:sp>
        <p:nvSpPr>
          <p:cNvPr id="16" name="Text 11"/>
          <p:cNvSpPr/>
          <p:nvPr/>
        </p:nvSpPr>
        <p:spPr>
          <a:xfrm>
            <a:off x="785813" y="2834618"/>
            <a:ext cx="3579019" cy="360034"/>
          </a:xfrm>
          <a:prstGeom prst="rect">
            <a:avLst/>
          </a:prstGeom>
          <a:noFill/>
          <a:ln/>
        </p:spPr>
        <p:txBody>
          <a:bodyPr wrap="square" lIns="255143" tIns="0" rIns="0" bIns="0" rtlCol="0" anchor="ctr">
            <a:spAutoFit/>
          </a:bodyPr>
          <a:lstStyle/>
          <a:p>
            <a:pPr algn="l" indent="0" marL="0">
              <a:buNone/>
            </a:pPr>
            <a:r>
              <a:rPr lang="en-US" sz="1013" dirty="0">
                <a:solidFill>
                  <a:srgbClr val="333333"/>
                </a:solidFill>
                <a:latin typeface="Arial" pitchFamily="34" charset="0"/>
                <a:ea typeface="Arial" pitchFamily="34" charset="-122"/>
                <a:cs typeface="Arial" pitchFamily="34" charset="-120"/>
              </a:rPr>
              <a:t>$25 billion for airports to address supply chain bottlenecks</a:t>
            </a:r>
            <a:endParaRPr lang="en-US" sz="1013" dirty="0"/>
          </a:p>
        </p:txBody>
      </p:sp>
      <p:sp>
        <p:nvSpPr>
          <p:cNvPr id="17" name="Text 12"/>
          <p:cNvSpPr/>
          <p:nvPr/>
        </p:nvSpPr>
        <p:spPr>
          <a:xfrm>
            <a:off x="785813" y="3280377"/>
            <a:ext cx="3579019" cy="180017"/>
          </a:xfrm>
          <a:prstGeom prst="rect">
            <a:avLst/>
          </a:prstGeom>
          <a:noFill/>
          <a:ln/>
        </p:spPr>
        <p:txBody>
          <a:bodyPr wrap="square" lIns="255143" tIns="0" rIns="0" bIns="0" rtlCol="0" anchor="ctr">
            <a:spAutoFit/>
          </a:bodyPr>
          <a:lstStyle/>
          <a:p>
            <a:pPr algn="l" indent="0" marL="0">
              <a:buNone/>
            </a:pPr>
            <a:r>
              <a:rPr lang="en-US" sz="1013" dirty="0">
                <a:solidFill>
                  <a:srgbClr val="333333"/>
                </a:solidFill>
                <a:latin typeface="Arial" pitchFamily="34" charset="0"/>
                <a:ea typeface="Arial" pitchFamily="34" charset="-122"/>
                <a:cs typeface="Arial" pitchFamily="34" charset="-120"/>
              </a:rPr>
              <a:t>$65 billion for broadband to support digital supply chains</a:t>
            </a:r>
            <a:endParaRPr lang="en-US" sz="1013" dirty="0"/>
          </a:p>
        </p:txBody>
      </p:sp>
      <p:pic>
        <p:nvPicPr>
          <p:cNvPr id="18" name="Image 3" descr="preencoded.png">    </p:cNvPr>
          <p:cNvPicPr>
            <a:picLocks noChangeAspect="1"/>
          </p:cNvPicPr>
          <p:nvPr/>
        </p:nvPicPr>
        <p:blipFill>
          <a:blip r:embed="rId4"/>
          <a:stretch>
            <a:fillRect/>
          </a:stretch>
        </p:blipFill>
        <p:spPr>
          <a:xfrm>
            <a:off x="285750" y="3760431"/>
            <a:ext cx="4114800" cy="1785938"/>
          </a:xfrm>
          <a:prstGeom prst="rect">
            <a:avLst/>
          </a:prstGeom>
        </p:spPr>
      </p:pic>
      <p:sp>
        <p:nvSpPr>
          <p:cNvPr id="19" name="Shape 13"/>
          <p:cNvSpPr/>
          <p:nvPr/>
        </p:nvSpPr>
        <p:spPr>
          <a:xfrm>
            <a:off x="4743450" y="885825"/>
            <a:ext cx="4114800" cy="1420155"/>
          </a:xfrm>
          <a:prstGeom prst="rect">
            <a:avLst/>
          </a:prstGeom>
          <a:solidFill>
            <a:srgbClr val="FFFFFF"/>
          </a:solidFill>
          <a:ln/>
        </p:spPr>
      </p:sp>
      <p:sp>
        <p:nvSpPr>
          <p:cNvPr id="20" name="Shape 14"/>
          <p:cNvSpPr/>
          <p:nvPr/>
        </p:nvSpPr>
        <p:spPr>
          <a:xfrm>
            <a:off x="4850606" y="992981"/>
            <a:ext cx="285750" cy="285750"/>
          </a:xfrm>
          <a:prstGeom prst="rect">
            <a:avLst/>
          </a:prstGeom>
          <a:solidFill>
            <a:srgbClr val="2E5984"/>
          </a:solidFill>
          <a:ln/>
        </p:spPr>
      </p:sp>
      <p:pic>
        <p:nvPicPr>
          <p:cNvPr id="21" name="Image 4" descr="preencoded.png">    </p:cNvPr>
          <p:cNvPicPr>
            <a:picLocks noChangeAspect="1"/>
          </p:cNvPicPr>
          <p:nvPr/>
        </p:nvPicPr>
        <p:blipFill>
          <a:blip r:embed="rId5"/>
          <a:stretch>
            <a:fillRect/>
          </a:stretch>
        </p:blipFill>
        <p:spPr>
          <a:xfrm>
            <a:off x="4922044" y="1132284"/>
            <a:ext cx="142875" cy="7144"/>
          </a:xfrm>
          <a:prstGeom prst="rect">
            <a:avLst/>
          </a:prstGeom>
        </p:spPr>
      </p:pic>
      <p:sp>
        <p:nvSpPr>
          <p:cNvPr id="22" name="Text 15"/>
          <p:cNvSpPr/>
          <p:nvPr/>
        </p:nvSpPr>
        <p:spPr>
          <a:xfrm>
            <a:off x="5243513" y="992981"/>
            <a:ext cx="3579019" cy="192881"/>
          </a:xfrm>
          <a:prstGeom prst="rect">
            <a:avLst/>
          </a:prstGeom>
          <a:noFill/>
          <a:ln/>
        </p:spPr>
        <p:txBody>
          <a:bodyPr wrap="square" lIns="0" tIns="0" rIns="0" bIns="0" rtlCol="0" anchor="ctr">
            <a:spAutoFit/>
          </a:bodyPr>
          <a:lstStyle/>
          <a:p>
            <a:pPr indent="0" marL="0">
              <a:buNone/>
            </a:pPr>
            <a:r>
              <a:rPr lang="en-US" sz="1013" b="1" dirty="0">
                <a:solidFill>
                  <a:srgbClr val="2E5984"/>
                </a:solidFill>
                <a:latin typeface="Arial" pitchFamily="34" charset="0"/>
                <a:ea typeface="Arial" pitchFamily="34" charset="-122"/>
                <a:cs typeface="Arial" pitchFamily="34" charset="-120"/>
              </a:rPr>
              <a:t>CHIPS and Science Act (2022)</a:t>
            </a:r>
            <a:endParaRPr lang="en-US" sz="1013" dirty="0"/>
          </a:p>
        </p:txBody>
      </p:sp>
      <p:sp>
        <p:nvSpPr>
          <p:cNvPr id="23" name="Text 16"/>
          <p:cNvSpPr/>
          <p:nvPr/>
        </p:nvSpPr>
        <p:spPr>
          <a:xfrm>
            <a:off x="5243513" y="1221581"/>
            <a:ext cx="3579019" cy="360034"/>
          </a:xfrm>
          <a:prstGeom prst="rect">
            <a:avLst/>
          </a:prstGeom>
          <a:noFill/>
          <a:ln/>
        </p:spPr>
        <p:txBody>
          <a:bodyPr wrap="square" lIns="255143" tIns="0" rIns="0" bIns="0" rtlCol="0" anchor="ctr">
            <a:spAutoFit/>
          </a:bodyPr>
          <a:lstStyle/>
          <a:p>
            <a:pPr algn="l" indent="0" marL="0">
              <a:buNone/>
            </a:pPr>
            <a:r>
              <a:rPr lang="en-US" sz="1013" dirty="0">
                <a:solidFill>
                  <a:srgbClr val="333333"/>
                </a:solidFill>
                <a:latin typeface="Arial" pitchFamily="34" charset="0"/>
                <a:ea typeface="Arial" pitchFamily="34" charset="-122"/>
                <a:cs typeface="Arial" pitchFamily="34" charset="-120"/>
              </a:rPr>
              <a:t>$52.7 billion for semiconductor manufacturing, R&amp;D, and workforce</a:t>
            </a:r>
            <a:endParaRPr lang="en-US" sz="1013" dirty="0"/>
          </a:p>
        </p:txBody>
      </p:sp>
      <p:sp>
        <p:nvSpPr>
          <p:cNvPr id="24" name="Text 17"/>
          <p:cNvSpPr/>
          <p:nvPr/>
        </p:nvSpPr>
        <p:spPr>
          <a:xfrm>
            <a:off x="5243513" y="1667340"/>
            <a:ext cx="3579019" cy="180017"/>
          </a:xfrm>
          <a:prstGeom prst="rect">
            <a:avLst/>
          </a:prstGeom>
          <a:noFill/>
          <a:ln/>
        </p:spPr>
        <p:txBody>
          <a:bodyPr wrap="square" lIns="255143" tIns="0" rIns="0" bIns="0" rtlCol="0" anchor="ctr">
            <a:spAutoFit/>
          </a:bodyPr>
          <a:lstStyle/>
          <a:p>
            <a:pPr algn="l" indent="0" marL="0">
              <a:buNone/>
            </a:pPr>
            <a:r>
              <a:rPr lang="en-US" sz="1013" dirty="0">
                <a:solidFill>
                  <a:srgbClr val="333333"/>
                </a:solidFill>
                <a:latin typeface="Arial" pitchFamily="34" charset="0"/>
                <a:ea typeface="Arial" pitchFamily="34" charset="-122"/>
                <a:cs typeface="Arial" pitchFamily="34" charset="-120"/>
              </a:rPr>
              <a:t>25% investment tax credit for semiconductor facilities</a:t>
            </a:r>
            <a:endParaRPr lang="en-US" sz="1013" dirty="0"/>
          </a:p>
        </p:txBody>
      </p:sp>
      <p:sp>
        <p:nvSpPr>
          <p:cNvPr id="25" name="Text 18"/>
          <p:cNvSpPr/>
          <p:nvPr/>
        </p:nvSpPr>
        <p:spPr>
          <a:xfrm>
            <a:off x="5243513" y="1933082"/>
            <a:ext cx="3579019" cy="180017"/>
          </a:xfrm>
          <a:prstGeom prst="rect">
            <a:avLst/>
          </a:prstGeom>
          <a:noFill/>
          <a:ln/>
        </p:spPr>
        <p:txBody>
          <a:bodyPr wrap="square" lIns="255143" tIns="0" rIns="0" bIns="0" rtlCol="0" anchor="ctr">
            <a:spAutoFit/>
          </a:bodyPr>
          <a:lstStyle/>
          <a:p>
            <a:pPr algn="l" indent="0" marL="0">
              <a:buNone/>
            </a:pPr>
            <a:r>
              <a:rPr lang="en-US" sz="1013" dirty="0">
                <a:solidFill>
                  <a:srgbClr val="333333"/>
                </a:solidFill>
                <a:latin typeface="Arial" pitchFamily="34" charset="0"/>
                <a:ea typeface="Arial" pitchFamily="34" charset="-122"/>
                <a:cs typeface="Arial" pitchFamily="34" charset="-120"/>
              </a:rPr>
              <a:t>$170 billion for scientific research and innovation</a:t>
            </a:r>
            <a:endParaRPr lang="en-US" sz="1013" dirty="0"/>
          </a:p>
        </p:txBody>
      </p:sp>
      <p:sp>
        <p:nvSpPr>
          <p:cNvPr id="26" name="Shape 19"/>
          <p:cNvSpPr/>
          <p:nvPr/>
        </p:nvSpPr>
        <p:spPr>
          <a:xfrm>
            <a:off x="4743450" y="2413136"/>
            <a:ext cx="4114800" cy="1240138"/>
          </a:xfrm>
          <a:prstGeom prst="rect">
            <a:avLst/>
          </a:prstGeom>
          <a:solidFill>
            <a:srgbClr val="FFFFFF"/>
          </a:solidFill>
          <a:ln/>
        </p:spPr>
      </p:sp>
      <p:sp>
        <p:nvSpPr>
          <p:cNvPr id="27" name="Shape 20"/>
          <p:cNvSpPr/>
          <p:nvPr/>
        </p:nvSpPr>
        <p:spPr>
          <a:xfrm>
            <a:off x="4850606" y="2520293"/>
            <a:ext cx="285750" cy="285750"/>
          </a:xfrm>
          <a:prstGeom prst="rect">
            <a:avLst/>
          </a:prstGeom>
          <a:solidFill>
            <a:srgbClr val="2E5984"/>
          </a:solidFill>
          <a:ln/>
        </p:spPr>
      </p:sp>
      <p:pic>
        <p:nvPicPr>
          <p:cNvPr id="28" name="Image 5" descr="preencoded.png">    </p:cNvPr>
          <p:cNvPicPr>
            <a:picLocks noChangeAspect="1"/>
          </p:cNvPicPr>
          <p:nvPr/>
        </p:nvPicPr>
        <p:blipFill>
          <a:blip r:embed="rId6"/>
          <a:stretch>
            <a:fillRect/>
          </a:stretch>
        </p:blipFill>
        <p:spPr>
          <a:xfrm>
            <a:off x="4922044" y="2659596"/>
            <a:ext cx="142875" cy="7144"/>
          </a:xfrm>
          <a:prstGeom prst="rect">
            <a:avLst/>
          </a:prstGeom>
        </p:spPr>
      </p:pic>
      <p:sp>
        <p:nvSpPr>
          <p:cNvPr id="29" name="Text 21"/>
          <p:cNvSpPr/>
          <p:nvPr/>
        </p:nvSpPr>
        <p:spPr>
          <a:xfrm>
            <a:off x="5243513" y="2520293"/>
            <a:ext cx="3579019" cy="192881"/>
          </a:xfrm>
          <a:prstGeom prst="rect">
            <a:avLst/>
          </a:prstGeom>
          <a:noFill/>
          <a:ln/>
        </p:spPr>
        <p:txBody>
          <a:bodyPr wrap="square" lIns="0" tIns="0" rIns="0" bIns="0" rtlCol="0" anchor="ctr">
            <a:spAutoFit/>
          </a:bodyPr>
          <a:lstStyle/>
          <a:p>
            <a:pPr indent="0" marL="0">
              <a:buNone/>
            </a:pPr>
            <a:r>
              <a:rPr lang="en-US" sz="1013" b="1" dirty="0">
                <a:solidFill>
                  <a:srgbClr val="2E5984"/>
                </a:solidFill>
                <a:latin typeface="Arial" pitchFamily="34" charset="0"/>
                <a:ea typeface="Arial" pitchFamily="34" charset="-122"/>
                <a:cs typeface="Arial" pitchFamily="34" charset="-120"/>
              </a:rPr>
              <a:t>Inflation Reduction Act (2022)</a:t>
            </a:r>
            <a:endParaRPr lang="en-US" sz="1013" dirty="0"/>
          </a:p>
        </p:txBody>
      </p:sp>
      <p:sp>
        <p:nvSpPr>
          <p:cNvPr id="30" name="Text 22"/>
          <p:cNvSpPr/>
          <p:nvPr/>
        </p:nvSpPr>
        <p:spPr>
          <a:xfrm>
            <a:off x="5243513" y="2748893"/>
            <a:ext cx="3579019" cy="180017"/>
          </a:xfrm>
          <a:prstGeom prst="rect">
            <a:avLst/>
          </a:prstGeom>
          <a:noFill/>
          <a:ln/>
        </p:spPr>
        <p:txBody>
          <a:bodyPr wrap="square" lIns="255143" tIns="0" rIns="0" bIns="0" rtlCol="0" anchor="ctr">
            <a:spAutoFit/>
          </a:bodyPr>
          <a:lstStyle/>
          <a:p>
            <a:pPr algn="l" indent="0" marL="0">
              <a:buNone/>
            </a:pPr>
            <a:r>
              <a:rPr lang="en-US" sz="1013" dirty="0">
                <a:solidFill>
                  <a:srgbClr val="333333"/>
                </a:solidFill>
                <a:latin typeface="Arial" pitchFamily="34" charset="0"/>
                <a:ea typeface="Arial" pitchFamily="34" charset="-122"/>
                <a:cs typeface="Arial" pitchFamily="34" charset="-120"/>
              </a:rPr>
              <a:t>$60 billion for clean energy manufacturing</a:t>
            </a:r>
            <a:endParaRPr lang="en-US" sz="1013" dirty="0"/>
          </a:p>
        </p:txBody>
      </p:sp>
      <p:sp>
        <p:nvSpPr>
          <p:cNvPr id="31" name="Text 23"/>
          <p:cNvSpPr/>
          <p:nvPr/>
        </p:nvSpPr>
        <p:spPr>
          <a:xfrm>
            <a:off x="5243513" y="3014635"/>
            <a:ext cx="3579019" cy="180017"/>
          </a:xfrm>
          <a:prstGeom prst="rect">
            <a:avLst/>
          </a:prstGeom>
          <a:noFill/>
          <a:ln/>
        </p:spPr>
        <p:txBody>
          <a:bodyPr wrap="square" lIns="255143" tIns="0" rIns="0" bIns="0" rtlCol="0" anchor="ctr">
            <a:spAutoFit/>
          </a:bodyPr>
          <a:lstStyle/>
          <a:p>
            <a:pPr algn="l" indent="0" marL="0">
              <a:buNone/>
            </a:pPr>
            <a:r>
              <a:rPr lang="en-US" sz="1013" dirty="0">
                <a:solidFill>
                  <a:srgbClr val="333333"/>
                </a:solidFill>
                <a:latin typeface="Arial" pitchFamily="34" charset="0"/>
                <a:ea typeface="Arial" pitchFamily="34" charset="-122"/>
                <a:cs typeface="Arial" pitchFamily="34" charset="-120"/>
              </a:rPr>
              <a:t>Tax credits for electric vehicles and battery production</a:t>
            </a:r>
            <a:endParaRPr lang="en-US" sz="1013" dirty="0"/>
          </a:p>
        </p:txBody>
      </p:sp>
      <p:sp>
        <p:nvSpPr>
          <p:cNvPr id="32" name="Text 24"/>
          <p:cNvSpPr/>
          <p:nvPr/>
        </p:nvSpPr>
        <p:spPr>
          <a:xfrm>
            <a:off x="5243513" y="3280377"/>
            <a:ext cx="3579019" cy="180017"/>
          </a:xfrm>
          <a:prstGeom prst="rect">
            <a:avLst/>
          </a:prstGeom>
          <a:noFill/>
          <a:ln/>
        </p:spPr>
        <p:txBody>
          <a:bodyPr wrap="square" lIns="255143" tIns="0" rIns="0" bIns="0" rtlCol="0" anchor="ctr">
            <a:spAutoFit/>
          </a:bodyPr>
          <a:lstStyle/>
          <a:p>
            <a:pPr algn="l" indent="0" marL="0">
              <a:buNone/>
            </a:pPr>
            <a:r>
              <a:rPr lang="en-US" sz="1013" dirty="0">
                <a:solidFill>
                  <a:srgbClr val="333333"/>
                </a:solidFill>
                <a:latin typeface="Arial" pitchFamily="34" charset="0"/>
                <a:ea typeface="Arial" pitchFamily="34" charset="-122"/>
                <a:cs typeface="Arial" pitchFamily="34" charset="-120"/>
              </a:rPr>
              <a:t>Incentives for critical minerals processing</a:t>
            </a:r>
            <a:endParaRPr lang="en-US" sz="1013" dirty="0"/>
          </a:p>
        </p:txBody>
      </p:sp>
      <p:sp>
        <p:nvSpPr>
          <p:cNvPr id="33" name="Text 25"/>
          <p:cNvSpPr/>
          <p:nvPr/>
        </p:nvSpPr>
        <p:spPr>
          <a:xfrm>
            <a:off x="4743450" y="3760431"/>
            <a:ext cx="4186238" cy="257175"/>
          </a:xfrm>
          <a:prstGeom prst="rect">
            <a:avLst/>
          </a:prstGeom>
          <a:noFill/>
          <a:ln/>
        </p:spPr>
        <p:txBody>
          <a:bodyPr wrap="square" lIns="0" tIns="0" rIns="0" bIns="0" rtlCol="0" anchor="ctr">
            <a:spAutoFit/>
          </a:bodyPr>
          <a:lstStyle/>
          <a:p>
            <a:pPr indent="0" marL="0">
              <a:buNone/>
            </a:pPr>
            <a:r>
              <a:rPr lang="en-US" sz="1350" b="1" dirty="0">
                <a:solidFill>
                  <a:srgbClr val="4A90A4"/>
                </a:solidFill>
                <a:latin typeface="Arial" pitchFamily="34" charset="0"/>
                <a:ea typeface="Arial" pitchFamily="34" charset="-122"/>
                <a:cs typeface="Arial" pitchFamily="34" charset="-120"/>
              </a:rPr>
              <a:t>Key Supply Chain Provisions</a:t>
            </a:r>
            <a:endParaRPr lang="en-US" sz="1350" dirty="0"/>
          </a:p>
        </p:txBody>
      </p:sp>
      <p:sp>
        <p:nvSpPr>
          <p:cNvPr id="34" name="Shape 26"/>
          <p:cNvSpPr/>
          <p:nvPr/>
        </p:nvSpPr>
        <p:spPr>
          <a:xfrm>
            <a:off x="4743450" y="4124762"/>
            <a:ext cx="4114800" cy="1978819"/>
          </a:xfrm>
          <a:prstGeom prst="rect">
            <a:avLst/>
          </a:prstGeom>
          <a:solidFill>
            <a:srgbClr val="FFFFFF"/>
          </a:solidFill>
          <a:ln/>
        </p:spPr>
      </p:sp>
      <p:sp>
        <p:nvSpPr>
          <p:cNvPr id="35" name="Text 27"/>
          <p:cNvSpPr/>
          <p:nvPr/>
        </p:nvSpPr>
        <p:spPr>
          <a:xfrm>
            <a:off x="5100638" y="4292640"/>
            <a:ext cx="1614627" cy="142875"/>
          </a:xfrm>
          <a:prstGeom prst="rect">
            <a:avLst/>
          </a:prstGeom>
          <a:noFill/>
          <a:ln/>
        </p:spPr>
        <p:txBody>
          <a:bodyPr wrap="square" lIns="0" tIns="0" rIns="0" bIns="0" rtlCol="0" anchor="ctr">
            <a:spAutoFit/>
          </a:bodyPr>
          <a:lstStyle/>
          <a:p>
            <a:pPr algn="l" indent="0" marL="0">
              <a:buNone/>
            </a:pPr>
            <a:r>
              <a:rPr lang="en-US" sz="1013" b="1" dirty="0">
                <a:solidFill>
                  <a:srgbClr val="333333"/>
                </a:solidFill>
                <a:latin typeface="Arial" pitchFamily="34" charset="0"/>
                <a:ea typeface="Arial" pitchFamily="34" charset="-122"/>
                <a:cs typeface="Arial" pitchFamily="34" charset="-120"/>
              </a:rPr>
              <a:t>Domestic Manufacturing:</a:t>
            </a:r>
            <a:endParaRPr lang="en-US" sz="1013" dirty="0"/>
          </a:p>
        </p:txBody>
      </p:sp>
      <p:sp>
        <p:nvSpPr>
          <p:cNvPr id="36" name="Text 28"/>
          <p:cNvSpPr/>
          <p:nvPr/>
        </p:nvSpPr>
        <p:spPr>
          <a:xfrm>
            <a:off x="5100638" y="4292640"/>
            <a:ext cx="3029787" cy="335756"/>
          </a:xfrm>
          <a:prstGeom prst="rect">
            <a:avLst/>
          </a:prstGeom>
          <a:noFill/>
          <a:ln/>
        </p:spPr>
        <p:txBody>
          <a:bodyPr wrap="square" lIns="0" tIns="0" rIns="0" bIns="0" rtlCol="0" anchor="ctr">
            <a:spAutoFit/>
          </a:bodyPr>
          <a:lstStyle/>
          <a:p>
            <a:pPr algn="l" indent="0" marL="0">
              <a:buNone/>
            </a:pPr>
            <a:r>
              <a:rPr lang="en-US" sz="1013" dirty="0">
                <a:solidFill>
                  <a:srgbClr val="333333"/>
                </a:solidFill>
                <a:latin typeface="Arial" pitchFamily="34" charset="0"/>
                <a:ea typeface="Arial" pitchFamily="34" charset="-122"/>
                <a:cs typeface="Arial" pitchFamily="34" charset="-120"/>
              </a:rPr>
              <a:t>Over $50 billion in direct investments</a:t>
            </a:r>
            <a:endParaRPr lang="en-US" sz="1013" dirty="0"/>
          </a:p>
        </p:txBody>
      </p:sp>
      <p:sp>
        <p:nvSpPr>
          <p:cNvPr id="37" name="Text 29"/>
          <p:cNvSpPr/>
          <p:nvPr/>
        </p:nvSpPr>
        <p:spPr>
          <a:xfrm>
            <a:off x="5100638" y="4764128"/>
            <a:ext cx="950286" cy="142875"/>
          </a:xfrm>
          <a:prstGeom prst="rect">
            <a:avLst/>
          </a:prstGeom>
          <a:noFill/>
          <a:ln/>
        </p:spPr>
        <p:txBody>
          <a:bodyPr wrap="none" lIns="0" tIns="0" rIns="0" bIns="0" rtlCol="0" anchor="ctr">
            <a:spAutoFit/>
          </a:bodyPr>
          <a:lstStyle/>
          <a:p>
            <a:pPr algn="l" indent="0" marL="0">
              <a:buNone/>
            </a:pPr>
            <a:r>
              <a:rPr lang="en-US" sz="1013" b="1" dirty="0">
                <a:solidFill>
                  <a:srgbClr val="333333"/>
                </a:solidFill>
                <a:latin typeface="Arial" pitchFamily="34" charset="0"/>
                <a:ea typeface="Arial" pitchFamily="34" charset="-122"/>
                <a:cs typeface="Arial" pitchFamily="34" charset="-120"/>
              </a:rPr>
              <a:t>Infrastructure:</a:t>
            </a:r>
            <a:endParaRPr lang="en-US" sz="1013" dirty="0"/>
          </a:p>
        </p:txBody>
      </p:sp>
      <p:sp>
        <p:nvSpPr>
          <p:cNvPr id="38" name="Text 30"/>
          <p:cNvSpPr/>
          <p:nvPr/>
        </p:nvSpPr>
        <p:spPr>
          <a:xfrm>
            <a:off x="5979486" y="4764128"/>
            <a:ext cx="2430103" cy="142875"/>
          </a:xfrm>
          <a:prstGeom prst="rect">
            <a:avLst/>
          </a:prstGeom>
          <a:noFill/>
          <a:ln/>
        </p:spPr>
        <p:txBody>
          <a:bodyPr wrap="square" lIns="0" tIns="0" rIns="0" bIns="0" rtlCol="0" anchor="ctr">
            <a:spAutoFit/>
          </a:bodyPr>
          <a:lstStyle/>
          <a:p>
            <a:pPr algn="l" indent="0" marL="0">
              <a:buNone/>
            </a:pPr>
            <a:r>
              <a:rPr lang="en-US" sz="1013" dirty="0">
                <a:solidFill>
                  <a:srgbClr val="333333"/>
                </a:solidFill>
                <a:latin typeface="Arial" pitchFamily="34" charset="0"/>
                <a:ea typeface="Arial" pitchFamily="34" charset="-122"/>
                <a:cs typeface="Arial" pitchFamily="34" charset="-120"/>
              </a:rPr>
              <a:t>Modernization of transportation networks</a:t>
            </a:r>
            <a:endParaRPr lang="en-US" sz="1013" dirty="0"/>
          </a:p>
        </p:txBody>
      </p:sp>
      <p:sp>
        <p:nvSpPr>
          <p:cNvPr id="39" name="Text 31"/>
          <p:cNvSpPr/>
          <p:nvPr/>
        </p:nvSpPr>
        <p:spPr>
          <a:xfrm>
            <a:off x="5100638" y="5042734"/>
            <a:ext cx="1665052" cy="142875"/>
          </a:xfrm>
          <a:prstGeom prst="rect">
            <a:avLst/>
          </a:prstGeom>
          <a:noFill/>
          <a:ln/>
        </p:spPr>
        <p:txBody>
          <a:bodyPr wrap="square" lIns="0" tIns="0" rIns="0" bIns="0" rtlCol="0" anchor="ctr">
            <a:spAutoFit/>
          </a:bodyPr>
          <a:lstStyle/>
          <a:p>
            <a:pPr algn="l" indent="0" marL="0">
              <a:buNone/>
            </a:pPr>
            <a:r>
              <a:rPr lang="en-US" sz="1013" b="1" dirty="0">
                <a:solidFill>
                  <a:srgbClr val="333333"/>
                </a:solidFill>
                <a:latin typeface="Arial" pitchFamily="34" charset="0"/>
                <a:ea typeface="Arial" pitchFamily="34" charset="-122"/>
                <a:cs typeface="Arial" pitchFamily="34" charset="-120"/>
              </a:rPr>
              <a:t>Research &amp; Development:</a:t>
            </a:r>
            <a:endParaRPr lang="en-US" sz="1013" dirty="0"/>
          </a:p>
        </p:txBody>
      </p:sp>
      <p:sp>
        <p:nvSpPr>
          <p:cNvPr id="40" name="Text 32"/>
          <p:cNvSpPr/>
          <p:nvPr/>
        </p:nvSpPr>
        <p:spPr>
          <a:xfrm>
            <a:off x="5100638" y="5042734"/>
            <a:ext cx="3494801" cy="335756"/>
          </a:xfrm>
          <a:prstGeom prst="rect">
            <a:avLst/>
          </a:prstGeom>
          <a:noFill/>
          <a:ln/>
        </p:spPr>
        <p:txBody>
          <a:bodyPr wrap="square" lIns="0" tIns="0" rIns="0" bIns="0" rtlCol="0" anchor="ctr">
            <a:spAutoFit/>
          </a:bodyPr>
          <a:lstStyle/>
          <a:p>
            <a:pPr algn="l" indent="0" marL="0">
              <a:buNone/>
            </a:pPr>
            <a:r>
              <a:rPr lang="en-US" sz="1013" dirty="0">
                <a:solidFill>
                  <a:srgbClr val="333333"/>
                </a:solidFill>
                <a:latin typeface="Arial" pitchFamily="34" charset="0"/>
                <a:ea typeface="Arial" pitchFamily="34" charset="-122"/>
                <a:cs typeface="Arial" pitchFamily="34" charset="-120"/>
              </a:rPr>
              <a:t>Support for innovation in critical technologies</a:t>
            </a:r>
            <a:endParaRPr lang="en-US" sz="1013" dirty="0"/>
          </a:p>
        </p:txBody>
      </p:sp>
      <p:sp>
        <p:nvSpPr>
          <p:cNvPr id="41" name="Text 33"/>
          <p:cNvSpPr/>
          <p:nvPr/>
        </p:nvSpPr>
        <p:spPr>
          <a:xfrm>
            <a:off x="5100638" y="5514222"/>
            <a:ext cx="1591019" cy="142875"/>
          </a:xfrm>
          <a:prstGeom prst="rect">
            <a:avLst/>
          </a:prstGeom>
          <a:noFill/>
          <a:ln/>
        </p:spPr>
        <p:txBody>
          <a:bodyPr wrap="square" lIns="0" tIns="0" rIns="0" bIns="0" rtlCol="0" anchor="ctr">
            <a:spAutoFit/>
          </a:bodyPr>
          <a:lstStyle/>
          <a:p>
            <a:pPr algn="l" indent="0" marL="0">
              <a:buNone/>
            </a:pPr>
            <a:r>
              <a:rPr lang="en-US" sz="1013" b="1" dirty="0">
                <a:solidFill>
                  <a:srgbClr val="333333"/>
                </a:solidFill>
                <a:latin typeface="Arial" pitchFamily="34" charset="0"/>
                <a:ea typeface="Arial" pitchFamily="34" charset="-122"/>
                <a:cs typeface="Arial" pitchFamily="34" charset="-120"/>
              </a:rPr>
              <a:t>Workforce Development:</a:t>
            </a:r>
            <a:endParaRPr lang="en-US" sz="1013" dirty="0"/>
          </a:p>
        </p:txBody>
      </p:sp>
      <p:sp>
        <p:nvSpPr>
          <p:cNvPr id="42" name="Text 34"/>
          <p:cNvSpPr/>
          <p:nvPr/>
        </p:nvSpPr>
        <p:spPr>
          <a:xfrm>
            <a:off x="5100638" y="5514222"/>
            <a:ext cx="2848849" cy="335756"/>
          </a:xfrm>
          <a:prstGeom prst="rect">
            <a:avLst/>
          </a:prstGeom>
          <a:noFill/>
          <a:ln/>
        </p:spPr>
        <p:txBody>
          <a:bodyPr wrap="square" lIns="0" tIns="0" rIns="0" bIns="0" rtlCol="0" anchor="ctr">
            <a:spAutoFit/>
          </a:bodyPr>
          <a:lstStyle/>
          <a:p>
            <a:pPr algn="l" indent="0" marL="0">
              <a:buNone/>
            </a:pPr>
            <a:r>
              <a:rPr lang="en-US" sz="1013" dirty="0">
                <a:solidFill>
                  <a:srgbClr val="333333"/>
                </a:solidFill>
                <a:latin typeface="Arial" pitchFamily="34" charset="0"/>
                <a:ea typeface="Arial" pitchFamily="34" charset="-122"/>
                <a:cs typeface="Arial" pitchFamily="34" charset="-120"/>
              </a:rPr>
              <a:t>Training programs for manufacturing skills</a:t>
            </a:r>
            <a:endParaRPr lang="en-US" sz="1013" dirty="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name="Slide 5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9144000" cy="6908006"/>
          </a:xfrm>
          <a:prstGeom prst="rect">
            <a:avLst/>
          </a:prstGeom>
        </p:spPr>
      </p:pic>
      <p:sp>
        <p:nvSpPr>
          <p:cNvPr id="3" name="Text 0"/>
          <p:cNvSpPr/>
          <p:nvPr/>
        </p:nvSpPr>
        <p:spPr>
          <a:xfrm>
            <a:off x="285750" y="285750"/>
            <a:ext cx="8643938" cy="385763"/>
          </a:xfrm>
          <a:prstGeom prst="rect">
            <a:avLst/>
          </a:prstGeom>
          <a:noFill/>
          <a:ln/>
        </p:spPr>
        <p:txBody>
          <a:bodyPr wrap="square" lIns="0" tIns="0" rIns="0" bIns="0" rtlCol="0" anchor="ctr">
            <a:spAutoFit/>
          </a:bodyPr>
          <a:lstStyle/>
          <a:p>
            <a:pPr indent="0" marL="0">
              <a:buNone/>
            </a:pPr>
            <a:r>
              <a:rPr lang="en-US" sz="2025" b="1" dirty="0">
                <a:solidFill>
                  <a:srgbClr val="2E5984"/>
                </a:solidFill>
                <a:latin typeface="Arial" pitchFamily="34" charset="0"/>
                <a:ea typeface="Arial" pitchFamily="34" charset="-122"/>
                <a:cs typeface="Arial" pitchFamily="34" charset="-120"/>
              </a:rPr>
              <a:t>Rebuilding American Manufacturing</a:t>
            </a:r>
            <a:endParaRPr lang="en-US" sz="2025" dirty="0"/>
          </a:p>
        </p:txBody>
      </p:sp>
      <p:sp>
        <p:nvSpPr>
          <p:cNvPr id="4" name="Text 1"/>
          <p:cNvSpPr/>
          <p:nvPr/>
        </p:nvSpPr>
        <p:spPr>
          <a:xfrm>
            <a:off x="285750" y="885825"/>
            <a:ext cx="4186238" cy="257175"/>
          </a:xfrm>
          <a:prstGeom prst="rect">
            <a:avLst/>
          </a:prstGeom>
          <a:noFill/>
          <a:ln/>
        </p:spPr>
        <p:txBody>
          <a:bodyPr wrap="square" lIns="0" tIns="0" rIns="0" bIns="0" rtlCol="0" anchor="ctr">
            <a:spAutoFit/>
          </a:bodyPr>
          <a:lstStyle/>
          <a:p>
            <a:pPr indent="0" marL="0">
              <a:buNone/>
            </a:pPr>
            <a:r>
              <a:rPr lang="en-US" sz="1350" b="1" dirty="0">
                <a:solidFill>
                  <a:srgbClr val="4A90A4"/>
                </a:solidFill>
                <a:latin typeface="Arial" pitchFamily="34" charset="0"/>
                <a:ea typeface="Arial" pitchFamily="34" charset="-122"/>
                <a:cs typeface="Arial" pitchFamily="34" charset="-120"/>
              </a:rPr>
              <a:t>Manufacturing Renaissance</a:t>
            </a:r>
            <a:endParaRPr lang="en-US" sz="1350" dirty="0"/>
          </a:p>
        </p:txBody>
      </p:sp>
      <p:sp>
        <p:nvSpPr>
          <p:cNvPr id="5" name="Shape 2"/>
          <p:cNvSpPr/>
          <p:nvPr/>
        </p:nvSpPr>
        <p:spPr>
          <a:xfrm>
            <a:off x="285750" y="1250156"/>
            <a:ext cx="4114800" cy="1700213"/>
          </a:xfrm>
          <a:prstGeom prst="rect">
            <a:avLst/>
          </a:prstGeom>
          <a:solidFill>
            <a:srgbClr val="FFFFFF"/>
          </a:solidFill>
          <a:ln/>
        </p:spPr>
      </p:sp>
      <p:sp>
        <p:nvSpPr>
          <p:cNvPr id="6" name="Text 3"/>
          <p:cNvSpPr/>
          <p:nvPr/>
        </p:nvSpPr>
        <p:spPr>
          <a:xfrm>
            <a:off x="642938" y="1418034"/>
            <a:ext cx="1307585" cy="142875"/>
          </a:xfrm>
          <a:prstGeom prst="rect">
            <a:avLst/>
          </a:prstGeom>
          <a:noFill/>
          <a:ln/>
        </p:spPr>
        <p:txBody>
          <a:bodyPr wrap="square" lIns="0" tIns="0" rIns="0" bIns="0" rtlCol="0" anchor="ctr">
            <a:spAutoFit/>
          </a:bodyPr>
          <a:lstStyle/>
          <a:p>
            <a:pPr algn="l" indent="0" marL="0">
              <a:buNone/>
            </a:pPr>
            <a:r>
              <a:rPr lang="en-US" sz="1013" b="1" dirty="0">
                <a:solidFill>
                  <a:srgbClr val="333333"/>
                </a:solidFill>
                <a:latin typeface="Arial" pitchFamily="34" charset="0"/>
                <a:ea typeface="Arial" pitchFamily="34" charset="-122"/>
                <a:cs typeface="Arial" pitchFamily="34" charset="-120"/>
              </a:rPr>
              <a:t>Historic Investment:</a:t>
            </a:r>
            <a:endParaRPr lang="en-US" sz="1013" dirty="0"/>
          </a:p>
        </p:txBody>
      </p:sp>
      <p:sp>
        <p:nvSpPr>
          <p:cNvPr id="7" name="Text 4"/>
          <p:cNvSpPr/>
          <p:nvPr/>
        </p:nvSpPr>
        <p:spPr>
          <a:xfrm>
            <a:off x="642938" y="1418034"/>
            <a:ext cx="3580358" cy="335756"/>
          </a:xfrm>
          <a:prstGeom prst="rect">
            <a:avLst/>
          </a:prstGeom>
          <a:noFill/>
          <a:ln/>
        </p:spPr>
        <p:txBody>
          <a:bodyPr wrap="square" lIns="0" tIns="0" rIns="0" bIns="0" rtlCol="0" anchor="ctr">
            <a:spAutoFit/>
          </a:bodyPr>
          <a:lstStyle/>
          <a:p>
            <a:pPr algn="l" indent="0" marL="0">
              <a:buNone/>
            </a:pPr>
            <a:r>
              <a:rPr lang="en-US" sz="1013" dirty="0">
                <a:solidFill>
                  <a:srgbClr val="333333"/>
                </a:solidFill>
                <a:latin typeface="Arial" pitchFamily="34" charset="0"/>
                <a:ea typeface="Arial" pitchFamily="34" charset="-122"/>
                <a:cs typeface="Arial" pitchFamily="34" charset="-120"/>
              </a:rPr>
              <a:t>Over $1 trillion in private manufacturing investment since 2021</a:t>
            </a:r>
            <a:endParaRPr lang="en-US" sz="1013" dirty="0"/>
          </a:p>
        </p:txBody>
      </p:sp>
      <p:sp>
        <p:nvSpPr>
          <p:cNvPr id="8" name="Text 5"/>
          <p:cNvSpPr/>
          <p:nvPr/>
        </p:nvSpPr>
        <p:spPr>
          <a:xfrm>
            <a:off x="642938" y="1889522"/>
            <a:ext cx="900168" cy="142875"/>
          </a:xfrm>
          <a:prstGeom prst="rect">
            <a:avLst/>
          </a:prstGeom>
          <a:noFill/>
          <a:ln/>
        </p:spPr>
        <p:txBody>
          <a:bodyPr wrap="none" lIns="0" tIns="0" rIns="0" bIns="0" rtlCol="0" anchor="ctr">
            <a:spAutoFit/>
          </a:bodyPr>
          <a:lstStyle/>
          <a:p>
            <a:pPr algn="l" indent="0" marL="0">
              <a:buNone/>
            </a:pPr>
            <a:r>
              <a:rPr lang="en-US" sz="1013" b="1" dirty="0">
                <a:solidFill>
                  <a:srgbClr val="333333"/>
                </a:solidFill>
                <a:latin typeface="Arial" pitchFamily="34" charset="0"/>
                <a:ea typeface="Arial" pitchFamily="34" charset="-122"/>
                <a:cs typeface="Arial" pitchFamily="34" charset="-120"/>
              </a:rPr>
              <a:t>Job Creation:</a:t>
            </a:r>
            <a:endParaRPr lang="en-US" sz="1013" dirty="0"/>
          </a:p>
        </p:txBody>
      </p:sp>
      <p:sp>
        <p:nvSpPr>
          <p:cNvPr id="9" name="Text 6"/>
          <p:cNvSpPr/>
          <p:nvPr/>
        </p:nvSpPr>
        <p:spPr>
          <a:xfrm>
            <a:off x="642938" y="1889522"/>
            <a:ext cx="3327202" cy="335756"/>
          </a:xfrm>
          <a:prstGeom prst="rect">
            <a:avLst/>
          </a:prstGeom>
          <a:noFill/>
          <a:ln/>
        </p:spPr>
        <p:txBody>
          <a:bodyPr wrap="square" lIns="0" tIns="0" rIns="0" bIns="0" rtlCol="0" anchor="ctr">
            <a:spAutoFit/>
          </a:bodyPr>
          <a:lstStyle/>
          <a:p>
            <a:pPr algn="l" indent="0" marL="0">
              <a:buNone/>
            </a:pPr>
            <a:r>
              <a:rPr lang="en-US" sz="1013" dirty="0">
                <a:solidFill>
                  <a:srgbClr val="333333"/>
                </a:solidFill>
                <a:latin typeface="Arial" pitchFamily="34" charset="0"/>
                <a:ea typeface="Arial" pitchFamily="34" charset="-122"/>
                <a:cs typeface="Arial" pitchFamily="34" charset="-120"/>
              </a:rPr>
              <a:t>800,000+ manufacturing jobs added since January 2021</a:t>
            </a:r>
            <a:endParaRPr lang="en-US" sz="1013" dirty="0"/>
          </a:p>
        </p:txBody>
      </p:sp>
      <p:sp>
        <p:nvSpPr>
          <p:cNvPr id="10" name="Text 7"/>
          <p:cNvSpPr/>
          <p:nvPr/>
        </p:nvSpPr>
        <p:spPr>
          <a:xfrm>
            <a:off x="642938" y="2361009"/>
            <a:ext cx="1078929" cy="142875"/>
          </a:xfrm>
          <a:prstGeom prst="rect">
            <a:avLst/>
          </a:prstGeom>
          <a:noFill/>
          <a:ln/>
        </p:spPr>
        <p:txBody>
          <a:bodyPr wrap="none" lIns="0" tIns="0" rIns="0" bIns="0" rtlCol="0" anchor="ctr">
            <a:spAutoFit/>
          </a:bodyPr>
          <a:lstStyle/>
          <a:p>
            <a:pPr algn="l" indent="0" marL="0">
              <a:buNone/>
            </a:pPr>
            <a:r>
              <a:rPr lang="en-US" sz="1013" b="1" dirty="0">
                <a:solidFill>
                  <a:srgbClr val="333333"/>
                </a:solidFill>
                <a:latin typeface="Arial" pitchFamily="34" charset="0"/>
                <a:ea typeface="Arial" pitchFamily="34" charset="-122"/>
                <a:cs typeface="Arial" pitchFamily="34" charset="-120"/>
              </a:rPr>
              <a:t>Strategic Focus:</a:t>
            </a:r>
            <a:endParaRPr lang="en-US" sz="1013" dirty="0"/>
          </a:p>
        </p:txBody>
      </p:sp>
      <p:sp>
        <p:nvSpPr>
          <p:cNvPr id="11" name="Text 8"/>
          <p:cNvSpPr/>
          <p:nvPr/>
        </p:nvSpPr>
        <p:spPr>
          <a:xfrm>
            <a:off x="642938" y="2361009"/>
            <a:ext cx="3366129" cy="335756"/>
          </a:xfrm>
          <a:prstGeom prst="rect">
            <a:avLst/>
          </a:prstGeom>
          <a:noFill/>
          <a:ln/>
        </p:spPr>
        <p:txBody>
          <a:bodyPr wrap="square" lIns="0" tIns="0" rIns="0" bIns="0" rtlCol="0" anchor="ctr">
            <a:spAutoFit/>
          </a:bodyPr>
          <a:lstStyle/>
          <a:p>
            <a:pPr algn="l" indent="0" marL="0">
              <a:buNone/>
            </a:pPr>
            <a:r>
              <a:rPr lang="en-US" sz="1013" dirty="0">
                <a:solidFill>
                  <a:srgbClr val="333333"/>
                </a:solidFill>
                <a:latin typeface="Arial" pitchFamily="34" charset="0"/>
                <a:ea typeface="Arial" pitchFamily="34" charset="-122"/>
                <a:cs typeface="Arial" pitchFamily="34" charset="-120"/>
              </a:rPr>
              <a:t>Concentration in semiconductors, clean energy, and pharmaceuticals</a:t>
            </a:r>
            <a:endParaRPr lang="en-US" sz="1013" dirty="0"/>
          </a:p>
        </p:txBody>
      </p:sp>
      <p:sp>
        <p:nvSpPr>
          <p:cNvPr id="12" name="Shape 9"/>
          <p:cNvSpPr/>
          <p:nvPr/>
        </p:nvSpPr>
        <p:spPr>
          <a:xfrm>
            <a:off x="285750" y="3093244"/>
            <a:ext cx="1975079" cy="928688"/>
          </a:xfrm>
          <a:prstGeom prst="rect">
            <a:avLst/>
          </a:prstGeom>
          <a:solidFill>
            <a:srgbClr val="2E5984"/>
          </a:solidFill>
          <a:ln/>
        </p:spPr>
      </p:sp>
      <p:sp>
        <p:nvSpPr>
          <p:cNvPr id="13" name="Text 10"/>
          <p:cNvSpPr/>
          <p:nvPr/>
        </p:nvSpPr>
        <p:spPr>
          <a:xfrm>
            <a:off x="392906" y="3200400"/>
            <a:ext cx="1832204" cy="171450"/>
          </a:xfrm>
          <a:prstGeom prst="rect">
            <a:avLst/>
          </a:prstGeom>
          <a:noFill/>
          <a:ln/>
        </p:spPr>
        <p:txBody>
          <a:bodyPr wrap="square" lIns="0" tIns="0" rIns="0" bIns="0" rtlCol="0" anchor="ctr">
            <a:spAutoFit/>
          </a:bodyPr>
          <a:lstStyle/>
          <a:p>
            <a:pPr algn="ctr" indent="0" marL="0">
              <a:buNone/>
            </a:pPr>
            <a:r>
              <a:rPr lang="en-US" sz="900" dirty="0">
                <a:solidFill>
                  <a:srgbClr val="FFFFFF"/>
                </a:solidFill>
                <a:latin typeface="Arial" pitchFamily="34" charset="0"/>
                <a:ea typeface="Arial" pitchFamily="34" charset="-122"/>
                <a:cs typeface="Arial" pitchFamily="34" charset="-120"/>
              </a:rPr>
              <a:t>Manufacturing Construction</a:t>
            </a:r>
            <a:endParaRPr lang="en-US" sz="900" dirty="0"/>
          </a:p>
        </p:txBody>
      </p:sp>
      <p:sp>
        <p:nvSpPr>
          <p:cNvPr id="14" name="Text 11"/>
          <p:cNvSpPr/>
          <p:nvPr/>
        </p:nvSpPr>
        <p:spPr>
          <a:xfrm>
            <a:off x="392906" y="3407569"/>
            <a:ext cx="1832204" cy="300038"/>
          </a:xfrm>
          <a:prstGeom prst="rect">
            <a:avLst/>
          </a:prstGeom>
          <a:noFill/>
          <a:ln/>
        </p:spPr>
        <p:txBody>
          <a:bodyPr wrap="square" lIns="0" tIns="0" rIns="0" bIns="0" rtlCol="0" anchor="ctr">
            <a:spAutoFit/>
          </a:bodyPr>
          <a:lstStyle/>
          <a:p>
            <a:pPr algn="ctr" indent="0" marL="0">
              <a:buNone/>
            </a:pPr>
            <a:r>
              <a:rPr lang="en-US" sz="1575" b="1" dirty="0">
                <a:solidFill>
                  <a:srgbClr val="FFFFFF"/>
                </a:solidFill>
                <a:latin typeface="Arial" pitchFamily="34" charset="0"/>
                <a:ea typeface="Arial" pitchFamily="34" charset="-122"/>
                <a:cs typeface="Arial" pitchFamily="34" charset="-120"/>
              </a:rPr>
              <a:t>+116%</a:t>
            </a:r>
            <a:endParaRPr lang="en-US" sz="1575" dirty="0"/>
          </a:p>
        </p:txBody>
      </p:sp>
      <p:sp>
        <p:nvSpPr>
          <p:cNvPr id="15" name="Text 12"/>
          <p:cNvSpPr/>
          <p:nvPr/>
        </p:nvSpPr>
        <p:spPr>
          <a:xfrm>
            <a:off x="392906" y="3743325"/>
            <a:ext cx="1832204" cy="171450"/>
          </a:xfrm>
          <a:prstGeom prst="rect">
            <a:avLst/>
          </a:prstGeom>
          <a:noFill/>
          <a:ln/>
        </p:spPr>
        <p:txBody>
          <a:bodyPr wrap="square" lIns="0" tIns="0" rIns="0" bIns="0" rtlCol="0" anchor="ctr">
            <a:spAutoFit/>
          </a:bodyPr>
          <a:lstStyle/>
          <a:p>
            <a:pPr algn="ctr" indent="0" marL="0">
              <a:buNone/>
            </a:pPr>
            <a:r>
              <a:rPr lang="en-US" sz="900" dirty="0">
                <a:solidFill>
                  <a:srgbClr val="FFFFFF"/>
                </a:solidFill>
                <a:latin typeface="Arial" pitchFamily="34" charset="0"/>
                <a:ea typeface="Arial" pitchFamily="34" charset="-122"/>
                <a:cs typeface="Arial" pitchFamily="34" charset="-120"/>
              </a:rPr>
              <a:t>Increase since 2021</a:t>
            </a:r>
            <a:endParaRPr lang="en-US" sz="900" dirty="0"/>
          </a:p>
        </p:txBody>
      </p:sp>
      <p:sp>
        <p:nvSpPr>
          <p:cNvPr id="16" name="Shape 13"/>
          <p:cNvSpPr/>
          <p:nvPr/>
        </p:nvSpPr>
        <p:spPr>
          <a:xfrm>
            <a:off x="2425471" y="3093244"/>
            <a:ext cx="1975079" cy="928688"/>
          </a:xfrm>
          <a:prstGeom prst="rect">
            <a:avLst/>
          </a:prstGeom>
          <a:solidFill>
            <a:srgbClr val="4A90A4"/>
          </a:solidFill>
          <a:ln/>
        </p:spPr>
      </p:sp>
      <p:sp>
        <p:nvSpPr>
          <p:cNvPr id="17" name="Text 14"/>
          <p:cNvSpPr/>
          <p:nvPr/>
        </p:nvSpPr>
        <p:spPr>
          <a:xfrm>
            <a:off x="2532627" y="3200400"/>
            <a:ext cx="1832204" cy="171450"/>
          </a:xfrm>
          <a:prstGeom prst="rect">
            <a:avLst/>
          </a:prstGeom>
          <a:noFill/>
          <a:ln/>
        </p:spPr>
        <p:txBody>
          <a:bodyPr wrap="square" lIns="0" tIns="0" rIns="0" bIns="0" rtlCol="0" anchor="ctr">
            <a:spAutoFit/>
          </a:bodyPr>
          <a:lstStyle/>
          <a:p>
            <a:pPr algn="ctr" indent="0" marL="0">
              <a:buNone/>
            </a:pPr>
            <a:r>
              <a:rPr lang="en-US" sz="900" dirty="0">
                <a:solidFill>
                  <a:srgbClr val="FFFFFF"/>
                </a:solidFill>
                <a:latin typeface="Arial" pitchFamily="34" charset="0"/>
                <a:ea typeface="Arial" pitchFamily="34" charset="-122"/>
                <a:cs typeface="Arial" pitchFamily="34" charset="-120"/>
              </a:rPr>
              <a:t>Manufacturing as % of GDP</a:t>
            </a:r>
            <a:endParaRPr lang="en-US" sz="900" dirty="0"/>
          </a:p>
        </p:txBody>
      </p:sp>
      <p:sp>
        <p:nvSpPr>
          <p:cNvPr id="18" name="Text 15"/>
          <p:cNvSpPr/>
          <p:nvPr/>
        </p:nvSpPr>
        <p:spPr>
          <a:xfrm>
            <a:off x="2532627" y="3407569"/>
            <a:ext cx="1832204" cy="300038"/>
          </a:xfrm>
          <a:prstGeom prst="rect">
            <a:avLst/>
          </a:prstGeom>
          <a:noFill/>
          <a:ln/>
        </p:spPr>
        <p:txBody>
          <a:bodyPr wrap="square" lIns="0" tIns="0" rIns="0" bIns="0" rtlCol="0" anchor="ctr">
            <a:spAutoFit/>
          </a:bodyPr>
          <a:lstStyle/>
          <a:p>
            <a:pPr algn="ctr" indent="0" marL="0">
              <a:buNone/>
            </a:pPr>
            <a:r>
              <a:rPr lang="en-US" sz="1575" b="1" dirty="0">
                <a:solidFill>
                  <a:srgbClr val="FFFFFF"/>
                </a:solidFill>
                <a:latin typeface="Arial" pitchFamily="34" charset="0"/>
                <a:ea typeface="Arial" pitchFamily="34" charset="-122"/>
                <a:cs typeface="Arial" pitchFamily="34" charset="-120"/>
              </a:rPr>
              <a:t>11.2%</a:t>
            </a:r>
            <a:endParaRPr lang="en-US" sz="1575" dirty="0"/>
          </a:p>
        </p:txBody>
      </p:sp>
      <p:sp>
        <p:nvSpPr>
          <p:cNvPr id="19" name="Text 16"/>
          <p:cNvSpPr/>
          <p:nvPr/>
        </p:nvSpPr>
        <p:spPr>
          <a:xfrm>
            <a:off x="2532627" y="3743325"/>
            <a:ext cx="1832204" cy="171450"/>
          </a:xfrm>
          <a:prstGeom prst="rect">
            <a:avLst/>
          </a:prstGeom>
          <a:noFill/>
          <a:ln/>
        </p:spPr>
        <p:txBody>
          <a:bodyPr wrap="square" lIns="0" tIns="0" rIns="0" bIns="0" rtlCol="0" anchor="ctr">
            <a:spAutoFit/>
          </a:bodyPr>
          <a:lstStyle/>
          <a:p>
            <a:pPr algn="ctr" indent="0" marL="0">
              <a:buNone/>
            </a:pPr>
            <a:r>
              <a:rPr lang="en-US" sz="900" dirty="0">
                <a:solidFill>
                  <a:srgbClr val="FFFFFF"/>
                </a:solidFill>
                <a:latin typeface="Arial" pitchFamily="34" charset="0"/>
                <a:ea typeface="Arial" pitchFamily="34" charset="-122"/>
                <a:cs typeface="Arial" pitchFamily="34" charset="-120"/>
              </a:rPr>
              <a:t>First increase in decades</a:t>
            </a:r>
            <a:endParaRPr lang="en-US" sz="900" dirty="0"/>
          </a:p>
        </p:txBody>
      </p:sp>
      <p:pic>
        <p:nvPicPr>
          <p:cNvPr id="20" name="Image 1" descr="preencoded.png">    </p:cNvPr>
          <p:cNvPicPr>
            <a:picLocks noChangeAspect="1"/>
          </p:cNvPicPr>
          <p:nvPr/>
        </p:nvPicPr>
        <p:blipFill>
          <a:blip r:embed="rId2"/>
          <a:stretch>
            <a:fillRect/>
          </a:stretch>
        </p:blipFill>
        <p:spPr>
          <a:xfrm>
            <a:off x="285750" y="4164806"/>
            <a:ext cx="4114800" cy="1571625"/>
          </a:xfrm>
          <a:prstGeom prst="rect">
            <a:avLst/>
          </a:prstGeom>
        </p:spPr>
      </p:pic>
      <p:sp>
        <p:nvSpPr>
          <p:cNvPr id="21" name="Text 17"/>
          <p:cNvSpPr/>
          <p:nvPr/>
        </p:nvSpPr>
        <p:spPr>
          <a:xfrm>
            <a:off x="4743450" y="885825"/>
            <a:ext cx="4186238" cy="257175"/>
          </a:xfrm>
          <a:prstGeom prst="rect">
            <a:avLst/>
          </a:prstGeom>
          <a:noFill/>
          <a:ln/>
        </p:spPr>
        <p:txBody>
          <a:bodyPr wrap="square" lIns="0" tIns="0" rIns="0" bIns="0" rtlCol="0" anchor="ctr">
            <a:spAutoFit/>
          </a:bodyPr>
          <a:lstStyle/>
          <a:p>
            <a:pPr indent="0" marL="0">
              <a:buNone/>
            </a:pPr>
            <a:r>
              <a:rPr lang="en-US" sz="1350" b="1" dirty="0">
                <a:solidFill>
                  <a:srgbClr val="4A90A4"/>
                </a:solidFill>
                <a:latin typeface="Arial" pitchFamily="34" charset="0"/>
                <a:ea typeface="Arial" pitchFamily="34" charset="-122"/>
                <a:cs typeface="Arial" pitchFamily="34" charset="-120"/>
              </a:rPr>
              <a:t>Key Manufacturing Initiatives</a:t>
            </a:r>
            <a:endParaRPr lang="en-US" sz="1350" dirty="0"/>
          </a:p>
        </p:txBody>
      </p:sp>
      <p:sp>
        <p:nvSpPr>
          <p:cNvPr id="22" name="Shape 18"/>
          <p:cNvSpPr/>
          <p:nvPr/>
        </p:nvSpPr>
        <p:spPr>
          <a:xfrm>
            <a:off x="4743450" y="1250156"/>
            <a:ext cx="4114800" cy="1700213"/>
          </a:xfrm>
          <a:prstGeom prst="rect">
            <a:avLst/>
          </a:prstGeom>
          <a:solidFill>
            <a:srgbClr val="FFFFFF"/>
          </a:solidFill>
          <a:ln/>
        </p:spPr>
      </p:sp>
      <p:sp>
        <p:nvSpPr>
          <p:cNvPr id="23" name="Text 19"/>
          <p:cNvSpPr/>
          <p:nvPr/>
        </p:nvSpPr>
        <p:spPr>
          <a:xfrm>
            <a:off x="5100638" y="1418034"/>
            <a:ext cx="1971759" cy="142875"/>
          </a:xfrm>
          <a:prstGeom prst="rect">
            <a:avLst/>
          </a:prstGeom>
          <a:noFill/>
          <a:ln/>
        </p:spPr>
        <p:txBody>
          <a:bodyPr wrap="square" lIns="0" tIns="0" rIns="0" bIns="0" rtlCol="0" anchor="ctr">
            <a:spAutoFit/>
          </a:bodyPr>
          <a:lstStyle/>
          <a:p>
            <a:pPr algn="l" indent="0" marL="0">
              <a:buNone/>
            </a:pPr>
            <a:r>
              <a:rPr lang="en-US" sz="1013" b="1" dirty="0">
                <a:solidFill>
                  <a:srgbClr val="333333"/>
                </a:solidFill>
                <a:latin typeface="Arial" pitchFamily="34" charset="0"/>
                <a:ea typeface="Arial" pitchFamily="34" charset="-122"/>
                <a:cs typeface="Arial" pitchFamily="34" charset="-120"/>
              </a:rPr>
              <a:t>Semiconductor Manufacturing:</a:t>
            </a:r>
            <a:endParaRPr lang="en-US" sz="1013" dirty="0"/>
          </a:p>
        </p:txBody>
      </p:sp>
      <p:sp>
        <p:nvSpPr>
          <p:cNvPr id="24" name="Text 20"/>
          <p:cNvSpPr/>
          <p:nvPr/>
        </p:nvSpPr>
        <p:spPr>
          <a:xfrm>
            <a:off x="5100638" y="1418034"/>
            <a:ext cx="3365460" cy="335756"/>
          </a:xfrm>
          <a:prstGeom prst="rect">
            <a:avLst/>
          </a:prstGeom>
          <a:noFill/>
          <a:ln/>
        </p:spPr>
        <p:txBody>
          <a:bodyPr wrap="square" lIns="0" tIns="0" rIns="0" bIns="0" rtlCol="0" anchor="ctr">
            <a:spAutoFit/>
          </a:bodyPr>
          <a:lstStyle/>
          <a:p>
            <a:pPr algn="l" indent="0" marL="0">
              <a:buNone/>
            </a:pPr>
            <a:r>
              <a:rPr lang="en-US" sz="1013" dirty="0">
                <a:solidFill>
                  <a:srgbClr val="333333"/>
                </a:solidFill>
                <a:latin typeface="Arial" pitchFamily="34" charset="0"/>
                <a:ea typeface="Arial" pitchFamily="34" charset="-122"/>
                <a:cs typeface="Arial" pitchFamily="34" charset="-120"/>
              </a:rPr>
              <a:t>18 major facilities under construction, $200+ billion investment</a:t>
            </a:r>
            <a:endParaRPr lang="en-US" sz="1013" dirty="0"/>
          </a:p>
        </p:txBody>
      </p:sp>
      <p:sp>
        <p:nvSpPr>
          <p:cNvPr id="25" name="Text 21"/>
          <p:cNvSpPr/>
          <p:nvPr/>
        </p:nvSpPr>
        <p:spPr>
          <a:xfrm>
            <a:off x="5100638" y="1889522"/>
            <a:ext cx="1650402" cy="142875"/>
          </a:xfrm>
          <a:prstGeom prst="rect">
            <a:avLst/>
          </a:prstGeom>
          <a:noFill/>
          <a:ln/>
        </p:spPr>
        <p:txBody>
          <a:bodyPr wrap="square" lIns="0" tIns="0" rIns="0" bIns="0" rtlCol="0" anchor="ctr">
            <a:spAutoFit/>
          </a:bodyPr>
          <a:lstStyle/>
          <a:p>
            <a:pPr algn="l" indent="0" marL="0">
              <a:buNone/>
            </a:pPr>
            <a:r>
              <a:rPr lang="en-US" sz="1013" b="1" dirty="0">
                <a:solidFill>
                  <a:srgbClr val="333333"/>
                </a:solidFill>
                <a:latin typeface="Arial" pitchFamily="34" charset="0"/>
                <a:ea typeface="Arial" pitchFamily="34" charset="-122"/>
                <a:cs typeface="Arial" pitchFamily="34" charset="-120"/>
              </a:rPr>
              <a:t>Clean Energy Production:</a:t>
            </a:r>
            <a:endParaRPr lang="en-US" sz="1013" dirty="0"/>
          </a:p>
        </p:txBody>
      </p:sp>
      <p:sp>
        <p:nvSpPr>
          <p:cNvPr id="26" name="Text 22"/>
          <p:cNvSpPr/>
          <p:nvPr/>
        </p:nvSpPr>
        <p:spPr>
          <a:xfrm>
            <a:off x="5100638" y="1889522"/>
            <a:ext cx="3255178" cy="335756"/>
          </a:xfrm>
          <a:prstGeom prst="rect">
            <a:avLst/>
          </a:prstGeom>
          <a:noFill/>
          <a:ln/>
        </p:spPr>
        <p:txBody>
          <a:bodyPr wrap="square" lIns="0" tIns="0" rIns="0" bIns="0" rtlCol="0" anchor="ctr">
            <a:spAutoFit/>
          </a:bodyPr>
          <a:lstStyle/>
          <a:p>
            <a:pPr algn="l" indent="0" marL="0">
              <a:buNone/>
            </a:pPr>
            <a:r>
              <a:rPr lang="en-US" sz="1013" dirty="0">
                <a:solidFill>
                  <a:srgbClr val="333333"/>
                </a:solidFill>
                <a:latin typeface="Arial" pitchFamily="34" charset="0"/>
                <a:ea typeface="Arial" pitchFamily="34" charset="-122"/>
                <a:cs typeface="Arial" pitchFamily="34" charset="-120"/>
              </a:rPr>
              <a:t>170+ battery manufacturing projects, $73 billion in investments</a:t>
            </a:r>
            <a:endParaRPr lang="en-US" sz="1013" dirty="0"/>
          </a:p>
        </p:txBody>
      </p:sp>
      <p:sp>
        <p:nvSpPr>
          <p:cNvPr id="27" name="Text 23"/>
          <p:cNvSpPr/>
          <p:nvPr/>
        </p:nvSpPr>
        <p:spPr>
          <a:xfrm>
            <a:off x="5100638" y="2361009"/>
            <a:ext cx="1836586" cy="142875"/>
          </a:xfrm>
          <a:prstGeom prst="rect">
            <a:avLst/>
          </a:prstGeom>
          <a:noFill/>
          <a:ln/>
        </p:spPr>
        <p:txBody>
          <a:bodyPr wrap="square" lIns="0" tIns="0" rIns="0" bIns="0" rtlCol="0" anchor="ctr">
            <a:spAutoFit/>
          </a:bodyPr>
          <a:lstStyle/>
          <a:p>
            <a:pPr algn="l" indent="0" marL="0">
              <a:buNone/>
            </a:pPr>
            <a:r>
              <a:rPr lang="en-US" sz="1013" b="1" dirty="0">
                <a:solidFill>
                  <a:srgbClr val="333333"/>
                </a:solidFill>
                <a:latin typeface="Arial" pitchFamily="34" charset="0"/>
                <a:ea typeface="Arial" pitchFamily="34" charset="-122"/>
                <a:cs typeface="Arial" pitchFamily="34" charset="-120"/>
              </a:rPr>
              <a:t>Critical Minerals Processing:</a:t>
            </a:r>
            <a:endParaRPr lang="en-US" sz="1013" dirty="0"/>
          </a:p>
        </p:txBody>
      </p:sp>
      <p:sp>
        <p:nvSpPr>
          <p:cNvPr id="28" name="Text 24"/>
          <p:cNvSpPr/>
          <p:nvPr/>
        </p:nvSpPr>
        <p:spPr>
          <a:xfrm>
            <a:off x="5100638" y="2361009"/>
            <a:ext cx="3448199" cy="335756"/>
          </a:xfrm>
          <a:prstGeom prst="rect">
            <a:avLst/>
          </a:prstGeom>
          <a:noFill/>
          <a:ln/>
        </p:spPr>
        <p:txBody>
          <a:bodyPr wrap="square" lIns="0" tIns="0" rIns="0" bIns="0" rtlCol="0" anchor="ctr">
            <a:spAutoFit/>
          </a:bodyPr>
          <a:lstStyle/>
          <a:p>
            <a:pPr algn="l" indent="0" marL="0">
              <a:buNone/>
            </a:pPr>
            <a:r>
              <a:rPr lang="en-US" sz="1013" dirty="0">
                <a:solidFill>
                  <a:srgbClr val="333333"/>
                </a:solidFill>
                <a:latin typeface="Arial" pitchFamily="34" charset="0"/>
                <a:ea typeface="Arial" pitchFamily="34" charset="-122"/>
                <a:cs typeface="Arial" pitchFamily="34" charset="-120"/>
              </a:rPr>
              <a:t>30+ new facilities for lithium and rare earths</a:t>
            </a:r>
            <a:endParaRPr lang="en-US" sz="1013" dirty="0"/>
          </a:p>
        </p:txBody>
      </p:sp>
      <p:sp>
        <p:nvSpPr>
          <p:cNvPr id="29" name="Shape 25"/>
          <p:cNvSpPr/>
          <p:nvPr/>
        </p:nvSpPr>
        <p:spPr>
          <a:xfrm>
            <a:off x="4743450" y="3093244"/>
            <a:ext cx="4114800" cy="1150144"/>
          </a:xfrm>
          <a:prstGeom prst="rect">
            <a:avLst/>
          </a:prstGeom>
          <a:solidFill>
            <a:srgbClr val="7FB3D3"/>
          </a:solidFill>
          <a:ln/>
        </p:spPr>
      </p:sp>
      <p:sp>
        <p:nvSpPr>
          <p:cNvPr id="30" name="Text 26"/>
          <p:cNvSpPr/>
          <p:nvPr/>
        </p:nvSpPr>
        <p:spPr>
          <a:xfrm>
            <a:off x="4850606" y="3200400"/>
            <a:ext cx="3971925" cy="214313"/>
          </a:xfrm>
          <a:prstGeom prst="rect">
            <a:avLst/>
          </a:prstGeom>
          <a:noFill/>
          <a:ln/>
        </p:spPr>
        <p:txBody>
          <a:bodyPr wrap="square" lIns="0" tIns="0" rIns="0" bIns="0" rtlCol="0" anchor="ctr">
            <a:spAutoFit/>
          </a:bodyPr>
          <a:lstStyle/>
          <a:p>
            <a:pPr indent="0" marL="0">
              <a:buNone/>
            </a:pPr>
            <a:r>
              <a:rPr lang="en-US" sz="1125" b="1" dirty="0">
                <a:solidFill>
                  <a:srgbClr val="FFFFFF"/>
                </a:solidFill>
                <a:latin typeface="Arial" pitchFamily="34" charset="0"/>
                <a:ea typeface="Arial" pitchFamily="34" charset="-122"/>
                <a:cs typeface="Arial" pitchFamily="34" charset="-120"/>
              </a:rPr>
              <a:t>Case Study: Semiconductor Manufacturing</a:t>
            </a:r>
            <a:endParaRPr lang="en-US" sz="1125" dirty="0"/>
          </a:p>
        </p:txBody>
      </p:sp>
      <p:sp>
        <p:nvSpPr>
          <p:cNvPr id="31" name="Text 27"/>
          <p:cNvSpPr/>
          <p:nvPr/>
        </p:nvSpPr>
        <p:spPr>
          <a:xfrm>
            <a:off x="4850606" y="3450431"/>
            <a:ext cx="3971925" cy="685800"/>
          </a:xfrm>
          <a:prstGeom prst="rect">
            <a:avLst/>
          </a:prstGeom>
          <a:noFill/>
          <a:ln/>
        </p:spPr>
        <p:txBody>
          <a:bodyPr wrap="square" lIns="0" tIns="0" rIns="0" bIns="0" rtlCol="0" anchor="ctr">
            <a:spAutoFit/>
          </a:bodyPr>
          <a:lstStyle/>
          <a:p>
            <a:pPr indent="0" marL="0">
              <a:buNone/>
            </a:pPr>
            <a:r>
              <a:rPr lang="en-US" sz="900" dirty="0">
                <a:solidFill>
                  <a:srgbClr val="FFFFFF"/>
                </a:solidFill>
                <a:latin typeface="Arial" pitchFamily="34" charset="0"/>
                <a:ea typeface="Arial" pitchFamily="34" charset="-122"/>
                <a:cs typeface="Arial" pitchFamily="34" charset="-120"/>
              </a:rPr>
              <a:t>The CHIPS Act has catalyzed unprecedented investment in domestic semiconductor manufacturing. Intel ($20B in Ohio), TSMC ($40B in Arizona), and Samsung ($17B in Texas) will increase US market share from 12% to 20% by 2030.</a:t>
            </a:r>
            <a:endParaRPr lang="en-US" sz="900" dirty="0"/>
          </a:p>
        </p:txBody>
      </p:sp>
      <p:sp>
        <p:nvSpPr>
          <p:cNvPr id="32" name="Text 28"/>
          <p:cNvSpPr/>
          <p:nvPr/>
        </p:nvSpPr>
        <p:spPr>
          <a:xfrm>
            <a:off x="4743450" y="4386263"/>
            <a:ext cx="4186238" cy="257175"/>
          </a:xfrm>
          <a:prstGeom prst="rect">
            <a:avLst/>
          </a:prstGeom>
          <a:noFill/>
          <a:ln/>
        </p:spPr>
        <p:txBody>
          <a:bodyPr wrap="square" lIns="0" tIns="0" rIns="0" bIns="0" rtlCol="0" anchor="ctr">
            <a:spAutoFit/>
          </a:bodyPr>
          <a:lstStyle/>
          <a:p>
            <a:pPr indent="0" marL="0">
              <a:buNone/>
            </a:pPr>
            <a:r>
              <a:rPr lang="en-US" sz="1350" b="1" dirty="0">
                <a:solidFill>
                  <a:srgbClr val="4A90A4"/>
                </a:solidFill>
                <a:latin typeface="Arial" pitchFamily="34" charset="0"/>
                <a:ea typeface="Arial" pitchFamily="34" charset="-122"/>
                <a:cs typeface="Arial" pitchFamily="34" charset="-120"/>
              </a:rPr>
              <a:t>Supply Chain Resilience Benefits</a:t>
            </a:r>
            <a:endParaRPr lang="en-US" sz="1350" dirty="0"/>
          </a:p>
        </p:txBody>
      </p:sp>
      <p:sp>
        <p:nvSpPr>
          <p:cNvPr id="33" name="Shape 29"/>
          <p:cNvSpPr/>
          <p:nvPr/>
        </p:nvSpPr>
        <p:spPr>
          <a:xfrm>
            <a:off x="4743450" y="4750594"/>
            <a:ext cx="4114800" cy="1700213"/>
          </a:xfrm>
          <a:prstGeom prst="rect">
            <a:avLst/>
          </a:prstGeom>
          <a:solidFill>
            <a:srgbClr val="FFFFFF"/>
          </a:solidFill>
          <a:ln/>
        </p:spPr>
      </p:sp>
      <p:sp>
        <p:nvSpPr>
          <p:cNvPr id="34" name="Text 30"/>
          <p:cNvSpPr/>
          <p:nvPr/>
        </p:nvSpPr>
        <p:spPr>
          <a:xfrm>
            <a:off x="5100638" y="4918472"/>
            <a:ext cx="1564900" cy="142875"/>
          </a:xfrm>
          <a:prstGeom prst="rect">
            <a:avLst/>
          </a:prstGeom>
          <a:noFill/>
          <a:ln/>
        </p:spPr>
        <p:txBody>
          <a:bodyPr wrap="square" lIns="0" tIns="0" rIns="0" bIns="0" rtlCol="0" anchor="ctr">
            <a:spAutoFit/>
          </a:bodyPr>
          <a:lstStyle/>
          <a:p>
            <a:pPr algn="l" indent="0" marL="0">
              <a:buNone/>
            </a:pPr>
            <a:r>
              <a:rPr lang="en-US" sz="1013" b="1" dirty="0">
                <a:solidFill>
                  <a:srgbClr val="333333"/>
                </a:solidFill>
                <a:latin typeface="Arial" pitchFamily="34" charset="0"/>
                <a:ea typeface="Arial" pitchFamily="34" charset="-122"/>
                <a:cs typeface="Arial" pitchFamily="34" charset="-120"/>
              </a:rPr>
              <a:t>Reduced Dependencies:</a:t>
            </a:r>
            <a:endParaRPr lang="en-US" sz="1013" dirty="0"/>
          </a:p>
        </p:txBody>
      </p:sp>
      <p:sp>
        <p:nvSpPr>
          <p:cNvPr id="35" name="Text 31"/>
          <p:cNvSpPr/>
          <p:nvPr/>
        </p:nvSpPr>
        <p:spPr>
          <a:xfrm>
            <a:off x="5100638" y="4918472"/>
            <a:ext cx="3316151" cy="335756"/>
          </a:xfrm>
          <a:prstGeom prst="rect">
            <a:avLst/>
          </a:prstGeom>
          <a:noFill/>
          <a:ln/>
        </p:spPr>
        <p:txBody>
          <a:bodyPr wrap="square" lIns="0" tIns="0" rIns="0" bIns="0" rtlCol="0" anchor="ctr">
            <a:spAutoFit/>
          </a:bodyPr>
          <a:lstStyle/>
          <a:p>
            <a:pPr algn="l" indent="0" marL="0">
              <a:buNone/>
            </a:pPr>
            <a:r>
              <a:rPr lang="en-US" sz="1013" dirty="0">
                <a:solidFill>
                  <a:srgbClr val="333333"/>
                </a:solidFill>
                <a:latin typeface="Arial" pitchFamily="34" charset="0"/>
                <a:ea typeface="Arial" pitchFamily="34" charset="-122"/>
                <a:cs typeface="Arial" pitchFamily="34" charset="-120"/>
              </a:rPr>
              <a:t>Decreased reliance on foreign suppliers for critical inputs</a:t>
            </a:r>
            <a:endParaRPr lang="en-US" sz="1013" dirty="0"/>
          </a:p>
        </p:txBody>
      </p:sp>
      <p:sp>
        <p:nvSpPr>
          <p:cNvPr id="36" name="Text 32"/>
          <p:cNvSpPr/>
          <p:nvPr/>
        </p:nvSpPr>
        <p:spPr>
          <a:xfrm>
            <a:off x="5100638" y="5389959"/>
            <a:ext cx="1500355" cy="142875"/>
          </a:xfrm>
          <a:prstGeom prst="rect">
            <a:avLst/>
          </a:prstGeom>
          <a:noFill/>
          <a:ln/>
        </p:spPr>
        <p:txBody>
          <a:bodyPr wrap="square" lIns="0" tIns="0" rIns="0" bIns="0" rtlCol="0" anchor="ctr">
            <a:spAutoFit/>
          </a:bodyPr>
          <a:lstStyle/>
          <a:p>
            <a:pPr algn="l" indent="0" marL="0">
              <a:buNone/>
            </a:pPr>
            <a:r>
              <a:rPr lang="en-US" sz="1013" b="1" dirty="0">
                <a:solidFill>
                  <a:srgbClr val="333333"/>
                </a:solidFill>
                <a:latin typeface="Arial" pitchFamily="34" charset="0"/>
                <a:ea typeface="Arial" pitchFamily="34" charset="-122"/>
                <a:cs typeface="Arial" pitchFamily="34" charset="-120"/>
              </a:rPr>
              <a:t>Shorter Supply Chains:</a:t>
            </a:r>
            <a:endParaRPr lang="en-US" sz="1013" dirty="0"/>
          </a:p>
        </p:txBody>
      </p:sp>
      <p:sp>
        <p:nvSpPr>
          <p:cNvPr id="37" name="Text 33"/>
          <p:cNvSpPr/>
          <p:nvPr/>
        </p:nvSpPr>
        <p:spPr>
          <a:xfrm>
            <a:off x="5100638" y="5389959"/>
            <a:ext cx="3337136" cy="335756"/>
          </a:xfrm>
          <a:prstGeom prst="rect">
            <a:avLst/>
          </a:prstGeom>
          <a:noFill/>
          <a:ln/>
        </p:spPr>
        <p:txBody>
          <a:bodyPr wrap="square" lIns="0" tIns="0" rIns="0" bIns="0" rtlCol="0" anchor="ctr">
            <a:spAutoFit/>
          </a:bodyPr>
          <a:lstStyle/>
          <a:p>
            <a:pPr algn="l" indent="0" marL="0">
              <a:buNone/>
            </a:pPr>
            <a:r>
              <a:rPr lang="en-US" sz="1013" dirty="0">
                <a:solidFill>
                  <a:srgbClr val="333333"/>
                </a:solidFill>
                <a:latin typeface="Arial" pitchFamily="34" charset="0"/>
                <a:ea typeface="Arial" pitchFamily="34" charset="-122"/>
                <a:cs typeface="Arial" pitchFamily="34" charset="-120"/>
              </a:rPr>
              <a:t>Proximity of production reduces transportation vulnerabilities</a:t>
            </a:r>
            <a:endParaRPr lang="en-US" sz="1013" dirty="0"/>
          </a:p>
        </p:txBody>
      </p:sp>
      <p:sp>
        <p:nvSpPr>
          <p:cNvPr id="38" name="Text 34"/>
          <p:cNvSpPr/>
          <p:nvPr/>
        </p:nvSpPr>
        <p:spPr>
          <a:xfrm>
            <a:off x="5100638" y="5861447"/>
            <a:ext cx="1479063" cy="142875"/>
          </a:xfrm>
          <a:prstGeom prst="rect">
            <a:avLst/>
          </a:prstGeom>
          <a:noFill/>
          <a:ln/>
        </p:spPr>
        <p:txBody>
          <a:bodyPr wrap="square" lIns="0" tIns="0" rIns="0" bIns="0" rtlCol="0" anchor="ctr">
            <a:spAutoFit/>
          </a:bodyPr>
          <a:lstStyle/>
          <a:p>
            <a:pPr algn="l" indent="0" marL="0">
              <a:buNone/>
            </a:pPr>
            <a:r>
              <a:rPr lang="en-US" sz="1013" b="1" dirty="0">
                <a:solidFill>
                  <a:srgbClr val="333333"/>
                </a:solidFill>
                <a:latin typeface="Arial" pitchFamily="34" charset="0"/>
                <a:ea typeface="Arial" pitchFamily="34" charset="-122"/>
                <a:cs typeface="Arial" pitchFamily="34" charset="-120"/>
              </a:rPr>
              <a:t>Innovation Ecosystem:</a:t>
            </a:r>
            <a:endParaRPr lang="en-US" sz="1013" dirty="0"/>
          </a:p>
        </p:txBody>
      </p:sp>
      <p:sp>
        <p:nvSpPr>
          <p:cNvPr id="39" name="Text 35"/>
          <p:cNvSpPr/>
          <p:nvPr/>
        </p:nvSpPr>
        <p:spPr>
          <a:xfrm>
            <a:off x="5100638" y="5861447"/>
            <a:ext cx="2865648" cy="335756"/>
          </a:xfrm>
          <a:prstGeom prst="rect">
            <a:avLst/>
          </a:prstGeom>
          <a:noFill/>
          <a:ln/>
        </p:spPr>
        <p:txBody>
          <a:bodyPr wrap="square" lIns="0" tIns="0" rIns="0" bIns="0" rtlCol="0" anchor="ctr">
            <a:spAutoFit/>
          </a:bodyPr>
          <a:lstStyle/>
          <a:p>
            <a:pPr algn="l" indent="0" marL="0">
              <a:buNone/>
            </a:pPr>
            <a:r>
              <a:rPr lang="en-US" sz="1013" dirty="0">
                <a:solidFill>
                  <a:srgbClr val="333333"/>
                </a:solidFill>
                <a:latin typeface="Arial" pitchFamily="34" charset="0"/>
                <a:ea typeface="Arial" pitchFamily="34" charset="-122"/>
                <a:cs typeface="Arial" pitchFamily="34" charset="-120"/>
              </a:rPr>
              <a:t>Co-location of R&amp;D and manufacturing accelerates adaptation</a:t>
            </a:r>
            <a:endParaRPr lang="en-US" sz="1013"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9144000" cy="5513468"/>
          </a:xfrm>
          <a:prstGeom prst="rect">
            <a:avLst/>
          </a:prstGeom>
        </p:spPr>
      </p:pic>
      <p:sp>
        <p:nvSpPr>
          <p:cNvPr id="3" name="Text 0"/>
          <p:cNvSpPr/>
          <p:nvPr/>
        </p:nvSpPr>
        <p:spPr>
          <a:xfrm>
            <a:off x="285750" y="285750"/>
            <a:ext cx="8643938" cy="385763"/>
          </a:xfrm>
          <a:prstGeom prst="rect">
            <a:avLst/>
          </a:prstGeom>
          <a:noFill/>
          <a:ln/>
        </p:spPr>
        <p:txBody>
          <a:bodyPr wrap="square" lIns="0" tIns="0" rIns="0" bIns="0" rtlCol="0" anchor="ctr">
            <a:spAutoFit/>
          </a:bodyPr>
          <a:lstStyle/>
          <a:p>
            <a:pPr indent="0" marL="0">
              <a:buNone/>
            </a:pPr>
            <a:r>
              <a:rPr lang="en-US" sz="2025" b="1" dirty="0">
                <a:solidFill>
                  <a:srgbClr val="2E5984"/>
                </a:solidFill>
                <a:latin typeface="Arial" pitchFamily="34" charset="0"/>
                <a:ea typeface="Arial" pitchFamily="34" charset="-122"/>
                <a:cs typeface="Arial" pitchFamily="34" charset="-120"/>
              </a:rPr>
              <a:t>Introduction to State-Owned Enterprises</a:t>
            </a:r>
            <a:endParaRPr lang="en-US" sz="2025" dirty="0"/>
          </a:p>
        </p:txBody>
      </p:sp>
      <p:sp>
        <p:nvSpPr>
          <p:cNvPr id="4" name="Text 1"/>
          <p:cNvSpPr/>
          <p:nvPr/>
        </p:nvSpPr>
        <p:spPr>
          <a:xfrm>
            <a:off x="285750" y="885825"/>
            <a:ext cx="4186238" cy="257175"/>
          </a:xfrm>
          <a:prstGeom prst="rect">
            <a:avLst/>
          </a:prstGeom>
          <a:noFill/>
          <a:ln/>
        </p:spPr>
        <p:txBody>
          <a:bodyPr wrap="square" lIns="0" tIns="0" rIns="0" bIns="0" rtlCol="0" anchor="ctr">
            <a:spAutoFit/>
          </a:bodyPr>
          <a:lstStyle/>
          <a:p>
            <a:pPr indent="0" marL="0">
              <a:buNone/>
            </a:pPr>
            <a:r>
              <a:rPr lang="en-US" sz="1350" b="1" dirty="0">
                <a:solidFill>
                  <a:srgbClr val="4A90A4"/>
                </a:solidFill>
                <a:latin typeface="Arial" pitchFamily="34" charset="0"/>
                <a:ea typeface="Arial" pitchFamily="34" charset="-122"/>
                <a:cs typeface="Arial" pitchFamily="34" charset="-120"/>
              </a:rPr>
              <a:t>Definition and Characteristics</a:t>
            </a:r>
            <a:endParaRPr lang="en-US" sz="1350" dirty="0"/>
          </a:p>
        </p:txBody>
      </p:sp>
      <p:sp>
        <p:nvSpPr>
          <p:cNvPr id="5" name="Text 2"/>
          <p:cNvSpPr/>
          <p:nvPr/>
        </p:nvSpPr>
        <p:spPr>
          <a:xfrm>
            <a:off x="285750" y="1225153"/>
            <a:ext cx="893192" cy="142875"/>
          </a:xfrm>
          <a:prstGeom prst="rect">
            <a:avLst/>
          </a:prstGeom>
          <a:noFill/>
          <a:ln/>
        </p:spPr>
        <p:txBody>
          <a:bodyPr wrap="none" lIns="0" tIns="0" rIns="0" bIns="0" rtlCol="0" anchor="ctr">
            <a:spAutoFit/>
          </a:bodyPr>
          <a:lstStyle/>
          <a:p>
            <a:pPr algn="l" indent="0" marL="0">
              <a:buNone/>
            </a:pPr>
            <a:r>
              <a:rPr lang="en-US" sz="1013" b="1" dirty="0">
                <a:solidFill>
                  <a:srgbClr val="333333"/>
                </a:solidFill>
                <a:latin typeface="Arial" pitchFamily="34" charset="0"/>
                <a:ea typeface="Arial" pitchFamily="34" charset="-122"/>
                <a:cs typeface="Arial" pitchFamily="34" charset="-120"/>
              </a:rPr>
              <a:t>Legal entities</a:t>
            </a:r>
            <a:endParaRPr lang="en-US" sz="1013" dirty="0"/>
          </a:p>
        </p:txBody>
      </p:sp>
      <p:sp>
        <p:nvSpPr>
          <p:cNvPr id="6" name="Text 3"/>
          <p:cNvSpPr/>
          <p:nvPr/>
        </p:nvSpPr>
        <p:spPr>
          <a:xfrm>
            <a:off x="1107504" y="1225153"/>
            <a:ext cx="3051637" cy="142875"/>
          </a:xfrm>
          <a:prstGeom prst="rect">
            <a:avLst/>
          </a:prstGeom>
          <a:noFill/>
          <a:ln/>
        </p:spPr>
        <p:txBody>
          <a:bodyPr wrap="square" lIns="0" tIns="0" rIns="0" bIns="0" rtlCol="0" anchor="ctr">
            <a:spAutoFit/>
          </a:bodyPr>
          <a:lstStyle/>
          <a:p>
            <a:pPr algn="l" indent="0" marL="0">
              <a:buNone/>
            </a:pPr>
            <a:r>
              <a:rPr lang="en-US" sz="1013" dirty="0">
                <a:solidFill>
                  <a:srgbClr val="333333"/>
                </a:solidFill>
                <a:latin typeface="Arial" pitchFamily="34" charset="0"/>
                <a:ea typeface="Arial" pitchFamily="34" charset="-122"/>
                <a:cs typeface="Arial" pitchFamily="34" charset="-120"/>
              </a:rPr>
              <a:t>established by government for commercial activities</a:t>
            </a:r>
            <a:endParaRPr lang="en-US" sz="1013" dirty="0"/>
          </a:p>
        </p:txBody>
      </p:sp>
      <p:sp>
        <p:nvSpPr>
          <p:cNvPr id="7" name="Text 4"/>
          <p:cNvSpPr/>
          <p:nvPr/>
        </p:nvSpPr>
        <p:spPr>
          <a:xfrm>
            <a:off x="285750" y="1449456"/>
            <a:ext cx="1507582" cy="142875"/>
          </a:xfrm>
          <a:prstGeom prst="rect">
            <a:avLst/>
          </a:prstGeom>
          <a:noFill/>
          <a:ln/>
        </p:spPr>
        <p:txBody>
          <a:bodyPr wrap="square" lIns="0" tIns="0" rIns="0" bIns="0" rtlCol="0" anchor="ctr">
            <a:spAutoFit/>
          </a:bodyPr>
          <a:lstStyle/>
          <a:p>
            <a:pPr algn="l" indent="0" marL="0">
              <a:buNone/>
            </a:pPr>
            <a:r>
              <a:rPr lang="en-US" sz="1013" b="1" dirty="0">
                <a:solidFill>
                  <a:srgbClr val="333333"/>
                </a:solidFill>
                <a:latin typeface="Arial" pitchFamily="34" charset="0"/>
                <a:ea typeface="Arial" pitchFamily="34" charset="-122"/>
                <a:cs typeface="Arial" pitchFamily="34" charset="-120"/>
              </a:rPr>
              <a:t>Government ownership</a:t>
            </a:r>
            <a:endParaRPr lang="en-US" sz="1013" dirty="0"/>
          </a:p>
        </p:txBody>
      </p:sp>
      <p:sp>
        <p:nvSpPr>
          <p:cNvPr id="8" name="Text 5"/>
          <p:cNvSpPr/>
          <p:nvPr/>
        </p:nvSpPr>
        <p:spPr>
          <a:xfrm>
            <a:off x="1721895" y="1449456"/>
            <a:ext cx="1665052" cy="142875"/>
          </a:xfrm>
          <a:prstGeom prst="rect">
            <a:avLst/>
          </a:prstGeom>
          <a:noFill/>
          <a:ln/>
        </p:spPr>
        <p:txBody>
          <a:bodyPr wrap="square" lIns="0" tIns="0" rIns="0" bIns="0" rtlCol="0" anchor="ctr">
            <a:spAutoFit/>
          </a:bodyPr>
          <a:lstStyle/>
          <a:p>
            <a:pPr algn="l" indent="0" marL="0">
              <a:buNone/>
            </a:pPr>
            <a:r>
              <a:rPr lang="en-US" sz="1013" dirty="0">
                <a:solidFill>
                  <a:srgbClr val="333333"/>
                </a:solidFill>
                <a:latin typeface="Arial" pitchFamily="34" charset="0"/>
                <a:ea typeface="Arial" pitchFamily="34" charset="-122"/>
                <a:cs typeface="Arial" pitchFamily="34" charset="-120"/>
              </a:rPr>
              <a:t>(full or majority) and control</a:t>
            </a:r>
            <a:endParaRPr lang="en-US" sz="1013" dirty="0"/>
          </a:p>
        </p:txBody>
      </p:sp>
      <p:sp>
        <p:nvSpPr>
          <p:cNvPr id="9" name="Text 6"/>
          <p:cNvSpPr/>
          <p:nvPr/>
        </p:nvSpPr>
        <p:spPr>
          <a:xfrm>
            <a:off x="285750" y="1673758"/>
            <a:ext cx="1014747" cy="142875"/>
          </a:xfrm>
          <a:prstGeom prst="rect">
            <a:avLst/>
          </a:prstGeom>
          <a:noFill/>
          <a:ln/>
        </p:spPr>
        <p:txBody>
          <a:bodyPr wrap="none" lIns="0" tIns="0" rIns="0" bIns="0" rtlCol="0" anchor="ctr">
            <a:spAutoFit/>
          </a:bodyPr>
          <a:lstStyle/>
          <a:p>
            <a:pPr algn="l" indent="0" marL="0">
              <a:buNone/>
            </a:pPr>
            <a:r>
              <a:rPr lang="en-US" sz="1013" b="1" dirty="0">
                <a:solidFill>
                  <a:srgbClr val="333333"/>
                </a:solidFill>
                <a:latin typeface="Arial" pitchFamily="34" charset="0"/>
                <a:ea typeface="Arial" pitchFamily="34" charset="-122"/>
                <a:cs typeface="Arial" pitchFamily="34" charset="-120"/>
              </a:rPr>
              <a:t>Dual objectives</a:t>
            </a:r>
            <a:endParaRPr lang="en-US" sz="1013" dirty="0"/>
          </a:p>
        </p:txBody>
      </p:sp>
      <p:sp>
        <p:nvSpPr>
          <p:cNvPr id="10" name="Text 7"/>
          <p:cNvSpPr/>
          <p:nvPr/>
        </p:nvSpPr>
        <p:spPr>
          <a:xfrm>
            <a:off x="1229060" y="1673758"/>
            <a:ext cx="2887387" cy="142875"/>
          </a:xfrm>
          <a:prstGeom prst="rect">
            <a:avLst/>
          </a:prstGeom>
          <a:noFill/>
          <a:ln/>
        </p:spPr>
        <p:txBody>
          <a:bodyPr wrap="square" lIns="0" tIns="0" rIns="0" bIns="0" rtlCol="0" anchor="ctr">
            <a:spAutoFit/>
          </a:bodyPr>
          <a:lstStyle/>
          <a:p>
            <a:pPr algn="l" indent="0" marL="0">
              <a:buNone/>
            </a:pPr>
            <a:r>
              <a:rPr lang="en-US" sz="1013" dirty="0">
                <a:solidFill>
                  <a:srgbClr val="333333"/>
                </a:solidFill>
                <a:latin typeface="Arial" pitchFamily="34" charset="0"/>
                <a:ea typeface="Arial" pitchFamily="34" charset="-122"/>
                <a:cs typeface="Arial" pitchFamily="34" charset="-120"/>
              </a:rPr>
              <a:t>: commercial performance and public policy goals</a:t>
            </a:r>
            <a:endParaRPr lang="en-US" sz="1013" dirty="0"/>
          </a:p>
        </p:txBody>
      </p:sp>
      <p:sp>
        <p:nvSpPr>
          <p:cNvPr id="11" name="Text 8"/>
          <p:cNvSpPr/>
          <p:nvPr/>
        </p:nvSpPr>
        <p:spPr>
          <a:xfrm>
            <a:off x="285750" y="1937352"/>
            <a:ext cx="4186238" cy="257175"/>
          </a:xfrm>
          <a:prstGeom prst="rect">
            <a:avLst/>
          </a:prstGeom>
          <a:noFill/>
          <a:ln/>
        </p:spPr>
        <p:txBody>
          <a:bodyPr wrap="square" lIns="0" tIns="0" rIns="0" bIns="0" rtlCol="0" anchor="ctr">
            <a:spAutoFit/>
          </a:bodyPr>
          <a:lstStyle/>
          <a:p>
            <a:pPr indent="0" marL="0">
              <a:buNone/>
            </a:pPr>
            <a:r>
              <a:rPr lang="en-US" sz="1350" b="1" dirty="0">
                <a:solidFill>
                  <a:srgbClr val="4A90A4"/>
                </a:solidFill>
                <a:latin typeface="Arial" pitchFamily="34" charset="0"/>
                <a:ea typeface="Arial" pitchFamily="34" charset="-122"/>
                <a:cs typeface="Arial" pitchFamily="34" charset="-120"/>
              </a:rPr>
              <a:t>Rationale for State Ownership</a:t>
            </a:r>
            <a:endParaRPr lang="en-US" sz="1350" dirty="0"/>
          </a:p>
        </p:txBody>
      </p:sp>
      <p:sp>
        <p:nvSpPr>
          <p:cNvPr id="12" name="Text 9"/>
          <p:cNvSpPr/>
          <p:nvPr/>
        </p:nvSpPr>
        <p:spPr>
          <a:xfrm>
            <a:off x="285750" y="2276680"/>
            <a:ext cx="1271755" cy="142875"/>
          </a:xfrm>
          <a:prstGeom prst="rect">
            <a:avLst/>
          </a:prstGeom>
          <a:noFill/>
          <a:ln/>
        </p:spPr>
        <p:txBody>
          <a:bodyPr wrap="none" lIns="0" tIns="0" rIns="0" bIns="0" rtlCol="0" anchor="ctr">
            <a:spAutoFit/>
          </a:bodyPr>
          <a:lstStyle/>
          <a:p>
            <a:pPr algn="l" indent="0" marL="0">
              <a:buNone/>
            </a:pPr>
            <a:r>
              <a:rPr lang="en-US" sz="1013" b="1" dirty="0">
                <a:solidFill>
                  <a:srgbClr val="333333"/>
                </a:solidFill>
                <a:latin typeface="Arial" pitchFamily="34" charset="0"/>
                <a:ea typeface="Arial" pitchFamily="34" charset="-122"/>
                <a:cs typeface="Arial" pitchFamily="34" charset="-120"/>
              </a:rPr>
              <a:t>Natural monopolies</a:t>
            </a:r>
            <a:endParaRPr lang="en-US" sz="1013" dirty="0"/>
          </a:p>
        </p:txBody>
      </p:sp>
      <p:sp>
        <p:nvSpPr>
          <p:cNvPr id="13" name="Text 10"/>
          <p:cNvSpPr/>
          <p:nvPr/>
        </p:nvSpPr>
        <p:spPr>
          <a:xfrm>
            <a:off x="1486067" y="2276680"/>
            <a:ext cx="2429796" cy="142875"/>
          </a:xfrm>
          <a:prstGeom prst="rect">
            <a:avLst/>
          </a:prstGeom>
          <a:noFill/>
          <a:ln/>
        </p:spPr>
        <p:txBody>
          <a:bodyPr wrap="square" lIns="0" tIns="0" rIns="0" bIns="0" rtlCol="0" anchor="ctr">
            <a:spAutoFit/>
          </a:bodyPr>
          <a:lstStyle/>
          <a:p>
            <a:pPr algn="l" indent="0" marL="0">
              <a:buNone/>
            </a:pPr>
            <a:r>
              <a:rPr lang="en-US" sz="1013" dirty="0">
                <a:solidFill>
                  <a:srgbClr val="333333"/>
                </a:solidFill>
                <a:latin typeface="Arial" pitchFamily="34" charset="0"/>
                <a:ea typeface="Arial" pitchFamily="34" charset="-122"/>
                <a:cs typeface="Arial" pitchFamily="34" charset="-120"/>
              </a:rPr>
              <a:t>- Network industries with high fixed costs</a:t>
            </a:r>
            <a:endParaRPr lang="en-US" sz="1013" dirty="0"/>
          </a:p>
        </p:txBody>
      </p:sp>
      <p:sp>
        <p:nvSpPr>
          <p:cNvPr id="14" name="Text 11"/>
          <p:cNvSpPr/>
          <p:nvPr/>
        </p:nvSpPr>
        <p:spPr>
          <a:xfrm>
            <a:off x="285750" y="2500982"/>
            <a:ext cx="1114899" cy="142875"/>
          </a:xfrm>
          <a:prstGeom prst="rect">
            <a:avLst/>
          </a:prstGeom>
          <a:noFill/>
          <a:ln/>
        </p:spPr>
        <p:txBody>
          <a:bodyPr wrap="none" lIns="0" tIns="0" rIns="0" bIns="0" rtlCol="0" anchor="ctr">
            <a:spAutoFit/>
          </a:bodyPr>
          <a:lstStyle/>
          <a:p>
            <a:pPr algn="l" indent="0" marL="0">
              <a:buNone/>
            </a:pPr>
            <a:r>
              <a:rPr lang="en-US" sz="1013" b="1" dirty="0">
                <a:solidFill>
                  <a:srgbClr val="333333"/>
                </a:solidFill>
                <a:latin typeface="Arial" pitchFamily="34" charset="0"/>
                <a:ea typeface="Arial" pitchFamily="34" charset="-122"/>
                <a:cs typeface="Arial" pitchFamily="34" charset="-120"/>
              </a:rPr>
              <a:t>Strategic sectors</a:t>
            </a:r>
            <a:endParaRPr lang="en-US" sz="1013" dirty="0"/>
          </a:p>
        </p:txBody>
      </p:sp>
      <p:sp>
        <p:nvSpPr>
          <p:cNvPr id="15" name="Text 12"/>
          <p:cNvSpPr/>
          <p:nvPr/>
        </p:nvSpPr>
        <p:spPr>
          <a:xfrm>
            <a:off x="1329212" y="2500982"/>
            <a:ext cx="2344210" cy="142875"/>
          </a:xfrm>
          <a:prstGeom prst="rect">
            <a:avLst/>
          </a:prstGeom>
          <a:noFill/>
          <a:ln/>
        </p:spPr>
        <p:txBody>
          <a:bodyPr wrap="square" lIns="0" tIns="0" rIns="0" bIns="0" rtlCol="0" anchor="ctr">
            <a:spAutoFit/>
          </a:bodyPr>
          <a:lstStyle/>
          <a:p>
            <a:pPr algn="l" indent="0" marL="0">
              <a:buNone/>
            </a:pPr>
            <a:r>
              <a:rPr lang="en-US" sz="1013" dirty="0">
                <a:solidFill>
                  <a:srgbClr val="333333"/>
                </a:solidFill>
                <a:latin typeface="Arial" pitchFamily="34" charset="0"/>
                <a:ea typeface="Arial" pitchFamily="34" charset="-122"/>
                <a:cs typeface="Arial" pitchFamily="34" charset="-120"/>
              </a:rPr>
              <a:t>- National security and resource control</a:t>
            </a:r>
            <a:endParaRPr lang="en-US" sz="1013" dirty="0"/>
          </a:p>
        </p:txBody>
      </p:sp>
      <p:sp>
        <p:nvSpPr>
          <p:cNvPr id="16" name="Text 13"/>
          <p:cNvSpPr/>
          <p:nvPr/>
        </p:nvSpPr>
        <p:spPr>
          <a:xfrm>
            <a:off x="285750" y="2725285"/>
            <a:ext cx="979084" cy="142875"/>
          </a:xfrm>
          <a:prstGeom prst="rect">
            <a:avLst/>
          </a:prstGeom>
          <a:noFill/>
          <a:ln/>
        </p:spPr>
        <p:txBody>
          <a:bodyPr wrap="none" lIns="0" tIns="0" rIns="0" bIns="0" rtlCol="0" anchor="ctr">
            <a:spAutoFit/>
          </a:bodyPr>
          <a:lstStyle/>
          <a:p>
            <a:pPr algn="l" indent="0" marL="0">
              <a:buNone/>
            </a:pPr>
            <a:r>
              <a:rPr lang="en-US" sz="1013" b="1" dirty="0">
                <a:solidFill>
                  <a:srgbClr val="333333"/>
                </a:solidFill>
                <a:latin typeface="Arial" pitchFamily="34" charset="0"/>
                <a:ea typeface="Arial" pitchFamily="34" charset="-122"/>
                <a:cs typeface="Arial" pitchFamily="34" charset="-120"/>
              </a:rPr>
              <a:t>Market failures</a:t>
            </a:r>
            <a:endParaRPr lang="en-US" sz="1013" dirty="0"/>
          </a:p>
        </p:txBody>
      </p:sp>
      <p:sp>
        <p:nvSpPr>
          <p:cNvPr id="17" name="Text 14"/>
          <p:cNvSpPr/>
          <p:nvPr/>
        </p:nvSpPr>
        <p:spPr>
          <a:xfrm>
            <a:off x="1193397" y="2725285"/>
            <a:ext cx="1894154" cy="142875"/>
          </a:xfrm>
          <a:prstGeom prst="rect">
            <a:avLst/>
          </a:prstGeom>
          <a:noFill/>
          <a:ln/>
        </p:spPr>
        <p:txBody>
          <a:bodyPr wrap="square" lIns="0" tIns="0" rIns="0" bIns="0" rtlCol="0" anchor="ctr">
            <a:spAutoFit/>
          </a:bodyPr>
          <a:lstStyle/>
          <a:p>
            <a:pPr algn="l" indent="0" marL="0">
              <a:buNone/>
            </a:pPr>
            <a:r>
              <a:rPr lang="en-US" sz="1013" dirty="0">
                <a:solidFill>
                  <a:srgbClr val="333333"/>
                </a:solidFill>
                <a:latin typeface="Arial" pitchFamily="34" charset="0"/>
                <a:ea typeface="Arial" pitchFamily="34" charset="-122"/>
                <a:cs typeface="Arial" pitchFamily="34" charset="-120"/>
              </a:rPr>
              <a:t>- Externalities and public goods</a:t>
            </a:r>
            <a:endParaRPr lang="en-US" sz="1013" dirty="0"/>
          </a:p>
        </p:txBody>
      </p:sp>
      <p:sp>
        <p:nvSpPr>
          <p:cNvPr id="18" name="Shape 15"/>
          <p:cNvSpPr/>
          <p:nvPr/>
        </p:nvSpPr>
        <p:spPr>
          <a:xfrm>
            <a:off x="285750" y="2988878"/>
            <a:ext cx="4114800" cy="935831"/>
          </a:xfrm>
          <a:prstGeom prst="rect">
            <a:avLst/>
          </a:prstGeom>
          <a:solidFill>
            <a:srgbClr val="7FB3D3"/>
          </a:solidFill>
          <a:ln/>
        </p:spPr>
      </p:sp>
      <p:sp>
        <p:nvSpPr>
          <p:cNvPr id="19" name="Text 16"/>
          <p:cNvSpPr/>
          <p:nvPr/>
        </p:nvSpPr>
        <p:spPr>
          <a:xfrm>
            <a:off x="392906" y="3117466"/>
            <a:ext cx="3568024" cy="471488"/>
          </a:xfrm>
          <a:prstGeom prst="rect">
            <a:avLst/>
          </a:prstGeom>
          <a:noFill/>
          <a:ln/>
        </p:spPr>
        <p:txBody>
          <a:bodyPr wrap="square" lIns="0" tIns="0" rIns="0" bIns="0" rtlCol="0" anchor="ctr">
            <a:spAutoFit/>
          </a:bodyPr>
          <a:lstStyle/>
          <a:p>
            <a:pPr indent="0" marL="0">
              <a:buNone/>
            </a:pPr>
            <a:r>
              <a:rPr lang="en-US" sz="900" i="1" dirty="0">
                <a:solidFill>
                  <a:srgbClr val="FFFFFF"/>
                </a:solidFill>
                <a:latin typeface="Arial" pitchFamily="34" charset="0"/>
                <a:ea typeface="Arial" pitchFamily="34" charset="-122"/>
                <a:cs typeface="Arial" pitchFamily="34" charset="-120"/>
              </a:rPr>
              <a:t>"State-owned enterprises remain significant economic actors in many countries and are often concentrated in sectors with economy-wide importance."</a:t>
            </a:r>
            <a:endParaRPr lang="en-US" sz="900" dirty="0"/>
          </a:p>
        </p:txBody>
      </p:sp>
      <p:sp>
        <p:nvSpPr>
          <p:cNvPr id="20" name="Text 17"/>
          <p:cNvSpPr/>
          <p:nvPr/>
        </p:nvSpPr>
        <p:spPr>
          <a:xfrm>
            <a:off x="392906" y="3646103"/>
            <a:ext cx="3971925" cy="171450"/>
          </a:xfrm>
          <a:prstGeom prst="rect">
            <a:avLst/>
          </a:prstGeom>
          <a:noFill/>
          <a:ln/>
        </p:spPr>
        <p:txBody>
          <a:bodyPr wrap="square" lIns="0" tIns="0" rIns="0" bIns="0" rtlCol="0" anchor="ctr">
            <a:spAutoFit/>
          </a:bodyPr>
          <a:lstStyle/>
          <a:p>
            <a:pPr algn="r" indent="0" marL="0">
              <a:buNone/>
            </a:pPr>
            <a:r>
              <a:rPr lang="en-US" sz="900" b="1" i="1" dirty="0">
                <a:solidFill>
                  <a:srgbClr val="FFFFFF"/>
                </a:solidFill>
                <a:latin typeface="Arial" pitchFamily="34" charset="0"/>
                <a:ea typeface="Arial" pitchFamily="34" charset="-122"/>
                <a:cs typeface="Arial" pitchFamily="34" charset="-120"/>
              </a:rPr>
              <a:t>— OECD Guidelines</a:t>
            </a:r>
            <a:endParaRPr lang="en-US" sz="900" dirty="0"/>
          </a:p>
        </p:txBody>
      </p:sp>
      <p:pic>
        <p:nvPicPr>
          <p:cNvPr id="21" name="Image 1" descr="preencoded.png">    </p:cNvPr>
          <p:cNvPicPr>
            <a:picLocks noChangeAspect="1"/>
          </p:cNvPicPr>
          <p:nvPr/>
        </p:nvPicPr>
        <p:blipFill>
          <a:blip r:embed="rId2"/>
          <a:stretch>
            <a:fillRect/>
          </a:stretch>
        </p:blipFill>
        <p:spPr>
          <a:xfrm>
            <a:off x="5194120" y="957263"/>
            <a:ext cx="3213432" cy="1785938"/>
          </a:xfrm>
          <a:prstGeom prst="rect">
            <a:avLst/>
          </a:prstGeom>
        </p:spPr>
      </p:pic>
      <p:sp>
        <p:nvSpPr>
          <p:cNvPr id="22" name="Text 18"/>
          <p:cNvSpPr/>
          <p:nvPr/>
        </p:nvSpPr>
        <p:spPr>
          <a:xfrm>
            <a:off x="4743450" y="2814638"/>
            <a:ext cx="4186238" cy="257175"/>
          </a:xfrm>
          <a:prstGeom prst="rect">
            <a:avLst/>
          </a:prstGeom>
          <a:noFill/>
          <a:ln/>
        </p:spPr>
        <p:txBody>
          <a:bodyPr wrap="square" lIns="0" tIns="0" rIns="0" bIns="0" rtlCol="0" anchor="ctr">
            <a:spAutoFit/>
          </a:bodyPr>
          <a:lstStyle/>
          <a:p>
            <a:pPr indent="0" marL="0">
              <a:buNone/>
            </a:pPr>
            <a:r>
              <a:rPr lang="en-US" sz="1350" b="1" dirty="0">
                <a:solidFill>
                  <a:srgbClr val="4A90A4"/>
                </a:solidFill>
                <a:latin typeface="Arial" pitchFamily="34" charset="0"/>
                <a:ea typeface="Arial" pitchFamily="34" charset="-122"/>
                <a:cs typeface="Arial" pitchFamily="34" charset="-120"/>
              </a:rPr>
              <a:t>Global Prevalence and Importance</a:t>
            </a:r>
            <a:endParaRPr lang="en-US" sz="1350" dirty="0"/>
          </a:p>
        </p:txBody>
      </p:sp>
      <p:sp>
        <p:nvSpPr>
          <p:cNvPr id="23" name="Text 19"/>
          <p:cNvSpPr/>
          <p:nvPr/>
        </p:nvSpPr>
        <p:spPr>
          <a:xfrm>
            <a:off x="4743450" y="3153966"/>
            <a:ext cx="1128852" cy="142875"/>
          </a:xfrm>
          <a:prstGeom prst="rect">
            <a:avLst/>
          </a:prstGeom>
          <a:noFill/>
          <a:ln/>
        </p:spPr>
        <p:txBody>
          <a:bodyPr wrap="none" lIns="0" tIns="0" rIns="0" bIns="0" rtlCol="0" anchor="ctr">
            <a:spAutoFit/>
          </a:bodyPr>
          <a:lstStyle/>
          <a:p>
            <a:pPr algn="l" indent="0" marL="0">
              <a:buNone/>
            </a:pPr>
            <a:r>
              <a:rPr lang="en-US" sz="1013" b="1" dirty="0">
                <a:solidFill>
                  <a:srgbClr val="333333"/>
                </a:solidFill>
                <a:latin typeface="Arial" pitchFamily="34" charset="0"/>
                <a:ea typeface="Arial" pitchFamily="34" charset="-122"/>
                <a:cs typeface="Arial" pitchFamily="34" charset="-120"/>
              </a:rPr>
              <a:t>Economic weight</a:t>
            </a:r>
            <a:endParaRPr lang="en-US" sz="1013" dirty="0"/>
          </a:p>
        </p:txBody>
      </p:sp>
      <p:sp>
        <p:nvSpPr>
          <p:cNvPr id="24" name="Text 20"/>
          <p:cNvSpPr/>
          <p:nvPr/>
        </p:nvSpPr>
        <p:spPr>
          <a:xfrm>
            <a:off x="5800865" y="3153966"/>
            <a:ext cx="2279972" cy="142875"/>
          </a:xfrm>
          <a:prstGeom prst="rect">
            <a:avLst/>
          </a:prstGeom>
          <a:noFill/>
          <a:ln/>
        </p:spPr>
        <p:txBody>
          <a:bodyPr wrap="square" lIns="0" tIns="0" rIns="0" bIns="0" rtlCol="0" anchor="ctr">
            <a:spAutoFit/>
          </a:bodyPr>
          <a:lstStyle/>
          <a:p>
            <a:pPr algn="l" indent="0" marL="0">
              <a:buNone/>
            </a:pPr>
            <a:r>
              <a:rPr lang="en-US" sz="1013" dirty="0">
                <a:solidFill>
                  <a:srgbClr val="333333"/>
                </a:solidFill>
                <a:latin typeface="Arial" pitchFamily="34" charset="0"/>
                <a:ea typeface="Arial" pitchFamily="34" charset="-122"/>
                <a:cs typeface="Arial" pitchFamily="34" charset="-120"/>
              </a:rPr>
              <a:t>: SOEs account for 10% of global GDP</a:t>
            </a:r>
            <a:endParaRPr lang="en-US" sz="1013" dirty="0"/>
          </a:p>
        </p:txBody>
      </p:sp>
      <p:sp>
        <p:nvSpPr>
          <p:cNvPr id="25" name="Text 21"/>
          <p:cNvSpPr/>
          <p:nvPr/>
        </p:nvSpPr>
        <p:spPr>
          <a:xfrm>
            <a:off x="4743450" y="3378268"/>
            <a:ext cx="843102" cy="142875"/>
          </a:xfrm>
          <a:prstGeom prst="rect">
            <a:avLst/>
          </a:prstGeom>
          <a:noFill/>
          <a:ln/>
        </p:spPr>
        <p:txBody>
          <a:bodyPr wrap="none" lIns="0" tIns="0" rIns="0" bIns="0" rtlCol="0" anchor="ctr">
            <a:spAutoFit/>
          </a:bodyPr>
          <a:lstStyle/>
          <a:p>
            <a:pPr algn="l" indent="0" marL="0">
              <a:buNone/>
            </a:pPr>
            <a:r>
              <a:rPr lang="en-US" sz="1013" b="1" dirty="0">
                <a:solidFill>
                  <a:srgbClr val="333333"/>
                </a:solidFill>
                <a:latin typeface="Arial" pitchFamily="34" charset="0"/>
                <a:ea typeface="Arial" pitchFamily="34" charset="-122"/>
                <a:cs typeface="Arial" pitchFamily="34" charset="-120"/>
              </a:rPr>
              <a:t>Employment</a:t>
            </a:r>
            <a:endParaRPr lang="en-US" sz="1013" dirty="0"/>
          </a:p>
        </p:txBody>
      </p:sp>
      <p:sp>
        <p:nvSpPr>
          <p:cNvPr id="26" name="Text 22"/>
          <p:cNvSpPr/>
          <p:nvPr/>
        </p:nvSpPr>
        <p:spPr>
          <a:xfrm>
            <a:off x="5515115" y="3378268"/>
            <a:ext cx="2136763" cy="142875"/>
          </a:xfrm>
          <a:prstGeom prst="rect">
            <a:avLst/>
          </a:prstGeom>
          <a:noFill/>
          <a:ln/>
        </p:spPr>
        <p:txBody>
          <a:bodyPr wrap="square" lIns="0" tIns="0" rIns="0" bIns="0" rtlCol="0" anchor="ctr">
            <a:spAutoFit/>
          </a:bodyPr>
          <a:lstStyle/>
          <a:p>
            <a:pPr algn="l" indent="0" marL="0">
              <a:buNone/>
            </a:pPr>
            <a:r>
              <a:rPr lang="en-US" sz="1013" dirty="0">
                <a:solidFill>
                  <a:srgbClr val="333333"/>
                </a:solidFill>
                <a:latin typeface="Arial" pitchFamily="34" charset="0"/>
                <a:ea typeface="Arial" pitchFamily="34" charset="-122"/>
                <a:cs typeface="Arial" pitchFamily="34" charset="-120"/>
              </a:rPr>
              <a:t>: Major employers in many countries</a:t>
            </a:r>
            <a:endParaRPr lang="en-US" sz="1013" dirty="0"/>
          </a:p>
        </p:txBody>
      </p:sp>
      <p:sp>
        <p:nvSpPr>
          <p:cNvPr id="27" name="Text 23"/>
          <p:cNvSpPr/>
          <p:nvPr/>
        </p:nvSpPr>
        <p:spPr>
          <a:xfrm>
            <a:off x="4743450" y="3602571"/>
            <a:ext cx="1443456" cy="142875"/>
          </a:xfrm>
          <a:prstGeom prst="rect">
            <a:avLst/>
          </a:prstGeom>
          <a:noFill/>
          <a:ln/>
        </p:spPr>
        <p:txBody>
          <a:bodyPr wrap="square" lIns="0" tIns="0" rIns="0" bIns="0" rtlCol="0" anchor="ctr">
            <a:spAutoFit/>
          </a:bodyPr>
          <a:lstStyle/>
          <a:p>
            <a:pPr algn="l" indent="0" marL="0">
              <a:buNone/>
            </a:pPr>
            <a:r>
              <a:rPr lang="en-US" sz="1013" b="1" dirty="0">
                <a:solidFill>
                  <a:srgbClr val="333333"/>
                </a:solidFill>
                <a:latin typeface="Arial" pitchFamily="34" charset="0"/>
                <a:ea typeface="Arial" pitchFamily="34" charset="-122"/>
                <a:cs typeface="Arial" pitchFamily="34" charset="-120"/>
              </a:rPr>
              <a:t>International presence</a:t>
            </a:r>
            <a:endParaRPr lang="en-US" sz="1013" dirty="0"/>
          </a:p>
        </p:txBody>
      </p:sp>
      <p:sp>
        <p:nvSpPr>
          <p:cNvPr id="28" name="Text 24"/>
          <p:cNvSpPr/>
          <p:nvPr/>
        </p:nvSpPr>
        <p:spPr>
          <a:xfrm>
            <a:off x="4743450" y="3602571"/>
            <a:ext cx="3930960" cy="310028"/>
          </a:xfrm>
          <a:prstGeom prst="rect">
            <a:avLst/>
          </a:prstGeom>
          <a:noFill/>
          <a:ln/>
        </p:spPr>
        <p:txBody>
          <a:bodyPr wrap="square" lIns="0" tIns="0" rIns="0" bIns="0" rtlCol="0" anchor="ctr">
            <a:spAutoFit/>
          </a:bodyPr>
          <a:lstStyle/>
          <a:p>
            <a:pPr algn="l" indent="0" marL="0">
              <a:buNone/>
            </a:pPr>
            <a:r>
              <a:rPr lang="en-US" sz="1013" dirty="0">
                <a:solidFill>
                  <a:srgbClr val="333333"/>
                </a:solidFill>
                <a:latin typeface="Arial" pitchFamily="34" charset="0"/>
                <a:ea typeface="Arial" pitchFamily="34" charset="-122"/>
                <a:cs typeface="Arial" pitchFamily="34" charset="-120"/>
              </a:rPr>
              <a:t>: 22% of Fortune Global 500 companies are SOEs</a:t>
            </a:r>
            <a:endParaRPr lang="en-US" sz="1013" dirty="0"/>
          </a:p>
        </p:txBody>
      </p:sp>
      <p:sp>
        <p:nvSpPr>
          <p:cNvPr id="29" name="Text 25"/>
          <p:cNvSpPr/>
          <p:nvPr/>
        </p:nvSpPr>
        <p:spPr>
          <a:xfrm>
            <a:off x="4743450" y="4090467"/>
            <a:ext cx="4186238" cy="257175"/>
          </a:xfrm>
          <a:prstGeom prst="rect">
            <a:avLst/>
          </a:prstGeom>
          <a:noFill/>
          <a:ln/>
        </p:spPr>
        <p:txBody>
          <a:bodyPr wrap="square" lIns="0" tIns="0" rIns="0" bIns="0" rtlCol="0" anchor="ctr">
            <a:spAutoFit/>
          </a:bodyPr>
          <a:lstStyle/>
          <a:p>
            <a:pPr indent="0" marL="0">
              <a:buNone/>
            </a:pPr>
            <a:r>
              <a:rPr lang="en-US" sz="1350" b="1" dirty="0">
                <a:solidFill>
                  <a:srgbClr val="4A90A4"/>
                </a:solidFill>
                <a:latin typeface="Arial" pitchFamily="34" charset="0"/>
                <a:ea typeface="Arial" pitchFamily="34" charset="-122"/>
                <a:cs typeface="Arial" pitchFamily="34" charset="-120"/>
              </a:rPr>
              <a:t>Key Sectors</a:t>
            </a:r>
            <a:endParaRPr lang="en-US" sz="1350" dirty="0"/>
          </a:p>
        </p:txBody>
      </p:sp>
      <p:sp>
        <p:nvSpPr>
          <p:cNvPr id="30" name="Text 26"/>
          <p:cNvSpPr/>
          <p:nvPr/>
        </p:nvSpPr>
        <p:spPr>
          <a:xfrm>
            <a:off x="4743450" y="4429795"/>
            <a:ext cx="1257551" cy="142875"/>
          </a:xfrm>
          <a:prstGeom prst="rect">
            <a:avLst/>
          </a:prstGeom>
          <a:noFill/>
          <a:ln/>
        </p:spPr>
        <p:txBody>
          <a:bodyPr wrap="none" lIns="0" tIns="0" rIns="0" bIns="0" rtlCol="0" anchor="ctr">
            <a:spAutoFit/>
          </a:bodyPr>
          <a:lstStyle/>
          <a:p>
            <a:pPr algn="l" indent="0" marL="0">
              <a:buNone/>
            </a:pPr>
            <a:r>
              <a:rPr lang="en-US" sz="1013" b="1" dirty="0">
                <a:solidFill>
                  <a:srgbClr val="333333"/>
                </a:solidFill>
                <a:latin typeface="Arial" pitchFamily="34" charset="0"/>
                <a:ea typeface="Arial" pitchFamily="34" charset="-122"/>
                <a:cs typeface="Arial" pitchFamily="34" charset="-120"/>
              </a:rPr>
              <a:t>Energy and utilities</a:t>
            </a:r>
            <a:endParaRPr lang="en-US" sz="1013" dirty="0"/>
          </a:p>
        </p:txBody>
      </p:sp>
      <p:sp>
        <p:nvSpPr>
          <p:cNvPr id="31" name="Text 27"/>
          <p:cNvSpPr/>
          <p:nvPr/>
        </p:nvSpPr>
        <p:spPr>
          <a:xfrm>
            <a:off x="5929564" y="4429795"/>
            <a:ext cx="1390966" cy="142875"/>
          </a:xfrm>
          <a:prstGeom prst="rect">
            <a:avLst/>
          </a:prstGeom>
          <a:noFill/>
          <a:ln/>
        </p:spPr>
        <p:txBody>
          <a:bodyPr wrap="square" lIns="0" tIns="0" rIns="0" bIns="0" rtlCol="0" anchor="ctr">
            <a:spAutoFit/>
          </a:bodyPr>
          <a:lstStyle/>
          <a:p>
            <a:pPr algn="l" indent="0" marL="0">
              <a:buNone/>
            </a:pPr>
            <a:r>
              <a:rPr lang="en-US" sz="1013" dirty="0">
                <a:solidFill>
                  <a:srgbClr val="333333"/>
                </a:solidFill>
                <a:latin typeface="Arial" pitchFamily="34" charset="0"/>
                <a:ea typeface="Arial" pitchFamily="34" charset="-122"/>
                <a:cs typeface="Arial" pitchFamily="34" charset="-120"/>
              </a:rPr>
              <a:t>- Electricity, gas, water</a:t>
            </a:r>
            <a:endParaRPr lang="en-US" sz="1013" dirty="0"/>
          </a:p>
        </p:txBody>
      </p:sp>
      <p:sp>
        <p:nvSpPr>
          <p:cNvPr id="32" name="Text 28"/>
          <p:cNvSpPr/>
          <p:nvPr/>
        </p:nvSpPr>
        <p:spPr>
          <a:xfrm>
            <a:off x="4743450" y="4654097"/>
            <a:ext cx="971634" cy="142875"/>
          </a:xfrm>
          <a:prstGeom prst="rect">
            <a:avLst/>
          </a:prstGeom>
          <a:noFill/>
          <a:ln/>
        </p:spPr>
        <p:txBody>
          <a:bodyPr wrap="none" lIns="0" tIns="0" rIns="0" bIns="0" rtlCol="0" anchor="ctr">
            <a:spAutoFit/>
          </a:bodyPr>
          <a:lstStyle/>
          <a:p>
            <a:pPr algn="l" indent="0" marL="0">
              <a:buNone/>
            </a:pPr>
            <a:r>
              <a:rPr lang="en-US" sz="1013" b="1" dirty="0">
                <a:solidFill>
                  <a:srgbClr val="333333"/>
                </a:solidFill>
                <a:latin typeface="Arial" pitchFamily="34" charset="0"/>
                <a:ea typeface="Arial" pitchFamily="34" charset="-122"/>
                <a:cs typeface="Arial" pitchFamily="34" charset="-120"/>
              </a:rPr>
              <a:t>Transportation</a:t>
            </a:r>
            <a:endParaRPr lang="en-US" sz="1013" dirty="0"/>
          </a:p>
        </p:txBody>
      </p:sp>
      <p:sp>
        <p:nvSpPr>
          <p:cNvPr id="33" name="Text 29"/>
          <p:cNvSpPr/>
          <p:nvPr/>
        </p:nvSpPr>
        <p:spPr>
          <a:xfrm>
            <a:off x="5643646" y="4654097"/>
            <a:ext cx="1536325" cy="142875"/>
          </a:xfrm>
          <a:prstGeom prst="rect">
            <a:avLst/>
          </a:prstGeom>
          <a:noFill/>
          <a:ln/>
        </p:spPr>
        <p:txBody>
          <a:bodyPr wrap="square" lIns="0" tIns="0" rIns="0" bIns="0" rtlCol="0" anchor="ctr">
            <a:spAutoFit/>
          </a:bodyPr>
          <a:lstStyle/>
          <a:p>
            <a:pPr algn="l" indent="0" marL="0">
              <a:buNone/>
            </a:pPr>
            <a:r>
              <a:rPr lang="en-US" sz="1013" dirty="0">
                <a:solidFill>
                  <a:srgbClr val="333333"/>
                </a:solidFill>
                <a:latin typeface="Arial" pitchFamily="34" charset="0"/>
                <a:ea typeface="Arial" pitchFamily="34" charset="-122"/>
                <a:cs typeface="Arial" pitchFamily="34" charset="-120"/>
              </a:rPr>
              <a:t>- Railways, airlines, ports</a:t>
            </a:r>
            <a:endParaRPr lang="en-US" sz="1013" dirty="0"/>
          </a:p>
        </p:txBody>
      </p:sp>
      <p:sp>
        <p:nvSpPr>
          <p:cNvPr id="34" name="Text 30"/>
          <p:cNvSpPr/>
          <p:nvPr/>
        </p:nvSpPr>
        <p:spPr>
          <a:xfrm>
            <a:off x="4743450" y="4878400"/>
            <a:ext cx="1179388" cy="142875"/>
          </a:xfrm>
          <a:prstGeom prst="rect">
            <a:avLst/>
          </a:prstGeom>
          <a:noFill/>
          <a:ln/>
        </p:spPr>
        <p:txBody>
          <a:bodyPr wrap="none" lIns="0" tIns="0" rIns="0" bIns="0" rtlCol="0" anchor="ctr">
            <a:spAutoFit/>
          </a:bodyPr>
          <a:lstStyle/>
          <a:p>
            <a:pPr algn="l" indent="0" marL="0">
              <a:buNone/>
            </a:pPr>
            <a:r>
              <a:rPr lang="en-US" sz="1013" b="1" dirty="0">
                <a:solidFill>
                  <a:srgbClr val="333333"/>
                </a:solidFill>
                <a:latin typeface="Arial" pitchFamily="34" charset="0"/>
                <a:ea typeface="Arial" pitchFamily="34" charset="-122"/>
                <a:cs typeface="Arial" pitchFamily="34" charset="-120"/>
              </a:rPr>
              <a:t>Financial services</a:t>
            </a:r>
            <a:endParaRPr lang="en-US" sz="1013" dirty="0"/>
          </a:p>
        </p:txBody>
      </p:sp>
      <p:sp>
        <p:nvSpPr>
          <p:cNvPr id="35" name="Text 31"/>
          <p:cNvSpPr/>
          <p:nvPr/>
        </p:nvSpPr>
        <p:spPr>
          <a:xfrm>
            <a:off x="5851401" y="4878400"/>
            <a:ext cx="2265545" cy="142875"/>
          </a:xfrm>
          <a:prstGeom prst="rect">
            <a:avLst/>
          </a:prstGeom>
          <a:noFill/>
          <a:ln/>
        </p:spPr>
        <p:txBody>
          <a:bodyPr wrap="square" lIns="0" tIns="0" rIns="0" bIns="0" rtlCol="0" anchor="ctr">
            <a:spAutoFit/>
          </a:bodyPr>
          <a:lstStyle/>
          <a:p>
            <a:pPr algn="l" indent="0" marL="0">
              <a:buNone/>
            </a:pPr>
            <a:r>
              <a:rPr lang="en-US" sz="1013" dirty="0">
                <a:solidFill>
                  <a:srgbClr val="333333"/>
                </a:solidFill>
                <a:latin typeface="Arial" pitchFamily="34" charset="0"/>
                <a:ea typeface="Arial" pitchFamily="34" charset="-122"/>
                <a:cs typeface="Arial" pitchFamily="34" charset="-120"/>
              </a:rPr>
              <a:t>- Development and commercial banks</a:t>
            </a:r>
            <a:endParaRPr lang="en-US" sz="1013" dirty="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name="Slide 6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9144000" cy="6465094"/>
          </a:xfrm>
          <a:prstGeom prst="rect">
            <a:avLst/>
          </a:prstGeom>
        </p:spPr>
      </p:pic>
      <p:sp>
        <p:nvSpPr>
          <p:cNvPr id="3" name="Text 0"/>
          <p:cNvSpPr/>
          <p:nvPr/>
        </p:nvSpPr>
        <p:spPr>
          <a:xfrm>
            <a:off x="285750" y="285750"/>
            <a:ext cx="8643938" cy="385763"/>
          </a:xfrm>
          <a:prstGeom prst="rect">
            <a:avLst/>
          </a:prstGeom>
          <a:noFill/>
          <a:ln/>
        </p:spPr>
        <p:txBody>
          <a:bodyPr wrap="square" lIns="0" tIns="0" rIns="0" bIns="0" rtlCol="0" anchor="ctr">
            <a:spAutoFit/>
          </a:bodyPr>
          <a:lstStyle/>
          <a:p>
            <a:pPr indent="0" marL="0">
              <a:buNone/>
            </a:pPr>
            <a:r>
              <a:rPr lang="en-US" sz="2025" b="1" dirty="0">
                <a:solidFill>
                  <a:srgbClr val="2E5984"/>
                </a:solidFill>
                <a:latin typeface="Arial" pitchFamily="34" charset="0"/>
                <a:ea typeface="Arial" pitchFamily="34" charset="-122"/>
                <a:cs typeface="Arial" pitchFamily="34" charset="-120"/>
              </a:rPr>
              <a:t>Public-Private Collaboration for Supply Chain Resilience</a:t>
            </a:r>
            <a:endParaRPr lang="en-US" sz="2025" dirty="0"/>
          </a:p>
        </p:txBody>
      </p:sp>
      <p:sp>
        <p:nvSpPr>
          <p:cNvPr id="4" name="Text 1"/>
          <p:cNvSpPr/>
          <p:nvPr/>
        </p:nvSpPr>
        <p:spPr>
          <a:xfrm>
            <a:off x="285750" y="885825"/>
            <a:ext cx="4186238" cy="257175"/>
          </a:xfrm>
          <a:prstGeom prst="rect">
            <a:avLst/>
          </a:prstGeom>
          <a:noFill/>
          <a:ln/>
        </p:spPr>
        <p:txBody>
          <a:bodyPr wrap="square" lIns="0" tIns="0" rIns="0" bIns="0" rtlCol="0" anchor="ctr">
            <a:spAutoFit/>
          </a:bodyPr>
          <a:lstStyle/>
          <a:p>
            <a:pPr indent="0" marL="0">
              <a:buNone/>
            </a:pPr>
            <a:r>
              <a:rPr lang="en-US" sz="1350" b="1" dirty="0">
                <a:solidFill>
                  <a:srgbClr val="4A90A4"/>
                </a:solidFill>
                <a:latin typeface="Arial" pitchFamily="34" charset="0"/>
                <a:ea typeface="Arial" pitchFamily="34" charset="-122"/>
                <a:cs typeface="Arial" pitchFamily="34" charset="-120"/>
              </a:rPr>
              <a:t>Collaborative Frameworks</a:t>
            </a:r>
            <a:endParaRPr lang="en-US" sz="1350" dirty="0"/>
          </a:p>
        </p:txBody>
      </p:sp>
      <p:sp>
        <p:nvSpPr>
          <p:cNvPr id="5" name="Shape 2"/>
          <p:cNvSpPr/>
          <p:nvPr/>
        </p:nvSpPr>
        <p:spPr>
          <a:xfrm>
            <a:off x="285750" y="1250156"/>
            <a:ext cx="2003822" cy="867184"/>
          </a:xfrm>
          <a:prstGeom prst="rect">
            <a:avLst/>
          </a:prstGeom>
          <a:solidFill>
            <a:srgbClr val="FFFFFF"/>
          </a:solidFill>
          <a:ln/>
        </p:spPr>
      </p:sp>
      <p:pic>
        <p:nvPicPr>
          <p:cNvPr id="6" name="Image 1" descr="preencoded.png">    </p:cNvPr>
          <p:cNvPicPr>
            <a:picLocks noChangeAspect="1"/>
          </p:cNvPicPr>
          <p:nvPr/>
        </p:nvPicPr>
        <p:blipFill>
          <a:blip r:embed="rId2"/>
          <a:stretch>
            <a:fillRect/>
          </a:stretch>
        </p:blipFill>
        <p:spPr>
          <a:xfrm>
            <a:off x="371475" y="1428304"/>
            <a:ext cx="180380" cy="8037"/>
          </a:xfrm>
          <a:prstGeom prst="rect">
            <a:avLst/>
          </a:prstGeom>
        </p:spPr>
      </p:pic>
      <p:sp>
        <p:nvSpPr>
          <p:cNvPr id="7" name="Text 3"/>
          <p:cNvSpPr/>
          <p:nvPr/>
        </p:nvSpPr>
        <p:spPr>
          <a:xfrm>
            <a:off x="623292" y="1335881"/>
            <a:ext cx="1400510" cy="192881"/>
          </a:xfrm>
          <a:prstGeom prst="rect">
            <a:avLst/>
          </a:prstGeom>
          <a:noFill/>
          <a:ln/>
        </p:spPr>
        <p:txBody>
          <a:bodyPr wrap="square" lIns="0" tIns="0" rIns="0" bIns="0" rtlCol="0" anchor="ctr">
            <a:spAutoFit/>
          </a:bodyPr>
          <a:lstStyle/>
          <a:p>
            <a:pPr indent="0" marL="0">
              <a:buNone/>
            </a:pPr>
            <a:r>
              <a:rPr lang="en-US" sz="1013" b="1" dirty="0">
                <a:solidFill>
                  <a:srgbClr val="2E5984"/>
                </a:solidFill>
                <a:latin typeface="Arial" pitchFamily="34" charset="0"/>
                <a:ea typeface="Arial" pitchFamily="34" charset="-122"/>
                <a:cs typeface="Arial" pitchFamily="34" charset="-120"/>
              </a:rPr>
              <a:t>Industry Partnerships</a:t>
            </a:r>
            <a:endParaRPr lang="en-US" sz="1013" dirty="0"/>
          </a:p>
        </p:txBody>
      </p:sp>
      <p:sp>
        <p:nvSpPr>
          <p:cNvPr id="8" name="Text 4"/>
          <p:cNvSpPr/>
          <p:nvPr/>
        </p:nvSpPr>
        <p:spPr>
          <a:xfrm>
            <a:off x="371475" y="1585913"/>
            <a:ext cx="1903809" cy="445703"/>
          </a:xfrm>
          <a:prstGeom prst="rect">
            <a:avLst/>
          </a:prstGeom>
          <a:noFill/>
          <a:ln/>
        </p:spPr>
        <p:txBody>
          <a:bodyPr wrap="square" lIns="0" tIns="0" rIns="0" bIns="0" rtlCol="0" anchor="ctr">
            <a:spAutoFit/>
          </a:bodyPr>
          <a:lstStyle/>
          <a:p>
            <a:pPr indent="0" marL="0">
              <a:buNone/>
            </a:pPr>
            <a:r>
              <a:rPr lang="en-US" sz="900" dirty="0">
                <a:solidFill>
                  <a:srgbClr val="333333"/>
                </a:solidFill>
                <a:latin typeface="Arial" pitchFamily="34" charset="0"/>
                <a:ea typeface="Arial" pitchFamily="34" charset="-122"/>
                <a:cs typeface="Arial" pitchFamily="34" charset="-120"/>
              </a:rPr>
              <a:t>Sector-specific working groups bringing together government agencies and industry leaders.</a:t>
            </a:r>
            <a:endParaRPr lang="en-US" sz="900" dirty="0"/>
          </a:p>
        </p:txBody>
      </p:sp>
      <p:sp>
        <p:nvSpPr>
          <p:cNvPr id="9" name="Shape 5"/>
          <p:cNvSpPr/>
          <p:nvPr/>
        </p:nvSpPr>
        <p:spPr>
          <a:xfrm>
            <a:off x="2396728" y="1250156"/>
            <a:ext cx="2003822" cy="867184"/>
          </a:xfrm>
          <a:prstGeom prst="rect">
            <a:avLst/>
          </a:prstGeom>
          <a:solidFill>
            <a:srgbClr val="FFFFFF"/>
          </a:solidFill>
          <a:ln/>
        </p:spPr>
      </p:sp>
      <p:pic>
        <p:nvPicPr>
          <p:cNvPr id="10" name="Image 2" descr="preencoded.png">    </p:cNvPr>
          <p:cNvPicPr>
            <a:picLocks noChangeAspect="1"/>
          </p:cNvPicPr>
          <p:nvPr/>
        </p:nvPicPr>
        <p:blipFill>
          <a:blip r:embed="rId3"/>
          <a:stretch>
            <a:fillRect/>
          </a:stretch>
        </p:blipFill>
        <p:spPr>
          <a:xfrm>
            <a:off x="2482453" y="1428304"/>
            <a:ext cx="160734" cy="8037"/>
          </a:xfrm>
          <a:prstGeom prst="rect">
            <a:avLst/>
          </a:prstGeom>
        </p:spPr>
      </p:pic>
      <p:sp>
        <p:nvSpPr>
          <p:cNvPr id="11" name="Text 6"/>
          <p:cNvSpPr/>
          <p:nvPr/>
        </p:nvSpPr>
        <p:spPr>
          <a:xfrm>
            <a:off x="2714625" y="1335881"/>
            <a:ext cx="1514921" cy="192881"/>
          </a:xfrm>
          <a:prstGeom prst="rect">
            <a:avLst/>
          </a:prstGeom>
          <a:noFill/>
          <a:ln/>
        </p:spPr>
        <p:txBody>
          <a:bodyPr wrap="square" lIns="0" tIns="0" rIns="0" bIns="0" rtlCol="0" anchor="ctr">
            <a:spAutoFit/>
          </a:bodyPr>
          <a:lstStyle/>
          <a:p>
            <a:pPr indent="0" marL="0">
              <a:buNone/>
            </a:pPr>
            <a:r>
              <a:rPr lang="en-US" sz="1013" b="1" dirty="0">
                <a:solidFill>
                  <a:srgbClr val="2E5984"/>
                </a:solidFill>
                <a:latin typeface="Arial" pitchFamily="34" charset="0"/>
                <a:ea typeface="Arial" pitchFamily="34" charset="-122"/>
                <a:cs typeface="Arial" pitchFamily="34" charset="-120"/>
              </a:rPr>
              <a:t>State &amp; Local Initiatives</a:t>
            </a:r>
            <a:endParaRPr lang="en-US" sz="1013" dirty="0"/>
          </a:p>
        </p:txBody>
      </p:sp>
      <p:sp>
        <p:nvSpPr>
          <p:cNvPr id="12" name="Text 7"/>
          <p:cNvSpPr/>
          <p:nvPr/>
        </p:nvSpPr>
        <p:spPr>
          <a:xfrm>
            <a:off x="2482453" y="1585913"/>
            <a:ext cx="1903809" cy="445703"/>
          </a:xfrm>
          <a:prstGeom prst="rect">
            <a:avLst/>
          </a:prstGeom>
          <a:noFill/>
          <a:ln/>
        </p:spPr>
        <p:txBody>
          <a:bodyPr wrap="square" lIns="0" tIns="0" rIns="0" bIns="0" rtlCol="0" anchor="ctr">
            <a:spAutoFit/>
          </a:bodyPr>
          <a:lstStyle/>
          <a:p>
            <a:pPr indent="0" marL="0">
              <a:buNone/>
            </a:pPr>
            <a:r>
              <a:rPr lang="en-US" sz="900" dirty="0">
                <a:solidFill>
                  <a:srgbClr val="333333"/>
                </a:solidFill>
                <a:latin typeface="Arial" pitchFamily="34" charset="0"/>
                <a:ea typeface="Arial" pitchFamily="34" charset="-122"/>
                <a:cs typeface="Arial" pitchFamily="34" charset="-120"/>
              </a:rPr>
              <a:t>Regional supply chain resilience programs leveraging federal funding with local efforts.</a:t>
            </a:r>
            <a:endParaRPr lang="en-US" sz="900" dirty="0"/>
          </a:p>
        </p:txBody>
      </p:sp>
      <p:sp>
        <p:nvSpPr>
          <p:cNvPr id="13" name="Shape 8"/>
          <p:cNvSpPr/>
          <p:nvPr/>
        </p:nvSpPr>
        <p:spPr>
          <a:xfrm>
            <a:off x="285750" y="2224497"/>
            <a:ext cx="2003822" cy="867184"/>
          </a:xfrm>
          <a:prstGeom prst="rect">
            <a:avLst/>
          </a:prstGeom>
          <a:solidFill>
            <a:srgbClr val="FFFFFF"/>
          </a:solidFill>
          <a:ln/>
        </p:spPr>
      </p:sp>
      <p:pic>
        <p:nvPicPr>
          <p:cNvPr id="14" name="Image 3" descr="preencoded.png">    </p:cNvPr>
          <p:cNvPicPr>
            <a:picLocks noChangeAspect="1"/>
          </p:cNvPicPr>
          <p:nvPr/>
        </p:nvPicPr>
        <p:blipFill>
          <a:blip r:embed="rId4"/>
          <a:stretch>
            <a:fillRect/>
          </a:stretch>
        </p:blipFill>
        <p:spPr>
          <a:xfrm>
            <a:off x="371475" y="2402644"/>
            <a:ext cx="201811" cy="8037"/>
          </a:xfrm>
          <a:prstGeom prst="rect">
            <a:avLst/>
          </a:prstGeom>
        </p:spPr>
      </p:pic>
      <p:sp>
        <p:nvSpPr>
          <p:cNvPr id="15" name="Text 9"/>
          <p:cNvSpPr/>
          <p:nvPr/>
        </p:nvSpPr>
        <p:spPr>
          <a:xfrm>
            <a:off x="644723" y="2310222"/>
            <a:ext cx="1214661" cy="192881"/>
          </a:xfrm>
          <a:prstGeom prst="rect">
            <a:avLst/>
          </a:prstGeom>
          <a:noFill/>
          <a:ln/>
        </p:spPr>
        <p:txBody>
          <a:bodyPr wrap="none" lIns="0" tIns="0" rIns="0" bIns="0" rtlCol="0" anchor="ctr">
            <a:spAutoFit/>
          </a:bodyPr>
          <a:lstStyle/>
          <a:p>
            <a:pPr indent="0" marL="0">
              <a:buNone/>
            </a:pPr>
            <a:r>
              <a:rPr lang="en-US" sz="1013" b="1" dirty="0">
                <a:solidFill>
                  <a:srgbClr val="2E5984"/>
                </a:solidFill>
                <a:latin typeface="Arial" pitchFamily="34" charset="0"/>
                <a:ea typeface="Arial" pitchFamily="34" charset="-122"/>
                <a:cs typeface="Arial" pitchFamily="34" charset="-120"/>
              </a:rPr>
              <a:t>Labor Involvement</a:t>
            </a:r>
            <a:endParaRPr lang="en-US" sz="1013" dirty="0"/>
          </a:p>
        </p:txBody>
      </p:sp>
      <p:sp>
        <p:nvSpPr>
          <p:cNvPr id="16" name="Text 10"/>
          <p:cNvSpPr/>
          <p:nvPr/>
        </p:nvSpPr>
        <p:spPr>
          <a:xfrm>
            <a:off x="371475" y="2560253"/>
            <a:ext cx="1903809" cy="445703"/>
          </a:xfrm>
          <a:prstGeom prst="rect">
            <a:avLst/>
          </a:prstGeom>
          <a:noFill/>
          <a:ln/>
        </p:spPr>
        <p:txBody>
          <a:bodyPr wrap="square" lIns="0" tIns="0" rIns="0" bIns="0" rtlCol="0" anchor="ctr">
            <a:spAutoFit/>
          </a:bodyPr>
          <a:lstStyle/>
          <a:p>
            <a:pPr indent="0" marL="0">
              <a:buNone/>
            </a:pPr>
            <a:r>
              <a:rPr lang="en-US" sz="900" dirty="0">
                <a:solidFill>
                  <a:srgbClr val="333333"/>
                </a:solidFill>
                <a:latin typeface="Arial" pitchFamily="34" charset="0"/>
                <a:ea typeface="Arial" pitchFamily="34" charset="-122"/>
                <a:cs typeface="Arial" pitchFamily="34" charset="-120"/>
              </a:rPr>
              <a:t>Workforce development partnerships to address skills gaps in critical manufacturing.</a:t>
            </a:r>
            <a:endParaRPr lang="en-US" sz="900" dirty="0"/>
          </a:p>
        </p:txBody>
      </p:sp>
      <p:sp>
        <p:nvSpPr>
          <p:cNvPr id="17" name="Shape 11"/>
          <p:cNvSpPr/>
          <p:nvPr/>
        </p:nvSpPr>
        <p:spPr>
          <a:xfrm>
            <a:off x="2396728" y="2224497"/>
            <a:ext cx="2003822" cy="867184"/>
          </a:xfrm>
          <a:prstGeom prst="rect">
            <a:avLst/>
          </a:prstGeom>
          <a:solidFill>
            <a:srgbClr val="FFFFFF"/>
          </a:solidFill>
          <a:ln/>
        </p:spPr>
      </p:sp>
      <p:pic>
        <p:nvPicPr>
          <p:cNvPr id="18" name="Image 4" descr="preencoded.png">    </p:cNvPr>
          <p:cNvPicPr>
            <a:picLocks noChangeAspect="1"/>
          </p:cNvPicPr>
          <p:nvPr/>
        </p:nvPicPr>
        <p:blipFill>
          <a:blip r:embed="rId5"/>
          <a:stretch>
            <a:fillRect/>
          </a:stretch>
        </p:blipFill>
        <p:spPr>
          <a:xfrm>
            <a:off x="2482453" y="2402644"/>
            <a:ext cx="160734" cy="8037"/>
          </a:xfrm>
          <a:prstGeom prst="rect">
            <a:avLst/>
          </a:prstGeom>
        </p:spPr>
      </p:pic>
      <p:sp>
        <p:nvSpPr>
          <p:cNvPr id="19" name="Text 12"/>
          <p:cNvSpPr/>
          <p:nvPr/>
        </p:nvSpPr>
        <p:spPr>
          <a:xfrm>
            <a:off x="2714625" y="2310222"/>
            <a:ext cx="1293019" cy="192881"/>
          </a:xfrm>
          <a:prstGeom prst="rect">
            <a:avLst/>
          </a:prstGeom>
          <a:noFill/>
          <a:ln/>
        </p:spPr>
        <p:txBody>
          <a:bodyPr wrap="square" lIns="0" tIns="0" rIns="0" bIns="0" rtlCol="0" anchor="ctr">
            <a:spAutoFit/>
          </a:bodyPr>
          <a:lstStyle/>
          <a:p>
            <a:pPr indent="0" marL="0">
              <a:buNone/>
            </a:pPr>
            <a:r>
              <a:rPr lang="en-US" sz="1013" b="1" dirty="0">
                <a:solidFill>
                  <a:srgbClr val="2E5984"/>
                </a:solidFill>
                <a:latin typeface="Arial" pitchFamily="34" charset="0"/>
                <a:ea typeface="Arial" pitchFamily="34" charset="-122"/>
                <a:cs typeface="Arial" pitchFamily="34" charset="-120"/>
              </a:rPr>
              <a:t>Information Sharing</a:t>
            </a:r>
            <a:endParaRPr lang="en-US" sz="1013" dirty="0"/>
          </a:p>
        </p:txBody>
      </p:sp>
      <p:sp>
        <p:nvSpPr>
          <p:cNvPr id="20" name="Text 13"/>
          <p:cNvSpPr/>
          <p:nvPr/>
        </p:nvSpPr>
        <p:spPr>
          <a:xfrm>
            <a:off x="2482453" y="2560253"/>
            <a:ext cx="1903809" cy="445703"/>
          </a:xfrm>
          <a:prstGeom prst="rect">
            <a:avLst/>
          </a:prstGeom>
          <a:noFill/>
          <a:ln/>
        </p:spPr>
        <p:txBody>
          <a:bodyPr wrap="square" lIns="0" tIns="0" rIns="0" bIns="0" rtlCol="0" anchor="ctr">
            <a:spAutoFit/>
          </a:bodyPr>
          <a:lstStyle/>
          <a:p>
            <a:pPr indent="0" marL="0">
              <a:buNone/>
            </a:pPr>
            <a:r>
              <a:rPr lang="en-US" sz="900" dirty="0">
                <a:solidFill>
                  <a:srgbClr val="333333"/>
                </a:solidFill>
                <a:latin typeface="Arial" pitchFamily="34" charset="0"/>
                <a:ea typeface="Arial" pitchFamily="34" charset="-122"/>
                <a:cs typeface="Arial" pitchFamily="34" charset="-120"/>
              </a:rPr>
              <a:t>Mechanisms for sharing supply chain data while protecting proprietary information.</a:t>
            </a:r>
            <a:endParaRPr lang="en-US" sz="900" dirty="0"/>
          </a:p>
        </p:txBody>
      </p:sp>
      <p:sp>
        <p:nvSpPr>
          <p:cNvPr id="21" name="Shape 14"/>
          <p:cNvSpPr/>
          <p:nvPr/>
        </p:nvSpPr>
        <p:spPr>
          <a:xfrm>
            <a:off x="285750" y="3198837"/>
            <a:ext cx="4114800" cy="914400"/>
          </a:xfrm>
          <a:prstGeom prst="rect">
            <a:avLst/>
          </a:prstGeom>
          <a:solidFill>
            <a:srgbClr val="7FB3D3"/>
          </a:solidFill>
          <a:ln/>
        </p:spPr>
      </p:sp>
      <p:sp>
        <p:nvSpPr>
          <p:cNvPr id="22" name="Text 15"/>
          <p:cNvSpPr/>
          <p:nvPr/>
        </p:nvSpPr>
        <p:spPr>
          <a:xfrm>
            <a:off x="371475" y="3284562"/>
            <a:ext cx="4014788" cy="192881"/>
          </a:xfrm>
          <a:prstGeom prst="rect">
            <a:avLst/>
          </a:prstGeom>
          <a:noFill/>
          <a:ln/>
        </p:spPr>
        <p:txBody>
          <a:bodyPr wrap="square" lIns="0" tIns="0" rIns="0" bIns="0" rtlCol="0" anchor="ctr">
            <a:spAutoFit/>
          </a:bodyPr>
          <a:lstStyle/>
          <a:p>
            <a:pPr indent="0" marL="0">
              <a:buNone/>
            </a:pPr>
            <a:r>
              <a:rPr lang="en-US" sz="1013" b="1" dirty="0">
                <a:solidFill>
                  <a:srgbClr val="FFFFFF"/>
                </a:solidFill>
                <a:latin typeface="Arial" pitchFamily="34" charset="0"/>
                <a:ea typeface="Arial" pitchFamily="34" charset="-122"/>
                <a:cs typeface="Arial" pitchFamily="34" charset="-120"/>
              </a:rPr>
              <a:t>Case Study: Semiconductor Partnership</a:t>
            </a:r>
            <a:endParaRPr lang="en-US" sz="1013" dirty="0"/>
          </a:p>
        </p:txBody>
      </p:sp>
      <p:sp>
        <p:nvSpPr>
          <p:cNvPr id="23" name="Text 16"/>
          <p:cNvSpPr/>
          <p:nvPr/>
        </p:nvSpPr>
        <p:spPr>
          <a:xfrm>
            <a:off x="371475" y="3513162"/>
            <a:ext cx="4014788" cy="514350"/>
          </a:xfrm>
          <a:prstGeom prst="rect">
            <a:avLst/>
          </a:prstGeom>
          <a:noFill/>
          <a:ln/>
        </p:spPr>
        <p:txBody>
          <a:bodyPr wrap="square" lIns="0" tIns="0" rIns="0" bIns="0" rtlCol="0" anchor="ctr">
            <a:spAutoFit/>
          </a:bodyPr>
          <a:lstStyle/>
          <a:p>
            <a:pPr indent="0" marL="0">
              <a:buNone/>
            </a:pPr>
            <a:r>
              <a:rPr lang="en-US" sz="900" dirty="0">
                <a:solidFill>
                  <a:srgbClr val="FFFFFF"/>
                </a:solidFill>
                <a:latin typeface="Arial" pitchFamily="34" charset="0"/>
                <a:ea typeface="Arial" pitchFamily="34" charset="-122"/>
                <a:cs typeface="Arial" pitchFamily="34" charset="-120"/>
              </a:rPr>
              <a:t>The National Semiconductor Technology Center brings together manufacturers, suppliers, and government. Public funding of $11B matched by industry contributions.</a:t>
            </a:r>
            <a:endParaRPr lang="en-US" sz="900" dirty="0"/>
          </a:p>
        </p:txBody>
      </p:sp>
      <p:sp>
        <p:nvSpPr>
          <p:cNvPr id="24" name="Text 17"/>
          <p:cNvSpPr/>
          <p:nvPr/>
        </p:nvSpPr>
        <p:spPr>
          <a:xfrm>
            <a:off x="4743450" y="885825"/>
            <a:ext cx="4186238" cy="257175"/>
          </a:xfrm>
          <a:prstGeom prst="rect">
            <a:avLst/>
          </a:prstGeom>
          <a:noFill/>
          <a:ln/>
        </p:spPr>
        <p:txBody>
          <a:bodyPr wrap="square" lIns="0" tIns="0" rIns="0" bIns="0" rtlCol="0" anchor="ctr">
            <a:spAutoFit/>
          </a:bodyPr>
          <a:lstStyle/>
          <a:p>
            <a:pPr indent="0" marL="0">
              <a:buNone/>
            </a:pPr>
            <a:r>
              <a:rPr lang="en-US" sz="1350" b="1" dirty="0">
                <a:solidFill>
                  <a:srgbClr val="4A90A4"/>
                </a:solidFill>
                <a:latin typeface="Arial" pitchFamily="34" charset="0"/>
                <a:ea typeface="Arial" pitchFamily="34" charset="-122"/>
                <a:cs typeface="Arial" pitchFamily="34" charset="-120"/>
              </a:rPr>
              <a:t>Key Collaboration Mechanisms</a:t>
            </a:r>
            <a:endParaRPr lang="en-US" sz="1350" dirty="0"/>
          </a:p>
        </p:txBody>
      </p:sp>
      <p:sp>
        <p:nvSpPr>
          <p:cNvPr id="25" name="Shape 18"/>
          <p:cNvSpPr/>
          <p:nvPr/>
        </p:nvSpPr>
        <p:spPr>
          <a:xfrm>
            <a:off x="4743450" y="1250156"/>
            <a:ext cx="4114800" cy="1393031"/>
          </a:xfrm>
          <a:prstGeom prst="rect">
            <a:avLst/>
          </a:prstGeom>
          <a:solidFill>
            <a:srgbClr val="FFFFFF"/>
          </a:solidFill>
          <a:ln/>
        </p:spPr>
      </p:sp>
      <p:sp>
        <p:nvSpPr>
          <p:cNvPr id="26" name="Text 19"/>
          <p:cNvSpPr/>
          <p:nvPr/>
        </p:nvSpPr>
        <p:spPr>
          <a:xfrm>
            <a:off x="5064919" y="1382316"/>
            <a:ext cx="1893457" cy="142875"/>
          </a:xfrm>
          <a:prstGeom prst="rect">
            <a:avLst/>
          </a:prstGeom>
          <a:noFill/>
          <a:ln/>
        </p:spPr>
        <p:txBody>
          <a:bodyPr wrap="square" lIns="0" tIns="0" rIns="0" bIns="0" rtlCol="0" anchor="ctr">
            <a:spAutoFit/>
          </a:bodyPr>
          <a:lstStyle/>
          <a:p>
            <a:pPr algn="l" indent="0" marL="0">
              <a:buNone/>
            </a:pPr>
            <a:r>
              <a:rPr lang="en-US" sz="1013" b="1" dirty="0">
                <a:solidFill>
                  <a:srgbClr val="333333"/>
                </a:solidFill>
                <a:latin typeface="Arial" pitchFamily="34" charset="0"/>
                <a:ea typeface="Arial" pitchFamily="34" charset="-122"/>
                <a:cs typeface="Arial" pitchFamily="34" charset="-120"/>
              </a:rPr>
              <a:t>Supply Chain Data Exchange:</a:t>
            </a:r>
            <a:endParaRPr lang="en-US" sz="1013" dirty="0"/>
          </a:p>
        </p:txBody>
      </p:sp>
      <p:sp>
        <p:nvSpPr>
          <p:cNvPr id="27" name="Text 20"/>
          <p:cNvSpPr/>
          <p:nvPr/>
        </p:nvSpPr>
        <p:spPr>
          <a:xfrm>
            <a:off x="5064919" y="1382316"/>
            <a:ext cx="3572963" cy="335756"/>
          </a:xfrm>
          <a:prstGeom prst="rect">
            <a:avLst/>
          </a:prstGeom>
          <a:noFill/>
          <a:ln/>
        </p:spPr>
        <p:txBody>
          <a:bodyPr wrap="square" lIns="0" tIns="0" rIns="0" bIns="0" rtlCol="0" anchor="ctr">
            <a:spAutoFit/>
          </a:bodyPr>
          <a:lstStyle/>
          <a:p>
            <a:pPr algn="l" indent="0" marL="0">
              <a:buNone/>
            </a:pPr>
            <a:r>
              <a:rPr lang="en-US" sz="1013" dirty="0">
                <a:solidFill>
                  <a:srgbClr val="333333"/>
                </a:solidFill>
                <a:latin typeface="Arial" pitchFamily="34" charset="0"/>
                <a:ea typeface="Arial" pitchFamily="34" charset="-122"/>
                <a:cs typeface="Arial" pitchFamily="34" charset="-120"/>
              </a:rPr>
              <a:t>Standardized frameworks for sharing information</a:t>
            </a:r>
            <a:endParaRPr lang="en-US" sz="1013" dirty="0"/>
          </a:p>
        </p:txBody>
      </p:sp>
      <p:sp>
        <p:nvSpPr>
          <p:cNvPr id="28" name="Text 21"/>
          <p:cNvSpPr/>
          <p:nvPr/>
        </p:nvSpPr>
        <p:spPr>
          <a:xfrm>
            <a:off x="5064919" y="1839516"/>
            <a:ext cx="1538780" cy="142875"/>
          </a:xfrm>
          <a:prstGeom prst="rect">
            <a:avLst/>
          </a:prstGeom>
          <a:noFill/>
          <a:ln/>
        </p:spPr>
        <p:txBody>
          <a:bodyPr wrap="square" lIns="0" tIns="0" rIns="0" bIns="0" rtlCol="0" anchor="ctr">
            <a:spAutoFit/>
          </a:bodyPr>
          <a:lstStyle/>
          <a:p>
            <a:pPr algn="l" indent="0" marL="0">
              <a:buNone/>
            </a:pPr>
            <a:r>
              <a:rPr lang="en-US" sz="1013" b="1" dirty="0">
                <a:solidFill>
                  <a:srgbClr val="333333"/>
                </a:solidFill>
                <a:latin typeface="Arial" pitchFamily="34" charset="0"/>
                <a:ea typeface="Arial" pitchFamily="34" charset="-122"/>
                <a:cs typeface="Arial" pitchFamily="34" charset="-120"/>
              </a:rPr>
              <a:t>Early Warning Systems:</a:t>
            </a:r>
            <a:endParaRPr lang="en-US" sz="1013" dirty="0"/>
          </a:p>
        </p:txBody>
      </p:sp>
      <p:sp>
        <p:nvSpPr>
          <p:cNvPr id="29" name="Text 22"/>
          <p:cNvSpPr/>
          <p:nvPr/>
        </p:nvSpPr>
        <p:spPr>
          <a:xfrm>
            <a:off x="5064919" y="1839516"/>
            <a:ext cx="3147073" cy="335756"/>
          </a:xfrm>
          <a:prstGeom prst="rect">
            <a:avLst/>
          </a:prstGeom>
          <a:noFill/>
          <a:ln/>
        </p:spPr>
        <p:txBody>
          <a:bodyPr wrap="square" lIns="0" tIns="0" rIns="0" bIns="0" rtlCol="0" anchor="ctr">
            <a:spAutoFit/>
          </a:bodyPr>
          <a:lstStyle/>
          <a:p>
            <a:pPr algn="l" indent="0" marL="0">
              <a:buNone/>
            </a:pPr>
            <a:r>
              <a:rPr lang="en-US" sz="1013" dirty="0">
                <a:solidFill>
                  <a:srgbClr val="333333"/>
                </a:solidFill>
                <a:latin typeface="Arial" pitchFamily="34" charset="0"/>
                <a:ea typeface="Arial" pitchFamily="34" charset="-122"/>
                <a:cs typeface="Arial" pitchFamily="34" charset="-120"/>
              </a:rPr>
              <a:t>Joint monitoring of potential disruptions</a:t>
            </a:r>
            <a:endParaRPr lang="en-US" sz="1013" dirty="0"/>
          </a:p>
        </p:txBody>
      </p:sp>
      <p:sp>
        <p:nvSpPr>
          <p:cNvPr id="30" name="Text 23"/>
          <p:cNvSpPr/>
          <p:nvPr/>
        </p:nvSpPr>
        <p:spPr>
          <a:xfrm>
            <a:off x="5064919" y="2296716"/>
            <a:ext cx="1486040" cy="142875"/>
          </a:xfrm>
          <a:prstGeom prst="rect">
            <a:avLst/>
          </a:prstGeom>
          <a:noFill/>
          <a:ln/>
        </p:spPr>
        <p:txBody>
          <a:bodyPr wrap="square" lIns="0" tIns="0" rIns="0" bIns="0" rtlCol="0" anchor="ctr">
            <a:spAutoFit/>
          </a:bodyPr>
          <a:lstStyle/>
          <a:p>
            <a:pPr algn="l" indent="0" marL="0">
              <a:buNone/>
            </a:pPr>
            <a:r>
              <a:rPr lang="en-US" sz="1013" b="1" dirty="0">
                <a:solidFill>
                  <a:srgbClr val="333333"/>
                </a:solidFill>
                <a:latin typeface="Arial" pitchFamily="34" charset="0"/>
                <a:ea typeface="Arial" pitchFamily="34" charset="-122"/>
                <a:cs typeface="Arial" pitchFamily="34" charset="-120"/>
              </a:rPr>
              <a:t>Co-Investment Models:</a:t>
            </a:r>
            <a:endParaRPr lang="en-US" sz="1013" dirty="0"/>
          </a:p>
        </p:txBody>
      </p:sp>
      <p:sp>
        <p:nvSpPr>
          <p:cNvPr id="31" name="Text 24"/>
          <p:cNvSpPr/>
          <p:nvPr/>
        </p:nvSpPr>
        <p:spPr>
          <a:xfrm>
            <a:off x="6479521" y="2296716"/>
            <a:ext cx="2080003" cy="142875"/>
          </a:xfrm>
          <a:prstGeom prst="rect">
            <a:avLst/>
          </a:prstGeom>
          <a:noFill/>
          <a:ln/>
        </p:spPr>
        <p:txBody>
          <a:bodyPr wrap="square" lIns="0" tIns="0" rIns="0" bIns="0" rtlCol="0" anchor="ctr">
            <a:spAutoFit/>
          </a:bodyPr>
          <a:lstStyle/>
          <a:p>
            <a:pPr algn="l" indent="0" marL="0">
              <a:buNone/>
            </a:pPr>
            <a:r>
              <a:rPr lang="en-US" sz="1013" dirty="0">
                <a:solidFill>
                  <a:srgbClr val="333333"/>
                </a:solidFill>
                <a:latin typeface="Arial" pitchFamily="34" charset="0"/>
                <a:ea typeface="Arial" pitchFamily="34" charset="-122"/>
                <a:cs typeface="Arial" pitchFamily="34" charset="-120"/>
              </a:rPr>
              <a:t>Matching public and private capital</a:t>
            </a:r>
            <a:endParaRPr lang="en-US" sz="1013" dirty="0"/>
          </a:p>
        </p:txBody>
      </p:sp>
      <p:pic>
        <p:nvPicPr>
          <p:cNvPr id="32" name="Image 5" descr="preencoded.png">    </p:cNvPr>
          <p:cNvPicPr>
            <a:picLocks noChangeAspect="1"/>
          </p:cNvPicPr>
          <p:nvPr/>
        </p:nvPicPr>
        <p:blipFill>
          <a:blip r:embed="rId6"/>
          <a:stretch>
            <a:fillRect/>
          </a:stretch>
        </p:blipFill>
        <p:spPr>
          <a:xfrm>
            <a:off x="4743450" y="2750344"/>
            <a:ext cx="4114800" cy="1428750"/>
          </a:xfrm>
          <a:prstGeom prst="rect">
            <a:avLst/>
          </a:prstGeom>
        </p:spPr>
      </p:pic>
      <p:sp>
        <p:nvSpPr>
          <p:cNvPr id="33" name="Text 25"/>
          <p:cNvSpPr/>
          <p:nvPr/>
        </p:nvSpPr>
        <p:spPr>
          <a:xfrm>
            <a:off x="4743450" y="4286250"/>
            <a:ext cx="4186238" cy="257175"/>
          </a:xfrm>
          <a:prstGeom prst="rect">
            <a:avLst/>
          </a:prstGeom>
          <a:noFill/>
          <a:ln/>
        </p:spPr>
        <p:txBody>
          <a:bodyPr wrap="square" lIns="0" tIns="0" rIns="0" bIns="0" rtlCol="0" anchor="ctr">
            <a:spAutoFit/>
          </a:bodyPr>
          <a:lstStyle/>
          <a:p>
            <a:pPr indent="0" marL="0">
              <a:buNone/>
            </a:pPr>
            <a:r>
              <a:rPr lang="en-US" sz="1350" b="1" dirty="0">
                <a:solidFill>
                  <a:srgbClr val="4A90A4"/>
                </a:solidFill>
                <a:latin typeface="Arial" pitchFamily="34" charset="0"/>
                <a:ea typeface="Arial" pitchFamily="34" charset="-122"/>
                <a:cs typeface="Arial" pitchFamily="34" charset="-120"/>
              </a:rPr>
              <a:t>Benefits of Collaboration</a:t>
            </a:r>
            <a:endParaRPr lang="en-US" sz="1350" dirty="0"/>
          </a:p>
        </p:txBody>
      </p:sp>
      <p:sp>
        <p:nvSpPr>
          <p:cNvPr id="34" name="Shape 26"/>
          <p:cNvSpPr/>
          <p:nvPr/>
        </p:nvSpPr>
        <p:spPr>
          <a:xfrm>
            <a:off x="4743450" y="4650581"/>
            <a:ext cx="4114800" cy="1393031"/>
          </a:xfrm>
          <a:prstGeom prst="rect">
            <a:avLst/>
          </a:prstGeom>
          <a:solidFill>
            <a:srgbClr val="FFFFFF"/>
          </a:solidFill>
          <a:ln/>
        </p:spPr>
      </p:sp>
      <p:sp>
        <p:nvSpPr>
          <p:cNvPr id="35" name="Text 27"/>
          <p:cNvSpPr/>
          <p:nvPr/>
        </p:nvSpPr>
        <p:spPr>
          <a:xfrm>
            <a:off x="5064919" y="4782741"/>
            <a:ext cx="857529" cy="142875"/>
          </a:xfrm>
          <a:prstGeom prst="rect">
            <a:avLst/>
          </a:prstGeom>
          <a:noFill/>
          <a:ln/>
        </p:spPr>
        <p:txBody>
          <a:bodyPr wrap="none" lIns="0" tIns="0" rIns="0" bIns="0" rtlCol="0" anchor="ctr">
            <a:spAutoFit/>
          </a:bodyPr>
          <a:lstStyle/>
          <a:p>
            <a:pPr algn="l" indent="0" marL="0">
              <a:buNone/>
            </a:pPr>
            <a:r>
              <a:rPr lang="en-US" sz="1013" b="1" dirty="0">
                <a:solidFill>
                  <a:srgbClr val="333333"/>
                </a:solidFill>
                <a:latin typeface="Arial" pitchFamily="34" charset="0"/>
                <a:ea typeface="Arial" pitchFamily="34" charset="-122"/>
                <a:cs typeface="Arial" pitchFamily="34" charset="-120"/>
              </a:rPr>
              <a:t>Shared Risk:</a:t>
            </a:r>
            <a:endParaRPr lang="en-US" sz="1013" dirty="0"/>
          </a:p>
        </p:txBody>
      </p:sp>
      <p:sp>
        <p:nvSpPr>
          <p:cNvPr id="36" name="Text 28"/>
          <p:cNvSpPr/>
          <p:nvPr/>
        </p:nvSpPr>
        <p:spPr>
          <a:xfrm>
            <a:off x="5064919" y="4782741"/>
            <a:ext cx="3330411" cy="335756"/>
          </a:xfrm>
          <a:prstGeom prst="rect">
            <a:avLst/>
          </a:prstGeom>
          <a:noFill/>
          <a:ln/>
        </p:spPr>
        <p:txBody>
          <a:bodyPr wrap="square" lIns="0" tIns="0" rIns="0" bIns="0" rtlCol="0" anchor="ctr">
            <a:spAutoFit/>
          </a:bodyPr>
          <a:lstStyle/>
          <a:p>
            <a:pPr algn="l" indent="0" marL="0">
              <a:buNone/>
            </a:pPr>
            <a:r>
              <a:rPr lang="en-US" sz="1013" dirty="0">
                <a:solidFill>
                  <a:srgbClr val="333333"/>
                </a:solidFill>
                <a:latin typeface="Arial" pitchFamily="34" charset="0"/>
                <a:ea typeface="Arial" pitchFamily="34" charset="-122"/>
                <a:cs typeface="Arial" pitchFamily="34" charset="-120"/>
              </a:rPr>
              <a:t>Distributing costs across public and private sectors</a:t>
            </a:r>
            <a:endParaRPr lang="en-US" sz="1013" dirty="0"/>
          </a:p>
        </p:txBody>
      </p:sp>
      <p:sp>
        <p:nvSpPr>
          <p:cNvPr id="37" name="Text 29"/>
          <p:cNvSpPr/>
          <p:nvPr/>
        </p:nvSpPr>
        <p:spPr>
          <a:xfrm>
            <a:off x="5064919" y="5239941"/>
            <a:ext cx="1521758" cy="142875"/>
          </a:xfrm>
          <a:prstGeom prst="rect">
            <a:avLst/>
          </a:prstGeom>
          <a:noFill/>
          <a:ln/>
        </p:spPr>
        <p:txBody>
          <a:bodyPr wrap="square" lIns="0" tIns="0" rIns="0" bIns="0" rtlCol="0" anchor="ctr">
            <a:spAutoFit/>
          </a:bodyPr>
          <a:lstStyle/>
          <a:p>
            <a:pPr algn="l" indent="0" marL="0">
              <a:buNone/>
            </a:pPr>
            <a:r>
              <a:rPr lang="en-US" sz="1013" b="1" dirty="0">
                <a:solidFill>
                  <a:srgbClr val="333333"/>
                </a:solidFill>
                <a:latin typeface="Arial" pitchFamily="34" charset="0"/>
                <a:ea typeface="Arial" pitchFamily="34" charset="-122"/>
                <a:cs typeface="Arial" pitchFamily="34" charset="-120"/>
              </a:rPr>
              <a:t>Coordinated Response:</a:t>
            </a:r>
            <a:endParaRPr lang="en-US" sz="1013" dirty="0"/>
          </a:p>
        </p:txBody>
      </p:sp>
      <p:sp>
        <p:nvSpPr>
          <p:cNvPr id="38" name="Text 30"/>
          <p:cNvSpPr/>
          <p:nvPr/>
        </p:nvSpPr>
        <p:spPr>
          <a:xfrm>
            <a:off x="6515240" y="5239941"/>
            <a:ext cx="1829609" cy="142875"/>
          </a:xfrm>
          <a:prstGeom prst="rect">
            <a:avLst/>
          </a:prstGeom>
          <a:noFill/>
          <a:ln/>
        </p:spPr>
        <p:txBody>
          <a:bodyPr wrap="square" lIns="0" tIns="0" rIns="0" bIns="0" rtlCol="0" anchor="ctr">
            <a:spAutoFit/>
          </a:bodyPr>
          <a:lstStyle/>
          <a:p>
            <a:pPr algn="l" indent="0" marL="0">
              <a:buNone/>
            </a:pPr>
            <a:r>
              <a:rPr lang="en-US" sz="1013" dirty="0">
                <a:solidFill>
                  <a:srgbClr val="333333"/>
                </a:solidFill>
                <a:latin typeface="Arial" pitchFamily="34" charset="0"/>
                <a:ea typeface="Arial" pitchFamily="34" charset="-122"/>
                <a:cs typeface="Arial" pitchFamily="34" charset="-120"/>
              </a:rPr>
              <a:t>Faster reactions to disruptions</a:t>
            </a:r>
            <a:endParaRPr lang="en-US" sz="1013" dirty="0"/>
          </a:p>
        </p:txBody>
      </p:sp>
      <p:sp>
        <p:nvSpPr>
          <p:cNvPr id="39" name="Text 31"/>
          <p:cNvSpPr/>
          <p:nvPr/>
        </p:nvSpPr>
        <p:spPr>
          <a:xfrm>
            <a:off x="5064919" y="5504259"/>
            <a:ext cx="1567104" cy="142875"/>
          </a:xfrm>
          <a:prstGeom prst="rect">
            <a:avLst/>
          </a:prstGeom>
          <a:noFill/>
          <a:ln/>
        </p:spPr>
        <p:txBody>
          <a:bodyPr wrap="square" lIns="0" tIns="0" rIns="0" bIns="0" rtlCol="0" anchor="ctr">
            <a:spAutoFit/>
          </a:bodyPr>
          <a:lstStyle/>
          <a:p>
            <a:pPr algn="l" indent="0" marL="0">
              <a:buNone/>
            </a:pPr>
            <a:r>
              <a:rPr lang="en-US" sz="1013" b="1" dirty="0">
                <a:solidFill>
                  <a:srgbClr val="333333"/>
                </a:solidFill>
                <a:latin typeface="Arial" pitchFamily="34" charset="0"/>
                <a:ea typeface="Arial" pitchFamily="34" charset="-122"/>
                <a:cs typeface="Arial" pitchFamily="34" charset="-120"/>
              </a:rPr>
              <a:t>Innovation Acceleration:</a:t>
            </a:r>
            <a:endParaRPr lang="en-US" sz="1013" dirty="0"/>
          </a:p>
        </p:txBody>
      </p:sp>
      <p:sp>
        <p:nvSpPr>
          <p:cNvPr id="40" name="Text 32"/>
          <p:cNvSpPr/>
          <p:nvPr/>
        </p:nvSpPr>
        <p:spPr>
          <a:xfrm>
            <a:off x="5064919" y="5504259"/>
            <a:ext cx="3389626" cy="335756"/>
          </a:xfrm>
          <a:prstGeom prst="rect">
            <a:avLst/>
          </a:prstGeom>
          <a:noFill/>
          <a:ln/>
        </p:spPr>
        <p:txBody>
          <a:bodyPr wrap="square" lIns="0" tIns="0" rIns="0" bIns="0" rtlCol="0" anchor="ctr">
            <a:spAutoFit/>
          </a:bodyPr>
          <a:lstStyle/>
          <a:p>
            <a:pPr algn="l" indent="0" marL="0">
              <a:buNone/>
            </a:pPr>
            <a:r>
              <a:rPr lang="en-US" sz="1013" dirty="0">
                <a:solidFill>
                  <a:srgbClr val="333333"/>
                </a:solidFill>
                <a:latin typeface="Arial" pitchFamily="34" charset="0"/>
                <a:ea typeface="Arial" pitchFamily="34" charset="-122"/>
                <a:cs typeface="Arial" pitchFamily="34" charset="-120"/>
              </a:rPr>
              <a:t>Combining public research with private commercialization</a:t>
            </a:r>
            <a:endParaRPr lang="en-US" sz="1013" dirty="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name="Slide 6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9144000" cy="7043738"/>
          </a:xfrm>
          <a:prstGeom prst="rect">
            <a:avLst/>
          </a:prstGeom>
        </p:spPr>
      </p:pic>
      <p:sp>
        <p:nvSpPr>
          <p:cNvPr id="3" name="Text 0"/>
          <p:cNvSpPr/>
          <p:nvPr/>
        </p:nvSpPr>
        <p:spPr>
          <a:xfrm>
            <a:off x="285750" y="285750"/>
            <a:ext cx="8643938" cy="385763"/>
          </a:xfrm>
          <a:prstGeom prst="rect">
            <a:avLst/>
          </a:prstGeom>
          <a:noFill/>
          <a:ln/>
        </p:spPr>
        <p:txBody>
          <a:bodyPr wrap="square" lIns="0" tIns="0" rIns="0" bIns="0" rtlCol="0" anchor="ctr">
            <a:spAutoFit/>
          </a:bodyPr>
          <a:lstStyle/>
          <a:p>
            <a:pPr indent="0" marL="0">
              <a:buNone/>
            </a:pPr>
            <a:r>
              <a:rPr lang="en-US" sz="2025" b="1" dirty="0">
                <a:solidFill>
                  <a:srgbClr val="2E5984"/>
                </a:solidFill>
                <a:latin typeface="Arial" pitchFamily="34" charset="0"/>
                <a:ea typeface="Arial" pitchFamily="34" charset="-122"/>
                <a:cs typeface="Arial" pitchFamily="34" charset="-120"/>
              </a:rPr>
              <a:t>International Cooperation on Supply Chain Resilience</a:t>
            </a:r>
            <a:endParaRPr lang="en-US" sz="2025" dirty="0"/>
          </a:p>
        </p:txBody>
      </p:sp>
      <p:sp>
        <p:nvSpPr>
          <p:cNvPr id="4" name="Text 1"/>
          <p:cNvSpPr/>
          <p:nvPr/>
        </p:nvSpPr>
        <p:spPr>
          <a:xfrm>
            <a:off x="285750" y="885825"/>
            <a:ext cx="4186238" cy="257175"/>
          </a:xfrm>
          <a:prstGeom prst="rect">
            <a:avLst/>
          </a:prstGeom>
          <a:noFill/>
          <a:ln/>
        </p:spPr>
        <p:txBody>
          <a:bodyPr wrap="square" lIns="0" tIns="0" rIns="0" bIns="0" rtlCol="0" anchor="ctr">
            <a:spAutoFit/>
          </a:bodyPr>
          <a:lstStyle/>
          <a:p>
            <a:pPr indent="0" marL="0">
              <a:buNone/>
            </a:pPr>
            <a:r>
              <a:rPr lang="en-US" sz="1350" b="1" dirty="0">
                <a:solidFill>
                  <a:srgbClr val="4A90A4"/>
                </a:solidFill>
                <a:latin typeface="Arial" pitchFamily="34" charset="0"/>
                <a:ea typeface="Arial" pitchFamily="34" charset="-122"/>
                <a:cs typeface="Arial" pitchFamily="34" charset="-120"/>
              </a:rPr>
              <a:t>Key International Initiatives</a:t>
            </a:r>
            <a:endParaRPr lang="en-US" sz="1350" dirty="0"/>
          </a:p>
        </p:txBody>
      </p:sp>
      <p:sp>
        <p:nvSpPr>
          <p:cNvPr id="5" name="Shape 2"/>
          <p:cNvSpPr/>
          <p:nvPr/>
        </p:nvSpPr>
        <p:spPr>
          <a:xfrm>
            <a:off x="285750" y="1250156"/>
            <a:ext cx="4114800" cy="888616"/>
          </a:xfrm>
          <a:prstGeom prst="rect">
            <a:avLst/>
          </a:prstGeom>
          <a:solidFill>
            <a:srgbClr val="FFFFFF"/>
          </a:solidFill>
          <a:ln/>
        </p:spPr>
      </p:sp>
      <p:sp>
        <p:nvSpPr>
          <p:cNvPr id="6" name="Shape 3"/>
          <p:cNvSpPr/>
          <p:nvPr/>
        </p:nvSpPr>
        <p:spPr>
          <a:xfrm>
            <a:off x="392906" y="1357313"/>
            <a:ext cx="428625" cy="285750"/>
          </a:xfrm>
          <a:prstGeom prst="rect">
            <a:avLst/>
          </a:prstGeom>
          <a:solidFill>
            <a:srgbClr val="DDDDDD"/>
          </a:solidFill>
          <a:ln/>
        </p:spPr>
      </p:sp>
      <p:sp>
        <p:nvSpPr>
          <p:cNvPr id="7" name="Text 4"/>
          <p:cNvSpPr/>
          <p:nvPr/>
        </p:nvSpPr>
        <p:spPr>
          <a:xfrm>
            <a:off x="392906" y="1357313"/>
            <a:ext cx="500063" cy="285750"/>
          </a:xfrm>
          <a:prstGeom prst="rect">
            <a:avLst/>
          </a:prstGeom>
          <a:noFill/>
          <a:ln/>
        </p:spPr>
        <p:txBody>
          <a:bodyPr wrap="none" lIns="0" tIns="0" rIns="0" bIns="0" rtlCol="0" anchor="ctr">
            <a:spAutoFit/>
          </a:bodyPr>
          <a:lstStyle/>
          <a:p>
            <a:pPr indent="0" marL="0">
              <a:buNone/>
            </a:pPr>
            <a:r>
              <a:rPr lang="en-US" sz="1350" dirty="0">
                <a:solidFill>
                  <a:srgbClr val="333333"/>
                </a:solidFill>
                <a:latin typeface="Arial" pitchFamily="34" charset="0"/>
                <a:ea typeface="Arial" pitchFamily="34" charset="-122"/>
                <a:cs typeface="Arial" pitchFamily="34" charset="-120"/>
              </a:rPr>
              <a:t>🇺🇸🇪🇺</a:t>
            </a:r>
            <a:endParaRPr lang="en-US" sz="1350" dirty="0"/>
          </a:p>
        </p:txBody>
      </p:sp>
      <p:sp>
        <p:nvSpPr>
          <p:cNvPr id="8" name="Text 5"/>
          <p:cNvSpPr/>
          <p:nvPr/>
        </p:nvSpPr>
        <p:spPr>
          <a:xfrm>
            <a:off x="928688" y="1357313"/>
            <a:ext cx="3436144" cy="192881"/>
          </a:xfrm>
          <a:prstGeom prst="rect">
            <a:avLst/>
          </a:prstGeom>
          <a:noFill/>
          <a:ln/>
        </p:spPr>
        <p:txBody>
          <a:bodyPr wrap="square" lIns="0" tIns="0" rIns="0" bIns="0" rtlCol="0" anchor="ctr">
            <a:spAutoFit/>
          </a:bodyPr>
          <a:lstStyle/>
          <a:p>
            <a:pPr indent="0" marL="0">
              <a:buNone/>
            </a:pPr>
            <a:r>
              <a:rPr lang="en-US" sz="1013" b="1" dirty="0">
                <a:solidFill>
                  <a:srgbClr val="2E5984"/>
                </a:solidFill>
                <a:latin typeface="Arial" pitchFamily="34" charset="0"/>
                <a:ea typeface="Arial" pitchFamily="34" charset="-122"/>
                <a:cs typeface="Arial" pitchFamily="34" charset="-120"/>
              </a:rPr>
              <a:t>US-EU Trade and Technology Council</a:t>
            </a:r>
            <a:endParaRPr lang="en-US" sz="1013" dirty="0"/>
          </a:p>
        </p:txBody>
      </p:sp>
      <p:sp>
        <p:nvSpPr>
          <p:cNvPr id="9" name="Text 6"/>
          <p:cNvSpPr/>
          <p:nvPr/>
        </p:nvSpPr>
        <p:spPr>
          <a:xfrm>
            <a:off x="928688" y="1585913"/>
            <a:ext cx="3436144" cy="445703"/>
          </a:xfrm>
          <a:prstGeom prst="rect">
            <a:avLst/>
          </a:prstGeom>
          <a:noFill/>
          <a:ln/>
        </p:spPr>
        <p:txBody>
          <a:bodyPr wrap="square" lIns="0" tIns="0" rIns="0" bIns="0" rtlCol="0" anchor="ctr">
            <a:spAutoFit/>
          </a:bodyPr>
          <a:lstStyle/>
          <a:p>
            <a:pPr indent="0" marL="0">
              <a:buNone/>
            </a:pPr>
            <a:r>
              <a:rPr lang="en-US" sz="900" dirty="0">
                <a:solidFill>
                  <a:srgbClr val="333333"/>
                </a:solidFill>
                <a:latin typeface="Arial" pitchFamily="34" charset="0"/>
                <a:ea typeface="Arial" pitchFamily="34" charset="-122"/>
                <a:cs typeface="Arial" pitchFamily="34" charset="-120"/>
              </a:rPr>
              <a:t>Established in 2021 to coordinate approaches to key trade, economic, and technology issues, with dedicated working group on supply chain resilience.</a:t>
            </a:r>
            <a:endParaRPr lang="en-US" sz="900" dirty="0"/>
          </a:p>
        </p:txBody>
      </p:sp>
      <p:sp>
        <p:nvSpPr>
          <p:cNvPr id="10" name="Shape 7"/>
          <p:cNvSpPr/>
          <p:nvPr/>
        </p:nvSpPr>
        <p:spPr>
          <a:xfrm>
            <a:off x="285750" y="2245928"/>
            <a:ext cx="4114800" cy="740048"/>
          </a:xfrm>
          <a:prstGeom prst="rect">
            <a:avLst/>
          </a:prstGeom>
          <a:solidFill>
            <a:srgbClr val="FFFFFF"/>
          </a:solidFill>
          <a:ln/>
        </p:spPr>
      </p:sp>
      <p:sp>
        <p:nvSpPr>
          <p:cNvPr id="11" name="Shape 8"/>
          <p:cNvSpPr/>
          <p:nvPr/>
        </p:nvSpPr>
        <p:spPr>
          <a:xfrm>
            <a:off x="392906" y="2353084"/>
            <a:ext cx="428625" cy="285750"/>
          </a:xfrm>
          <a:prstGeom prst="rect">
            <a:avLst/>
          </a:prstGeom>
          <a:solidFill>
            <a:srgbClr val="DDDDDD"/>
          </a:solidFill>
          <a:ln/>
        </p:spPr>
      </p:sp>
      <p:sp>
        <p:nvSpPr>
          <p:cNvPr id="12" name="Text 9"/>
          <p:cNvSpPr/>
          <p:nvPr/>
        </p:nvSpPr>
        <p:spPr>
          <a:xfrm>
            <a:off x="392906" y="2353084"/>
            <a:ext cx="500063" cy="285750"/>
          </a:xfrm>
          <a:prstGeom prst="rect">
            <a:avLst/>
          </a:prstGeom>
          <a:noFill/>
          <a:ln/>
        </p:spPr>
        <p:txBody>
          <a:bodyPr wrap="none" lIns="0" tIns="0" rIns="0" bIns="0" rtlCol="0" anchor="ctr">
            <a:spAutoFit/>
          </a:bodyPr>
          <a:lstStyle/>
          <a:p>
            <a:pPr indent="0" marL="0">
              <a:buNone/>
            </a:pPr>
            <a:r>
              <a:rPr lang="en-US" sz="1350" dirty="0">
                <a:solidFill>
                  <a:srgbClr val="333333"/>
                </a:solidFill>
                <a:latin typeface="Arial" pitchFamily="34" charset="0"/>
                <a:ea typeface="Arial" pitchFamily="34" charset="-122"/>
                <a:cs typeface="Arial" pitchFamily="34" charset="-120"/>
              </a:rPr>
              <a:t>🇺🇸🇯🇵</a:t>
            </a:r>
            <a:endParaRPr lang="en-US" sz="1350" dirty="0"/>
          </a:p>
        </p:txBody>
      </p:sp>
      <p:sp>
        <p:nvSpPr>
          <p:cNvPr id="13" name="Text 10"/>
          <p:cNvSpPr/>
          <p:nvPr/>
        </p:nvSpPr>
        <p:spPr>
          <a:xfrm>
            <a:off x="928688" y="2353084"/>
            <a:ext cx="3436144" cy="192881"/>
          </a:xfrm>
          <a:prstGeom prst="rect">
            <a:avLst/>
          </a:prstGeom>
          <a:noFill/>
          <a:ln/>
        </p:spPr>
        <p:txBody>
          <a:bodyPr wrap="square" lIns="0" tIns="0" rIns="0" bIns="0" rtlCol="0" anchor="ctr">
            <a:spAutoFit/>
          </a:bodyPr>
          <a:lstStyle/>
          <a:p>
            <a:pPr indent="0" marL="0">
              <a:buNone/>
            </a:pPr>
            <a:r>
              <a:rPr lang="en-US" sz="1013" b="1" dirty="0">
                <a:solidFill>
                  <a:srgbClr val="2E5984"/>
                </a:solidFill>
                <a:latin typeface="Arial" pitchFamily="34" charset="0"/>
                <a:ea typeface="Arial" pitchFamily="34" charset="-122"/>
                <a:cs typeface="Arial" pitchFamily="34" charset="-120"/>
              </a:rPr>
              <a:t>US-Japan Economic Policy Consultative Committee</a:t>
            </a:r>
            <a:endParaRPr lang="en-US" sz="1013" dirty="0"/>
          </a:p>
        </p:txBody>
      </p:sp>
      <p:sp>
        <p:nvSpPr>
          <p:cNvPr id="14" name="Text 11"/>
          <p:cNvSpPr/>
          <p:nvPr/>
        </p:nvSpPr>
        <p:spPr>
          <a:xfrm>
            <a:off x="928688" y="2581684"/>
            <a:ext cx="3436144" cy="297135"/>
          </a:xfrm>
          <a:prstGeom prst="rect">
            <a:avLst/>
          </a:prstGeom>
          <a:noFill/>
          <a:ln/>
        </p:spPr>
        <p:txBody>
          <a:bodyPr wrap="square" lIns="0" tIns="0" rIns="0" bIns="0" rtlCol="0" anchor="ctr">
            <a:spAutoFit/>
          </a:bodyPr>
          <a:lstStyle/>
          <a:p>
            <a:pPr indent="0" marL="0">
              <a:buNone/>
            </a:pPr>
            <a:r>
              <a:rPr lang="en-US" sz="900" dirty="0">
                <a:solidFill>
                  <a:srgbClr val="333333"/>
                </a:solidFill>
                <a:latin typeface="Arial" pitchFamily="34" charset="0"/>
                <a:ea typeface="Arial" pitchFamily="34" charset="-122"/>
                <a:cs typeface="Arial" pitchFamily="34" charset="-120"/>
              </a:rPr>
              <a:t>Focuses on semiconductor supply chains, critical minerals, and battery supply chains through joint R&amp;D and investment.</a:t>
            </a:r>
            <a:endParaRPr lang="en-US" sz="900" dirty="0"/>
          </a:p>
        </p:txBody>
      </p:sp>
      <p:sp>
        <p:nvSpPr>
          <p:cNvPr id="15" name="Shape 12"/>
          <p:cNvSpPr/>
          <p:nvPr/>
        </p:nvSpPr>
        <p:spPr>
          <a:xfrm>
            <a:off x="285750" y="3093132"/>
            <a:ext cx="4114800" cy="740048"/>
          </a:xfrm>
          <a:prstGeom prst="rect">
            <a:avLst/>
          </a:prstGeom>
          <a:solidFill>
            <a:srgbClr val="FFFFFF"/>
          </a:solidFill>
          <a:ln/>
        </p:spPr>
      </p:sp>
      <p:sp>
        <p:nvSpPr>
          <p:cNvPr id="16" name="Shape 13"/>
          <p:cNvSpPr/>
          <p:nvPr/>
        </p:nvSpPr>
        <p:spPr>
          <a:xfrm>
            <a:off x="392906" y="3200288"/>
            <a:ext cx="428625" cy="285750"/>
          </a:xfrm>
          <a:prstGeom prst="rect">
            <a:avLst/>
          </a:prstGeom>
          <a:solidFill>
            <a:srgbClr val="DDDDDD"/>
          </a:solidFill>
          <a:ln/>
        </p:spPr>
      </p:sp>
      <p:sp>
        <p:nvSpPr>
          <p:cNvPr id="17" name="Text 14"/>
          <p:cNvSpPr/>
          <p:nvPr/>
        </p:nvSpPr>
        <p:spPr>
          <a:xfrm>
            <a:off x="392906" y="3200288"/>
            <a:ext cx="500063" cy="285750"/>
          </a:xfrm>
          <a:prstGeom prst="rect">
            <a:avLst/>
          </a:prstGeom>
          <a:noFill/>
          <a:ln/>
        </p:spPr>
        <p:txBody>
          <a:bodyPr wrap="none" lIns="0" tIns="0" rIns="0" bIns="0" rtlCol="0" anchor="ctr">
            <a:spAutoFit/>
          </a:bodyPr>
          <a:lstStyle/>
          <a:p>
            <a:pPr indent="0" marL="0">
              <a:buNone/>
            </a:pPr>
            <a:r>
              <a:rPr lang="en-US" sz="1350" dirty="0">
                <a:solidFill>
                  <a:srgbClr val="333333"/>
                </a:solidFill>
                <a:latin typeface="Arial" pitchFamily="34" charset="0"/>
                <a:ea typeface="Arial" pitchFamily="34" charset="-122"/>
                <a:cs typeface="Arial" pitchFamily="34" charset="-120"/>
              </a:rPr>
              <a:t>🌏</a:t>
            </a:r>
            <a:endParaRPr lang="en-US" sz="1350" dirty="0"/>
          </a:p>
        </p:txBody>
      </p:sp>
      <p:sp>
        <p:nvSpPr>
          <p:cNvPr id="18" name="Text 15"/>
          <p:cNvSpPr/>
          <p:nvPr/>
        </p:nvSpPr>
        <p:spPr>
          <a:xfrm>
            <a:off x="928688" y="3200288"/>
            <a:ext cx="3436144" cy="192881"/>
          </a:xfrm>
          <a:prstGeom prst="rect">
            <a:avLst/>
          </a:prstGeom>
          <a:noFill/>
          <a:ln/>
        </p:spPr>
        <p:txBody>
          <a:bodyPr wrap="square" lIns="0" tIns="0" rIns="0" bIns="0" rtlCol="0" anchor="ctr">
            <a:spAutoFit/>
          </a:bodyPr>
          <a:lstStyle/>
          <a:p>
            <a:pPr indent="0" marL="0">
              <a:buNone/>
            </a:pPr>
            <a:r>
              <a:rPr lang="en-US" sz="1013" b="1" dirty="0">
                <a:solidFill>
                  <a:srgbClr val="2E5984"/>
                </a:solidFill>
                <a:latin typeface="Arial" pitchFamily="34" charset="0"/>
                <a:ea typeface="Arial" pitchFamily="34" charset="-122"/>
                <a:cs typeface="Arial" pitchFamily="34" charset="-120"/>
              </a:rPr>
              <a:t>Indo-Pacific Economic Framework</a:t>
            </a:r>
            <a:endParaRPr lang="en-US" sz="1013" dirty="0"/>
          </a:p>
        </p:txBody>
      </p:sp>
      <p:sp>
        <p:nvSpPr>
          <p:cNvPr id="19" name="Text 16"/>
          <p:cNvSpPr/>
          <p:nvPr/>
        </p:nvSpPr>
        <p:spPr>
          <a:xfrm>
            <a:off x="928688" y="3428888"/>
            <a:ext cx="3436144" cy="297135"/>
          </a:xfrm>
          <a:prstGeom prst="rect">
            <a:avLst/>
          </a:prstGeom>
          <a:noFill/>
          <a:ln/>
        </p:spPr>
        <p:txBody>
          <a:bodyPr wrap="square" lIns="0" tIns="0" rIns="0" bIns="0" rtlCol="0" anchor="ctr">
            <a:spAutoFit/>
          </a:bodyPr>
          <a:lstStyle/>
          <a:p>
            <a:pPr indent="0" marL="0">
              <a:buNone/>
            </a:pPr>
            <a:r>
              <a:rPr lang="en-US" sz="900" dirty="0">
                <a:solidFill>
                  <a:srgbClr val="333333"/>
                </a:solidFill>
                <a:latin typeface="Arial" pitchFamily="34" charset="0"/>
                <a:ea typeface="Arial" pitchFamily="34" charset="-122"/>
                <a:cs typeface="Arial" pitchFamily="34" charset="-120"/>
              </a:rPr>
              <a:t>14-country partnership with dedicated supply chain pillar to improve transparency, diversification, and logistics coordination.</a:t>
            </a:r>
            <a:endParaRPr lang="en-US" sz="900" dirty="0"/>
          </a:p>
        </p:txBody>
      </p:sp>
      <p:sp>
        <p:nvSpPr>
          <p:cNvPr id="20" name="Shape 17"/>
          <p:cNvSpPr/>
          <p:nvPr/>
        </p:nvSpPr>
        <p:spPr>
          <a:xfrm>
            <a:off x="285750" y="3940336"/>
            <a:ext cx="4114800" cy="914400"/>
          </a:xfrm>
          <a:prstGeom prst="rect">
            <a:avLst/>
          </a:prstGeom>
          <a:solidFill>
            <a:srgbClr val="7FB3D3"/>
          </a:solidFill>
          <a:ln/>
        </p:spPr>
      </p:sp>
      <p:sp>
        <p:nvSpPr>
          <p:cNvPr id="21" name="Text 18"/>
          <p:cNvSpPr/>
          <p:nvPr/>
        </p:nvSpPr>
        <p:spPr>
          <a:xfrm>
            <a:off x="371475" y="4026061"/>
            <a:ext cx="4014788" cy="192881"/>
          </a:xfrm>
          <a:prstGeom prst="rect">
            <a:avLst/>
          </a:prstGeom>
          <a:noFill/>
          <a:ln/>
        </p:spPr>
        <p:txBody>
          <a:bodyPr wrap="square" lIns="0" tIns="0" rIns="0" bIns="0" rtlCol="0" anchor="ctr">
            <a:spAutoFit/>
          </a:bodyPr>
          <a:lstStyle/>
          <a:p>
            <a:pPr indent="0" marL="0">
              <a:buNone/>
            </a:pPr>
            <a:r>
              <a:rPr lang="en-US" sz="1013" b="1" dirty="0">
                <a:solidFill>
                  <a:srgbClr val="FFFFFF"/>
                </a:solidFill>
                <a:latin typeface="Arial" pitchFamily="34" charset="0"/>
                <a:ea typeface="Arial" pitchFamily="34" charset="-122"/>
                <a:cs typeface="Arial" pitchFamily="34" charset="-120"/>
              </a:rPr>
              <a:t>Friend-Shoring Strategy</a:t>
            </a:r>
            <a:endParaRPr lang="en-US" sz="1013" dirty="0"/>
          </a:p>
        </p:txBody>
      </p:sp>
      <p:sp>
        <p:nvSpPr>
          <p:cNvPr id="22" name="Text 19"/>
          <p:cNvSpPr/>
          <p:nvPr/>
        </p:nvSpPr>
        <p:spPr>
          <a:xfrm>
            <a:off x="371475" y="4254661"/>
            <a:ext cx="4014788" cy="514350"/>
          </a:xfrm>
          <a:prstGeom prst="rect">
            <a:avLst/>
          </a:prstGeom>
          <a:noFill/>
          <a:ln/>
        </p:spPr>
        <p:txBody>
          <a:bodyPr wrap="square" lIns="0" tIns="0" rIns="0" bIns="0" rtlCol="0" anchor="ctr">
            <a:spAutoFit/>
          </a:bodyPr>
          <a:lstStyle/>
          <a:p>
            <a:pPr indent="0" marL="0">
              <a:buNone/>
            </a:pPr>
            <a:r>
              <a:rPr lang="en-US" sz="900" dirty="0">
                <a:solidFill>
                  <a:srgbClr val="FFFFFF"/>
                </a:solidFill>
                <a:latin typeface="Arial" pitchFamily="34" charset="0"/>
                <a:ea typeface="Arial" pitchFamily="34" charset="-122"/>
                <a:cs typeface="Arial" pitchFamily="34" charset="-120"/>
              </a:rPr>
              <a:t>Relocating supply chains to countries that share values and economic interests. Focuses on critical minerals, clean energy technologies, and semiconductors with trusted partners.</a:t>
            </a:r>
            <a:endParaRPr lang="en-US" sz="900" dirty="0"/>
          </a:p>
        </p:txBody>
      </p:sp>
      <p:sp>
        <p:nvSpPr>
          <p:cNvPr id="23" name="Text 20"/>
          <p:cNvSpPr/>
          <p:nvPr/>
        </p:nvSpPr>
        <p:spPr>
          <a:xfrm>
            <a:off x="4743450" y="885825"/>
            <a:ext cx="4186238" cy="257175"/>
          </a:xfrm>
          <a:prstGeom prst="rect">
            <a:avLst/>
          </a:prstGeom>
          <a:noFill/>
          <a:ln/>
        </p:spPr>
        <p:txBody>
          <a:bodyPr wrap="square" lIns="0" tIns="0" rIns="0" bIns="0" rtlCol="0" anchor="ctr">
            <a:spAutoFit/>
          </a:bodyPr>
          <a:lstStyle/>
          <a:p>
            <a:pPr indent="0" marL="0">
              <a:buNone/>
            </a:pPr>
            <a:r>
              <a:rPr lang="en-US" sz="1350" b="1" dirty="0">
                <a:solidFill>
                  <a:srgbClr val="4A90A4"/>
                </a:solidFill>
                <a:latin typeface="Arial" pitchFamily="34" charset="0"/>
                <a:ea typeface="Arial" pitchFamily="34" charset="-122"/>
                <a:cs typeface="Arial" pitchFamily="34" charset="-120"/>
              </a:rPr>
              <a:t>Multilateral Approaches</a:t>
            </a:r>
            <a:endParaRPr lang="en-US" sz="1350" dirty="0"/>
          </a:p>
        </p:txBody>
      </p:sp>
      <p:sp>
        <p:nvSpPr>
          <p:cNvPr id="24" name="Shape 21"/>
          <p:cNvSpPr/>
          <p:nvPr/>
        </p:nvSpPr>
        <p:spPr>
          <a:xfrm>
            <a:off x="4743450" y="1250156"/>
            <a:ext cx="4114800" cy="1585913"/>
          </a:xfrm>
          <a:prstGeom prst="rect">
            <a:avLst/>
          </a:prstGeom>
          <a:solidFill>
            <a:srgbClr val="FFFFFF"/>
          </a:solidFill>
          <a:ln/>
        </p:spPr>
      </p:sp>
      <p:sp>
        <p:nvSpPr>
          <p:cNvPr id="25" name="Text 22"/>
          <p:cNvSpPr/>
          <p:nvPr/>
        </p:nvSpPr>
        <p:spPr>
          <a:xfrm>
            <a:off x="5064919" y="1382316"/>
            <a:ext cx="2550765" cy="142875"/>
          </a:xfrm>
          <a:prstGeom prst="rect">
            <a:avLst/>
          </a:prstGeom>
          <a:noFill/>
          <a:ln/>
        </p:spPr>
        <p:txBody>
          <a:bodyPr wrap="square" lIns="0" tIns="0" rIns="0" bIns="0" rtlCol="0" anchor="ctr">
            <a:spAutoFit/>
          </a:bodyPr>
          <a:lstStyle/>
          <a:p>
            <a:pPr algn="l" indent="0" marL="0">
              <a:buNone/>
            </a:pPr>
            <a:r>
              <a:rPr lang="en-US" sz="1013" b="1" dirty="0">
                <a:solidFill>
                  <a:srgbClr val="333333"/>
                </a:solidFill>
                <a:latin typeface="Arial" pitchFamily="34" charset="0"/>
                <a:ea typeface="Arial" pitchFamily="34" charset="-122"/>
                <a:cs typeface="Arial" pitchFamily="34" charset="-120"/>
              </a:rPr>
              <a:t>G7 Partnership for Global Infrastructure:</a:t>
            </a:r>
            <a:endParaRPr lang="en-US" sz="1013" dirty="0"/>
          </a:p>
        </p:txBody>
      </p:sp>
      <p:sp>
        <p:nvSpPr>
          <p:cNvPr id="26" name="Text 23"/>
          <p:cNvSpPr/>
          <p:nvPr/>
        </p:nvSpPr>
        <p:spPr>
          <a:xfrm>
            <a:off x="5064919" y="1382316"/>
            <a:ext cx="3694240" cy="335756"/>
          </a:xfrm>
          <a:prstGeom prst="rect">
            <a:avLst/>
          </a:prstGeom>
          <a:noFill/>
          <a:ln/>
        </p:spPr>
        <p:txBody>
          <a:bodyPr wrap="square" lIns="0" tIns="0" rIns="0" bIns="0" rtlCol="0" anchor="ctr">
            <a:spAutoFit/>
          </a:bodyPr>
          <a:lstStyle/>
          <a:p>
            <a:pPr algn="l" indent="0" marL="0">
              <a:buNone/>
            </a:pPr>
            <a:r>
              <a:rPr lang="en-US" sz="1013" dirty="0">
                <a:solidFill>
                  <a:srgbClr val="333333"/>
                </a:solidFill>
                <a:latin typeface="Arial" pitchFamily="34" charset="0"/>
                <a:ea typeface="Arial" pitchFamily="34" charset="-122"/>
                <a:cs typeface="Arial" pitchFamily="34" charset="-120"/>
              </a:rPr>
              <a:t>$600B commitment for sustainable infrastructure in developing countries</a:t>
            </a:r>
            <a:endParaRPr lang="en-US" sz="1013" dirty="0"/>
          </a:p>
        </p:txBody>
      </p:sp>
      <p:sp>
        <p:nvSpPr>
          <p:cNvPr id="27" name="Text 24"/>
          <p:cNvSpPr/>
          <p:nvPr/>
        </p:nvSpPr>
        <p:spPr>
          <a:xfrm>
            <a:off x="5064919" y="1839516"/>
            <a:ext cx="1929426" cy="142875"/>
          </a:xfrm>
          <a:prstGeom prst="rect">
            <a:avLst/>
          </a:prstGeom>
          <a:noFill/>
          <a:ln/>
        </p:spPr>
        <p:txBody>
          <a:bodyPr wrap="square" lIns="0" tIns="0" rIns="0" bIns="0" rtlCol="0" anchor="ctr">
            <a:spAutoFit/>
          </a:bodyPr>
          <a:lstStyle/>
          <a:p>
            <a:pPr algn="l" indent="0" marL="0">
              <a:buNone/>
            </a:pPr>
            <a:r>
              <a:rPr lang="en-US" sz="1013" b="1" dirty="0">
                <a:solidFill>
                  <a:srgbClr val="333333"/>
                </a:solidFill>
                <a:latin typeface="Arial" pitchFamily="34" charset="0"/>
                <a:ea typeface="Arial" pitchFamily="34" charset="-122"/>
                <a:cs typeface="Arial" pitchFamily="34" charset="-120"/>
              </a:rPr>
              <a:t>Minerals Security Partnership:</a:t>
            </a:r>
            <a:endParaRPr lang="en-US" sz="1013" dirty="0"/>
          </a:p>
        </p:txBody>
      </p:sp>
      <p:sp>
        <p:nvSpPr>
          <p:cNvPr id="28" name="Text 25"/>
          <p:cNvSpPr/>
          <p:nvPr/>
        </p:nvSpPr>
        <p:spPr>
          <a:xfrm>
            <a:off x="5064919" y="1839516"/>
            <a:ext cx="3664046" cy="335756"/>
          </a:xfrm>
          <a:prstGeom prst="rect">
            <a:avLst/>
          </a:prstGeom>
          <a:noFill/>
          <a:ln/>
        </p:spPr>
        <p:txBody>
          <a:bodyPr wrap="square" lIns="0" tIns="0" rIns="0" bIns="0" rtlCol="0" anchor="ctr">
            <a:spAutoFit/>
          </a:bodyPr>
          <a:lstStyle/>
          <a:p>
            <a:pPr algn="l" indent="0" marL="0">
              <a:buNone/>
            </a:pPr>
            <a:r>
              <a:rPr lang="en-US" sz="1013" dirty="0">
                <a:solidFill>
                  <a:srgbClr val="333333"/>
                </a:solidFill>
                <a:latin typeface="Arial" pitchFamily="34" charset="0"/>
                <a:ea typeface="Arial" pitchFamily="34" charset="-122"/>
                <a:cs typeface="Arial" pitchFamily="34" charset="-120"/>
              </a:rPr>
              <a:t>11-country alliance to develop critical mineral supply chains</a:t>
            </a:r>
            <a:endParaRPr lang="en-US" sz="1013" dirty="0"/>
          </a:p>
        </p:txBody>
      </p:sp>
      <p:sp>
        <p:nvSpPr>
          <p:cNvPr id="29" name="Text 26"/>
          <p:cNvSpPr/>
          <p:nvPr/>
        </p:nvSpPr>
        <p:spPr>
          <a:xfrm>
            <a:off x="5064919" y="2296716"/>
            <a:ext cx="2043280" cy="142875"/>
          </a:xfrm>
          <a:prstGeom prst="rect">
            <a:avLst/>
          </a:prstGeom>
          <a:noFill/>
          <a:ln/>
        </p:spPr>
        <p:txBody>
          <a:bodyPr wrap="square" lIns="0" tIns="0" rIns="0" bIns="0" rtlCol="0" anchor="ctr">
            <a:spAutoFit/>
          </a:bodyPr>
          <a:lstStyle/>
          <a:p>
            <a:pPr algn="l" indent="0" marL="0">
              <a:buNone/>
            </a:pPr>
            <a:r>
              <a:rPr lang="en-US" sz="1013" b="1" dirty="0">
                <a:solidFill>
                  <a:srgbClr val="333333"/>
                </a:solidFill>
                <a:latin typeface="Arial" pitchFamily="34" charset="0"/>
                <a:ea typeface="Arial" pitchFamily="34" charset="-122"/>
                <a:cs typeface="Arial" pitchFamily="34" charset="-120"/>
              </a:rPr>
              <a:t>Supply Chain Ministerial Forum:</a:t>
            </a:r>
            <a:endParaRPr lang="en-US" sz="1013" dirty="0"/>
          </a:p>
        </p:txBody>
      </p:sp>
      <p:sp>
        <p:nvSpPr>
          <p:cNvPr id="30" name="Text 27"/>
          <p:cNvSpPr/>
          <p:nvPr/>
        </p:nvSpPr>
        <p:spPr>
          <a:xfrm>
            <a:off x="5064919" y="2296716"/>
            <a:ext cx="3515841" cy="335756"/>
          </a:xfrm>
          <a:prstGeom prst="rect">
            <a:avLst/>
          </a:prstGeom>
          <a:noFill/>
          <a:ln/>
        </p:spPr>
        <p:txBody>
          <a:bodyPr wrap="square" lIns="0" tIns="0" rIns="0" bIns="0" rtlCol="0" anchor="ctr">
            <a:spAutoFit/>
          </a:bodyPr>
          <a:lstStyle/>
          <a:p>
            <a:pPr algn="l" indent="0" marL="0">
              <a:buNone/>
            </a:pPr>
            <a:r>
              <a:rPr lang="en-US" sz="1013" dirty="0">
                <a:solidFill>
                  <a:srgbClr val="333333"/>
                </a:solidFill>
                <a:latin typeface="Arial" pitchFamily="34" charset="0"/>
                <a:ea typeface="Arial" pitchFamily="34" charset="-122"/>
                <a:cs typeface="Arial" pitchFamily="34" charset="-120"/>
              </a:rPr>
              <a:t>18 countries coordinating policies and investments</a:t>
            </a:r>
            <a:endParaRPr lang="en-US" sz="1013" dirty="0"/>
          </a:p>
        </p:txBody>
      </p:sp>
      <p:sp>
        <p:nvSpPr>
          <p:cNvPr id="31" name="Shape 28"/>
          <p:cNvSpPr/>
          <p:nvPr/>
        </p:nvSpPr>
        <p:spPr>
          <a:xfrm>
            <a:off x="4743450" y="2943225"/>
            <a:ext cx="4114800" cy="1428750"/>
          </a:xfrm>
          <a:prstGeom prst="rect">
            <a:avLst/>
          </a:prstGeom>
          <a:solidFill>
            <a:srgbClr val="FFFFFF"/>
          </a:solidFill>
          <a:ln/>
        </p:spPr>
      </p:sp>
      <p:pic>
        <p:nvPicPr>
          <p:cNvPr id="32" name="Image 1" descr="preencoded.png">    </p:cNvPr>
          <p:cNvPicPr>
            <a:picLocks noChangeAspect="1"/>
          </p:cNvPicPr>
          <p:nvPr/>
        </p:nvPicPr>
        <p:blipFill>
          <a:blip r:embed="rId2"/>
          <a:stretch>
            <a:fillRect/>
          </a:stretch>
        </p:blipFill>
        <p:spPr>
          <a:xfrm>
            <a:off x="4850606" y="3050381"/>
            <a:ext cx="3900488" cy="1214438"/>
          </a:xfrm>
          <a:prstGeom prst="rect">
            <a:avLst/>
          </a:prstGeom>
        </p:spPr>
      </p:pic>
      <p:sp>
        <p:nvSpPr>
          <p:cNvPr id="33" name="Text 29"/>
          <p:cNvSpPr/>
          <p:nvPr/>
        </p:nvSpPr>
        <p:spPr>
          <a:xfrm>
            <a:off x="4743450" y="4479131"/>
            <a:ext cx="4186238" cy="257175"/>
          </a:xfrm>
          <a:prstGeom prst="rect">
            <a:avLst/>
          </a:prstGeom>
          <a:noFill/>
          <a:ln/>
        </p:spPr>
        <p:txBody>
          <a:bodyPr wrap="square" lIns="0" tIns="0" rIns="0" bIns="0" rtlCol="0" anchor="ctr">
            <a:spAutoFit/>
          </a:bodyPr>
          <a:lstStyle/>
          <a:p>
            <a:pPr indent="0" marL="0">
              <a:buNone/>
            </a:pPr>
            <a:r>
              <a:rPr lang="en-US" sz="1350" b="1" dirty="0">
                <a:solidFill>
                  <a:srgbClr val="4A90A4"/>
                </a:solidFill>
                <a:latin typeface="Arial" pitchFamily="34" charset="0"/>
                <a:ea typeface="Arial" pitchFamily="34" charset="-122"/>
                <a:cs typeface="Arial" pitchFamily="34" charset="-120"/>
              </a:rPr>
              <a:t>Benefits and Challenges</a:t>
            </a:r>
            <a:endParaRPr lang="en-US" sz="1350" dirty="0"/>
          </a:p>
        </p:txBody>
      </p:sp>
      <p:sp>
        <p:nvSpPr>
          <p:cNvPr id="34" name="Shape 30"/>
          <p:cNvSpPr/>
          <p:nvPr/>
        </p:nvSpPr>
        <p:spPr>
          <a:xfrm>
            <a:off x="4743450" y="4843463"/>
            <a:ext cx="4114800" cy="1778794"/>
          </a:xfrm>
          <a:prstGeom prst="rect">
            <a:avLst/>
          </a:prstGeom>
          <a:solidFill>
            <a:srgbClr val="FFFFFF"/>
          </a:solidFill>
          <a:ln/>
        </p:spPr>
      </p:sp>
      <p:sp>
        <p:nvSpPr>
          <p:cNvPr id="35" name="Text 31"/>
          <p:cNvSpPr/>
          <p:nvPr/>
        </p:nvSpPr>
        <p:spPr>
          <a:xfrm>
            <a:off x="5064919" y="4975622"/>
            <a:ext cx="621590" cy="142875"/>
          </a:xfrm>
          <a:prstGeom prst="rect">
            <a:avLst/>
          </a:prstGeom>
          <a:noFill/>
          <a:ln/>
        </p:spPr>
        <p:txBody>
          <a:bodyPr wrap="none" lIns="0" tIns="0" rIns="0" bIns="0" rtlCol="0" anchor="ctr">
            <a:spAutoFit/>
          </a:bodyPr>
          <a:lstStyle/>
          <a:p>
            <a:pPr algn="l" indent="0" marL="0">
              <a:buNone/>
            </a:pPr>
            <a:r>
              <a:rPr lang="en-US" sz="1013" b="1" dirty="0">
                <a:solidFill>
                  <a:srgbClr val="333333"/>
                </a:solidFill>
                <a:latin typeface="Arial" pitchFamily="34" charset="0"/>
                <a:ea typeface="Arial" pitchFamily="34" charset="-122"/>
                <a:cs typeface="Arial" pitchFamily="34" charset="-120"/>
              </a:rPr>
              <a:t>Benefits:</a:t>
            </a:r>
            <a:endParaRPr lang="en-US" sz="1013" dirty="0"/>
          </a:p>
        </p:txBody>
      </p:sp>
      <p:sp>
        <p:nvSpPr>
          <p:cNvPr id="36" name="Text 32"/>
          <p:cNvSpPr/>
          <p:nvPr/>
        </p:nvSpPr>
        <p:spPr>
          <a:xfrm>
            <a:off x="5064919" y="4975622"/>
            <a:ext cx="3587837" cy="335756"/>
          </a:xfrm>
          <a:prstGeom prst="rect">
            <a:avLst/>
          </a:prstGeom>
          <a:noFill/>
          <a:ln/>
        </p:spPr>
        <p:txBody>
          <a:bodyPr wrap="square" lIns="0" tIns="0" rIns="0" bIns="0" rtlCol="0" anchor="ctr">
            <a:spAutoFit/>
          </a:bodyPr>
          <a:lstStyle/>
          <a:p>
            <a:pPr algn="l" indent="0" marL="0">
              <a:buNone/>
            </a:pPr>
            <a:r>
              <a:rPr lang="en-US" sz="1013" dirty="0">
                <a:solidFill>
                  <a:srgbClr val="333333"/>
                </a:solidFill>
                <a:latin typeface="Arial" pitchFamily="34" charset="0"/>
                <a:ea typeface="Arial" pitchFamily="34" charset="-122"/>
                <a:cs typeface="Arial" pitchFamily="34" charset="-120"/>
              </a:rPr>
              <a:t>Diversified sourcing, shared standards, coordinated investments, and reduced duplication</a:t>
            </a:r>
            <a:endParaRPr lang="en-US" sz="1013" dirty="0"/>
          </a:p>
        </p:txBody>
      </p:sp>
      <p:sp>
        <p:nvSpPr>
          <p:cNvPr id="37" name="Text 33"/>
          <p:cNvSpPr/>
          <p:nvPr/>
        </p:nvSpPr>
        <p:spPr>
          <a:xfrm>
            <a:off x="5064919" y="5432822"/>
            <a:ext cx="800267" cy="142875"/>
          </a:xfrm>
          <a:prstGeom prst="rect">
            <a:avLst/>
          </a:prstGeom>
          <a:noFill/>
          <a:ln/>
        </p:spPr>
        <p:txBody>
          <a:bodyPr wrap="none" lIns="0" tIns="0" rIns="0" bIns="0" rtlCol="0" anchor="ctr">
            <a:spAutoFit/>
          </a:bodyPr>
          <a:lstStyle/>
          <a:p>
            <a:pPr algn="l" indent="0" marL="0">
              <a:buNone/>
            </a:pPr>
            <a:r>
              <a:rPr lang="en-US" sz="1013" b="1" dirty="0">
                <a:solidFill>
                  <a:srgbClr val="333333"/>
                </a:solidFill>
                <a:latin typeface="Arial" pitchFamily="34" charset="0"/>
                <a:ea typeface="Arial" pitchFamily="34" charset="-122"/>
                <a:cs typeface="Arial" pitchFamily="34" charset="-120"/>
              </a:rPr>
              <a:t>Challenges:</a:t>
            </a:r>
            <a:endParaRPr lang="en-US" sz="1013" dirty="0"/>
          </a:p>
        </p:txBody>
      </p:sp>
      <p:sp>
        <p:nvSpPr>
          <p:cNvPr id="38" name="Text 34"/>
          <p:cNvSpPr/>
          <p:nvPr/>
        </p:nvSpPr>
        <p:spPr>
          <a:xfrm>
            <a:off x="5064919" y="5432822"/>
            <a:ext cx="3752338" cy="528638"/>
          </a:xfrm>
          <a:prstGeom prst="rect">
            <a:avLst/>
          </a:prstGeom>
          <a:noFill/>
          <a:ln/>
        </p:spPr>
        <p:txBody>
          <a:bodyPr wrap="square" lIns="0" tIns="0" rIns="0" bIns="0" rtlCol="0" anchor="ctr">
            <a:spAutoFit/>
          </a:bodyPr>
          <a:lstStyle/>
          <a:p>
            <a:pPr algn="l" indent="0" marL="0">
              <a:buNone/>
            </a:pPr>
            <a:r>
              <a:rPr lang="en-US" sz="1013" dirty="0">
                <a:solidFill>
                  <a:srgbClr val="333333"/>
                </a:solidFill>
                <a:latin typeface="Arial" pitchFamily="34" charset="0"/>
                <a:ea typeface="Arial" pitchFamily="34" charset="-122"/>
                <a:cs typeface="Arial" pitchFamily="34" charset="-120"/>
              </a:rPr>
              <a:t>Balancing cooperation with competition, reconciling different regulatory approaches, and managing geopolitical tensions</a:t>
            </a:r>
            <a:endParaRPr lang="en-US" sz="1013" dirty="0"/>
          </a:p>
        </p:txBody>
      </p:sp>
      <p:sp>
        <p:nvSpPr>
          <p:cNvPr id="39" name="Text 35"/>
          <p:cNvSpPr/>
          <p:nvPr/>
        </p:nvSpPr>
        <p:spPr>
          <a:xfrm>
            <a:off x="5064919" y="6082903"/>
            <a:ext cx="1107309" cy="142875"/>
          </a:xfrm>
          <a:prstGeom prst="rect">
            <a:avLst/>
          </a:prstGeom>
          <a:noFill/>
          <a:ln/>
        </p:spPr>
        <p:txBody>
          <a:bodyPr wrap="none" lIns="0" tIns="0" rIns="0" bIns="0" rtlCol="0" anchor="ctr">
            <a:spAutoFit/>
          </a:bodyPr>
          <a:lstStyle/>
          <a:p>
            <a:pPr algn="l" indent="0" marL="0">
              <a:buNone/>
            </a:pPr>
            <a:r>
              <a:rPr lang="en-US" sz="1013" b="1" dirty="0">
                <a:solidFill>
                  <a:srgbClr val="333333"/>
                </a:solidFill>
                <a:latin typeface="Arial" pitchFamily="34" charset="0"/>
                <a:ea typeface="Arial" pitchFamily="34" charset="-122"/>
                <a:cs typeface="Arial" pitchFamily="34" charset="-120"/>
              </a:rPr>
              <a:t>Future Direction:</a:t>
            </a:r>
            <a:endParaRPr lang="en-US" sz="1013" dirty="0"/>
          </a:p>
        </p:txBody>
      </p:sp>
      <p:sp>
        <p:nvSpPr>
          <p:cNvPr id="40" name="Text 36"/>
          <p:cNvSpPr/>
          <p:nvPr/>
        </p:nvSpPr>
        <p:spPr>
          <a:xfrm>
            <a:off x="5064919" y="6082903"/>
            <a:ext cx="3408406" cy="335756"/>
          </a:xfrm>
          <a:prstGeom prst="rect">
            <a:avLst/>
          </a:prstGeom>
          <a:noFill/>
          <a:ln/>
        </p:spPr>
        <p:txBody>
          <a:bodyPr wrap="square" lIns="0" tIns="0" rIns="0" bIns="0" rtlCol="0" anchor="ctr">
            <a:spAutoFit/>
          </a:bodyPr>
          <a:lstStyle/>
          <a:p>
            <a:pPr algn="l" indent="0" marL="0">
              <a:buNone/>
            </a:pPr>
            <a:r>
              <a:rPr lang="en-US" sz="1013" dirty="0">
                <a:solidFill>
                  <a:srgbClr val="333333"/>
                </a:solidFill>
                <a:latin typeface="Arial" pitchFamily="34" charset="0"/>
                <a:ea typeface="Arial" pitchFamily="34" charset="-122"/>
                <a:cs typeface="Arial" pitchFamily="34" charset="-120"/>
              </a:rPr>
              <a:t>Moving from crisis response to strategic coordination of industrial policies</a:t>
            </a:r>
            <a:endParaRPr lang="en-US" sz="1013" dirty="0"/>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name="Slide 6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9144000" cy="7036594"/>
          </a:xfrm>
          <a:prstGeom prst="rect">
            <a:avLst/>
          </a:prstGeom>
        </p:spPr>
      </p:pic>
      <p:sp>
        <p:nvSpPr>
          <p:cNvPr id="3" name="Text 0"/>
          <p:cNvSpPr/>
          <p:nvPr/>
        </p:nvSpPr>
        <p:spPr>
          <a:xfrm>
            <a:off x="285750" y="285750"/>
            <a:ext cx="8643938" cy="385763"/>
          </a:xfrm>
          <a:prstGeom prst="rect">
            <a:avLst/>
          </a:prstGeom>
          <a:noFill/>
          <a:ln/>
        </p:spPr>
        <p:txBody>
          <a:bodyPr wrap="square" lIns="0" tIns="0" rIns="0" bIns="0" rtlCol="0" anchor="ctr">
            <a:spAutoFit/>
          </a:bodyPr>
          <a:lstStyle/>
          <a:p>
            <a:pPr indent="0" marL="0">
              <a:buNone/>
            </a:pPr>
            <a:r>
              <a:rPr lang="en-US" sz="2025" b="1" dirty="0">
                <a:solidFill>
                  <a:srgbClr val="2E5984"/>
                </a:solidFill>
                <a:latin typeface="Arial" pitchFamily="34" charset="0"/>
                <a:ea typeface="Arial" pitchFamily="34" charset="-122"/>
                <a:cs typeface="Arial" pitchFamily="34" charset="-120"/>
              </a:rPr>
              <a:t>Supply Chain Risk Management Strategies</a:t>
            </a:r>
            <a:endParaRPr lang="en-US" sz="2025" dirty="0"/>
          </a:p>
        </p:txBody>
      </p:sp>
      <p:sp>
        <p:nvSpPr>
          <p:cNvPr id="4" name="Text 1"/>
          <p:cNvSpPr/>
          <p:nvPr/>
        </p:nvSpPr>
        <p:spPr>
          <a:xfrm>
            <a:off x="285750" y="885825"/>
            <a:ext cx="4186238" cy="257175"/>
          </a:xfrm>
          <a:prstGeom prst="rect">
            <a:avLst/>
          </a:prstGeom>
          <a:noFill/>
          <a:ln/>
        </p:spPr>
        <p:txBody>
          <a:bodyPr wrap="square" lIns="0" tIns="0" rIns="0" bIns="0" rtlCol="0" anchor="ctr">
            <a:spAutoFit/>
          </a:bodyPr>
          <a:lstStyle/>
          <a:p>
            <a:pPr indent="0" marL="0">
              <a:buNone/>
            </a:pPr>
            <a:r>
              <a:rPr lang="en-US" sz="1350" b="1" dirty="0">
                <a:solidFill>
                  <a:srgbClr val="4A90A4"/>
                </a:solidFill>
                <a:latin typeface="Arial" pitchFamily="34" charset="0"/>
                <a:ea typeface="Arial" pitchFamily="34" charset="-122"/>
                <a:cs typeface="Arial" pitchFamily="34" charset="-120"/>
              </a:rPr>
              <a:t>Key Risk Management Approaches</a:t>
            </a:r>
            <a:endParaRPr lang="en-US" sz="1350" dirty="0"/>
          </a:p>
        </p:txBody>
      </p:sp>
      <p:sp>
        <p:nvSpPr>
          <p:cNvPr id="5" name="Shape 2"/>
          <p:cNvSpPr/>
          <p:nvPr/>
        </p:nvSpPr>
        <p:spPr>
          <a:xfrm>
            <a:off x="285750" y="1250156"/>
            <a:ext cx="2003822" cy="1221470"/>
          </a:xfrm>
          <a:prstGeom prst="rect">
            <a:avLst/>
          </a:prstGeom>
          <a:solidFill>
            <a:srgbClr val="FFFFFF"/>
          </a:solidFill>
          <a:ln/>
        </p:spPr>
      </p:sp>
      <p:pic>
        <p:nvPicPr>
          <p:cNvPr id="6" name="Image 1" descr="preencoded.png">    </p:cNvPr>
          <p:cNvPicPr>
            <a:picLocks noChangeAspect="1"/>
          </p:cNvPicPr>
          <p:nvPr/>
        </p:nvPicPr>
        <p:blipFill>
          <a:blip r:embed="rId2"/>
          <a:stretch>
            <a:fillRect/>
          </a:stretch>
        </p:blipFill>
        <p:spPr>
          <a:xfrm>
            <a:off x="392906" y="1449735"/>
            <a:ext cx="160734" cy="8037"/>
          </a:xfrm>
          <a:prstGeom prst="rect">
            <a:avLst/>
          </a:prstGeom>
        </p:spPr>
      </p:pic>
      <p:sp>
        <p:nvSpPr>
          <p:cNvPr id="7" name="Text 3"/>
          <p:cNvSpPr/>
          <p:nvPr/>
        </p:nvSpPr>
        <p:spPr>
          <a:xfrm>
            <a:off x="625078" y="1357313"/>
            <a:ext cx="1507694" cy="192881"/>
          </a:xfrm>
          <a:prstGeom prst="rect">
            <a:avLst/>
          </a:prstGeom>
          <a:noFill/>
          <a:ln/>
        </p:spPr>
        <p:txBody>
          <a:bodyPr wrap="square" lIns="0" tIns="0" rIns="0" bIns="0" rtlCol="0" anchor="ctr">
            <a:spAutoFit/>
          </a:bodyPr>
          <a:lstStyle/>
          <a:p>
            <a:pPr indent="0" marL="0">
              <a:buNone/>
            </a:pPr>
            <a:r>
              <a:rPr lang="en-US" sz="1013" b="1" dirty="0">
                <a:solidFill>
                  <a:srgbClr val="2E5984"/>
                </a:solidFill>
                <a:latin typeface="Arial" pitchFamily="34" charset="0"/>
                <a:ea typeface="Arial" pitchFamily="34" charset="-122"/>
                <a:cs typeface="Arial" pitchFamily="34" charset="-120"/>
              </a:rPr>
              <a:t>Supplier Diversification</a:t>
            </a:r>
            <a:endParaRPr lang="en-US" sz="1013" dirty="0"/>
          </a:p>
        </p:txBody>
      </p:sp>
      <p:sp>
        <p:nvSpPr>
          <p:cNvPr id="8" name="Text 4"/>
          <p:cNvSpPr/>
          <p:nvPr/>
        </p:nvSpPr>
        <p:spPr>
          <a:xfrm>
            <a:off x="392906" y="1621631"/>
            <a:ext cx="1860947" cy="594271"/>
          </a:xfrm>
          <a:prstGeom prst="rect">
            <a:avLst/>
          </a:prstGeom>
          <a:noFill/>
          <a:ln/>
        </p:spPr>
        <p:txBody>
          <a:bodyPr wrap="square" lIns="0" tIns="0" rIns="0" bIns="0" rtlCol="0" anchor="ctr">
            <a:spAutoFit/>
          </a:bodyPr>
          <a:lstStyle/>
          <a:p>
            <a:pPr indent="0" marL="0">
              <a:buNone/>
            </a:pPr>
            <a:r>
              <a:rPr lang="en-US" sz="900" dirty="0">
                <a:solidFill>
                  <a:srgbClr val="333333"/>
                </a:solidFill>
                <a:latin typeface="Arial" pitchFamily="34" charset="0"/>
                <a:ea typeface="Arial" pitchFamily="34" charset="-122"/>
                <a:cs typeface="Arial" pitchFamily="34" charset="-120"/>
              </a:rPr>
              <a:t>Expanding supplier base across multiple regions to reduce single-source dependencies and geographic concentration risks.</a:t>
            </a:r>
            <a:endParaRPr lang="en-US" sz="900" dirty="0"/>
          </a:p>
        </p:txBody>
      </p:sp>
      <p:sp>
        <p:nvSpPr>
          <p:cNvPr id="9" name="Shape 5"/>
          <p:cNvSpPr/>
          <p:nvPr/>
        </p:nvSpPr>
        <p:spPr>
          <a:xfrm>
            <a:off x="2396728" y="1250156"/>
            <a:ext cx="2003822" cy="1221470"/>
          </a:xfrm>
          <a:prstGeom prst="rect">
            <a:avLst/>
          </a:prstGeom>
          <a:solidFill>
            <a:srgbClr val="FFFFFF"/>
          </a:solidFill>
          <a:ln/>
        </p:spPr>
      </p:sp>
      <p:pic>
        <p:nvPicPr>
          <p:cNvPr id="10" name="Image 2" descr="preencoded.png">    </p:cNvPr>
          <p:cNvPicPr>
            <a:picLocks noChangeAspect="1"/>
          </p:cNvPicPr>
          <p:nvPr/>
        </p:nvPicPr>
        <p:blipFill>
          <a:blip r:embed="rId3"/>
          <a:stretch>
            <a:fillRect/>
          </a:stretch>
        </p:blipFill>
        <p:spPr>
          <a:xfrm>
            <a:off x="2503884" y="1449735"/>
            <a:ext cx="160734" cy="8037"/>
          </a:xfrm>
          <a:prstGeom prst="rect">
            <a:avLst/>
          </a:prstGeom>
        </p:spPr>
      </p:pic>
      <p:sp>
        <p:nvSpPr>
          <p:cNvPr id="11" name="Text 6"/>
          <p:cNvSpPr/>
          <p:nvPr/>
        </p:nvSpPr>
        <p:spPr>
          <a:xfrm>
            <a:off x="2736056" y="1357313"/>
            <a:ext cx="1486235" cy="192881"/>
          </a:xfrm>
          <a:prstGeom prst="rect">
            <a:avLst/>
          </a:prstGeom>
          <a:noFill/>
          <a:ln/>
        </p:spPr>
        <p:txBody>
          <a:bodyPr wrap="square" lIns="0" tIns="0" rIns="0" bIns="0" rtlCol="0" anchor="ctr">
            <a:spAutoFit/>
          </a:bodyPr>
          <a:lstStyle/>
          <a:p>
            <a:pPr indent="0" marL="0">
              <a:buNone/>
            </a:pPr>
            <a:r>
              <a:rPr lang="en-US" sz="1013" b="1" dirty="0">
                <a:solidFill>
                  <a:srgbClr val="2E5984"/>
                </a:solidFill>
                <a:latin typeface="Arial" pitchFamily="34" charset="0"/>
                <a:ea typeface="Arial" pitchFamily="34" charset="-122"/>
                <a:cs typeface="Arial" pitchFamily="34" charset="-120"/>
              </a:rPr>
              <a:t>Geographic Dispersion</a:t>
            </a:r>
            <a:endParaRPr lang="en-US" sz="1013" dirty="0"/>
          </a:p>
        </p:txBody>
      </p:sp>
      <p:sp>
        <p:nvSpPr>
          <p:cNvPr id="12" name="Text 7"/>
          <p:cNvSpPr/>
          <p:nvPr/>
        </p:nvSpPr>
        <p:spPr>
          <a:xfrm>
            <a:off x="2503884" y="1621631"/>
            <a:ext cx="1860947" cy="742838"/>
          </a:xfrm>
          <a:prstGeom prst="rect">
            <a:avLst/>
          </a:prstGeom>
          <a:noFill/>
          <a:ln/>
        </p:spPr>
        <p:txBody>
          <a:bodyPr wrap="square" lIns="0" tIns="0" rIns="0" bIns="0" rtlCol="0" anchor="ctr">
            <a:spAutoFit/>
          </a:bodyPr>
          <a:lstStyle/>
          <a:p>
            <a:pPr indent="0" marL="0">
              <a:buNone/>
            </a:pPr>
            <a:r>
              <a:rPr lang="en-US" sz="900" dirty="0">
                <a:solidFill>
                  <a:srgbClr val="333333"/>
                </a:solidFill>
                <a:latin typeface="Arial" pitchFamily="34" charset="0"/>
                <a:ea typeface="Arial" pitchFamily="34" charset="-122"/>
                <a:cs typeface="Arial" pitchFamily="34" charset="-120"/>
              </a:rPr>
              <a:t>Distributing production across multiple locations to mitigate regional disruptions from natural disasters, political instability, or logistics bottlenecks.</a:t>
            </a:r>
            <a:endParaRPr lang="en-US" sz="900" dirty="0"/>
          </a:p>
        </p:txBody>
      </p:sp>
      <p:sp>
        <p:nvSpPr>
          <p:cNvPr id="13" name="Shape 8"/>
          <p:cNvSpPr/>
          <p:nvPr/>
        </p:nvSpPr>
        <p:spPr>
          <a:xfrm>
            <a:off x="285750" y="2578782"/>
            <a:ext cx="2003822" cy="1072902"/>
          </a:xfrm>
          <a:prstGeom prst="rect">
            <a:avLst/>
          </a:prstGeom>
          <a:solidFill>
            <a:srgbClr val="FFFFFF"/>
          </a:solidFill>
          <a:ln/>
        </p:spPr>
      </p:sp>
      <p:pic>
        <p:nvPicPr>
          <p:cNvPr id="14" name="Image 3" descr="preencoded.png">    </p:cNvPr>
          <p:cNvPicPr>
            <a:picLocks noChangeAspect="1"/>
          </p:cNvPicPr>
          <p:nvPr/>
        </p:nvPicPr>
        <p:blipFill>
          <a:blip r:embed="rId4"/>
          <a:stretch>
            <a:fillRect/>
          </a:stretch>
        </p:blipFill>
        <p:spPr>
          <a:xfrm>
            <a:off x="392906" y="2778361"/>
            <a:ext cx="201811" cy="8037"/>
          </a:xfrm>
          <a:prstGeom prst="rect">
            <a:avLst/>
          </a:prstGeom>
        </p:spPr>
      </p:pic>
      <p:sp>
        <p:nvSpPr>
          <p:cNvPr id="15" name="Text 9"/>
          <p:cNvSpPr/>
          <p:nvPr/>
        </p:nvSpPr>
        <p:spPr>
          <a:xfrm>
            <a:off x="666155" y="2685938"/>
            <a:ext cx="1064558" cy="192881"/>
          </a:xfrm>
          <a:prstGeom prst="rect">
            <a:avLst/>
          </a:prstGeom>
          <a:noFill/>
          <a:ln/>
        </p:spPr>
        <p:txBody>
          <a:bodyPr wrap="none" lIns="0" tIns="0" rIns="0" bIns="0" rtlCol="0" anchor="ctr">
            <a:spAutoFit/>
          </a:bodyPr>
          <a:lstStyle/>
          <a:p>
            <a:pPr indent="0" marL="0">
              <a:buNone/>
            </a:pPr>
            <a:r>
              <a:rPr lang="en-US" sz="1013" b="1" dirty="0">
                <a:solidFill>
                  <a:srgbClr val="2E5984"/>
                </a:solidFill>
                <a:latin typeface="Arial" pitchFamily="34" charset="0"/>
                <a:ea typeface="Arial" pitchFamily="34" charset="-122"/>
                <a:cs typeface="Arial" pitchFamily="34" charset="-120"/>
              </a:rPr>
              <a:t>Buffer Inventory</a:t>
            </a:r>
            <a:endParaRPr lang="en-US" sz="1013" dirty="0"/>
          </a:p>
        </p:txBody>
      </p:sp>
      <p:sp>
        <p:nvSpPr>
          <p:cNvPr id="16" name="Text 10"/>
          <p:cNvSpPr/>
          <p:nvPr/>
        </p:nvSpPr>
        <p:spPr>
          <a:xfrm>
            <a:off x="392906" y="2950257"/>
            <a:ext cx="1860947" cy="594271"/>
          </a:xfrm>
          <a:prstGeom prst="rect">
            <a:avLst/>
          </a:prstGeom>
          <a:noFill/>
          <a:ln/>
        </p:spPr>
        <p:txBody>
          <a:bodyPr wrap="square" lIns="0" tIns="0" rIns="0" bIns="0" rtlCol="0" anchor="ctr">
            <a:spAutoFit/>
          </a:bodyPr>
          <a:lstStyle/>
          <a:p>
            <a:pPr indent="0" marL="0">
              <a:buNone/>
            </a:pPr>
            <a:r>
              <a:rPr lang="en-US" sz="900" dirty="0">
                <a:solidFill>
                  <a:srgbClr val="333333"/>
                </a:solidFill>
                <a:latin typeface="Arial" pitchFamily="34" charset="0"/>
                <a:ea typeface="Arial" pitchFamily="34" charset="-122"/>
                <a:cs typeface="Arial" pitchFamily="34" charset="-120"/>
              </a:rPr>
              <a:t>Strategic stockpiling of critical components and materials to ensure continuity during short-term disruptions.</a:t>
            </a:r>
            <a:endParaRPr lang="en-US" sz="900" dirty="0"/>
          </a:p>
        </p:txBody>
      </p:sp>
      <p:sp>
        <p:nvSpPr>
          <p:cNvPr id="17" name="Shape 11"/>
          <p:cNvSpPr/>
          <p:nvPr/>
        </p:nvSpPr>
        <p:spPr>
          <a:xfrm>
            <a:off x="2396728" y="2578782"/>
            <a:ext cx="2003822" cy="1072902"/>
          </a:xfrm>
          <a:prstGeom prst="rect">
            <a:avLst/>
          </a:prstGeom>
          <a:solidFill>
            <a:srgbClr val="FFFFFF"/>
          </a:solidFill>
          <a:ln/>
        </p:spPr>
      </p:sp>
      <p:pic>
        <p:nvPicPr>
          <p:cNvPr id="18" name="Image 4" descr="preencoded.png">    </p:cNvPr>
          <p:cNvPicPr>
            <a:picLocks noChangeAspect="1"/>
          </p:cNvPicPr>
          <p:nvPr/>
        </p:nvPicPr>
        <p:blipFill>
          <a:blip r:embed="rId5"/>
          <a:stretch>
            <a:fillRect/>
          </a:stretch>
        </p:blipFill>
        <p:spPr>
          <a:xfrm>
            <a:off x="2503884" y="2778361"/>
            <a:ext cx="201811" cy="8037"/>
          </a:xfrm>
          <a:prstGeom prst="rect">
            <a:avLst/>
          </a:prstGeom>
        </p:spPr>
      </p:pic>
      <p:sp>
        <p:nvSpPr>
          <p:cNvPr id="19" name="Text 12"/>
          <p:cNvSpPr/>
          <p:nvPr/>
        </p:nvSpPr>
        <p:spPr>
          <a:xfrm>
            <a:off x="2777133" y="2685938"/>
            <a:ext cx="1455204" cy="192881"/>
          </a:xfrm>
          <a:prstGeom prst="rect">
            <a:avLst/>
          </a:prstGeom>
          <a:noFill/>
          <a:ln/>
        </p:spPr>
        <p:txBody>
          <a:bodyPr wrap="square" lIns="0" tIns="0" rIns="0" bIns="0" rtlCol="0" anchor="ctr">
            <a:spAutoFit/>
          </a:bodyPr>
          <a:lstStyle/>
          <a:p>
            <a:pPr indent="0" marL="0">
              <a:buNone/>
            </a:pPr>
            <a:r>
              <a:rPr lang="en-US" sz="1013" b="1" dirty="0">
                <a:solidFill>
                  <a:srgbClr val="2E5984"/>
                </a:solidFill>
                <a:latin typeface="Arial" pitchFamily="34" charset="0"/>
                <a:ea typeface="Arial" pitchFamily="34" charset="-122"/>
                <a:cs typeface="Arial" pitchFamily="34" charset="-120"/>
              </a:rPr>
              <a:t>Supply Chain Visibility</a:t>
            </a:r>
            <a:endParaRPr lang="en-US" sz="1013" dirty="0"/>
          </a:p>
        </p:txBody>
      </p:sp>
      <p:sp>
        <p:nvSpPr>
          <p:cNvPr id="20" name="Text 13"/>
          <p:cNvSpPr/>
          <p:nvPr/>
        </p:nvSpPr>
        <p:spPr>
          <a:xfrm>
            <a:off x="2503884" y="2950257"/>
            <a:ext cx="1860947" cy="594271"/>
          </a:xfrm>
          <a:prstGeom prst="rect">
            <a:avLst/>
          </a:prstGeom>
          <a:noFill/>
          <a:ln/>
        </p:spPr>
        <p:txBody>
          <a:bodyPr wrap="square" lIns="0" tIns="0" rIns="0" bIns="0" rtlCol="0" anchor="ctr">
            <a:spAutoFit/>
          </a:bodyPr>
          <a:lstStyle/>
          <a:p>
            <a:pPr indent="0" marL="0">
              <a:buNone/>
            </a:pPr>
            <a:r>
              <a:rPr lang="en-US" sz="900" dirty="0">
                <a:solidFill>
                  <a:srgbClr val="333333"/>
                </a:solidFill>
                <a:latin typeface="Arial" pitchFamily="34" charset="0"/>
                <a:ea typeface="Arial" pitchFamily="34" charset="-122"/>
                <a:cs typeface="Arial" pitchFamily="34" charset="-120"/>
              </a:rPr>
              <a:t>Implementing technologies to track multi-tier suppliers, monitor risks, and enable rapid response to disruptions.</a:t>
            </a:r>
            <a:endParaRPr lang="en-US" sz="900" dirty="0"/>
          </a:p>
        </p:txBody>
      </p:sp>
      <p:pic>
        <p:nvPicPr>
          <p:cNvPr id="21" name="Image 5" descr="preencoded.png">    </p:cNvPr>
          <p:cNvPicPr>
            <a:picLocks noChangeAspect="1"/>
          </p:cNvPicPr>
          <p:nvPr/>
        </p:nvPicPr>
        <p:blipFill>
          <a:blip r:embed="rId6"/>
          <a:stretch>
            <a:fillRect/>
          </a:stretch>
        </p:blipFill>
        <p:spPr>
          <a:xfrm>
            <a:off x="285750" y="3758840"/>
            <a:ext cx="4114800" cy="1428750"/>
          </a:xfrm>
          <a:prstGeom prst="rect">
            <a:avLst/>
          </a:prstGeom>
        </p:spPr>
      </p:pic>
      <p:sp>
        <p:nvSpPr>
          <p:cNvPr id="22" name="Text 14"/>
          <p:cNvSpPr/>
          <p:nvPr/>
        </p:nvSpPr>
        <p:spPr>
          <a:xfrm>
            <a:off x="4743450" y="885825"/>
            <a:ext cx="4186238" cy="257175"/>
          </a:xfrm>
          <a:prstGeom prst="rect">
            <a:avLst/>
          </a:prstGeom>
          <a:noFill/>
          <a:ln/>
        </p:spPr>
        <p:txBody>
          <a:bodyPr wrap="square" lIns="0" tIns="0" rIns="0" bIns="0" rtlCol="0" anchor="ctr">
            <a:spAutoFit/>
          </a:bodyPr>
          <a:lstStyle/>
          <a:p>
            <a:pPr indent="0" marL="0">
              <a:buNone/>
            </a:pPr>
            <a:r>
              <a:rPr lang="en-US" sz="1350" b="1" dirty="0">
                <a:solidFill>
                  <a:srgbClr val="4A90A4"/>
                </a:solidFill>
                <a:latin typeface="Arial" pitchFamily="34" charset="0"/>
                <a:ea typeface="Arial" pitchFamily="34" charset="-122"/>
                <a:cs typeface="Arial" pitchFamily="34" charset="-120"/>
              </a:rPr>
              <a:t>Implementation Considerations</a:t>
            </a:r>
            <a:endParaRPr lang="en-US" sz="1350" dirty="0"/>
          </a:p>
        </p:txBody>
      </p:sp>
      <p:sp>
        <p:nvSpPr>
          <p:cNvPr id="23" name="Shape 15"/>
          <p:cNvSpPr/>
          <p:nvPr/>
        </p:nvSpPr>
        <p:spPr>
          <a:xfrm>
            <a:off x="4743450" y="1250156"/>
            <a:ext cx="4114800" cy="2043113"/>
          </a:xfrm>
          <a:prstGeom prst="rect">
            <a:avLst/>
          </a:prstGeom>
          <a:solidFill>
            <a:srgbClr val="FFFFFF"/>
          </a:solidFill>
          <a:ln/>
        </p:spPr>
      </p:sp>
      <p:sp>
        <p:nvSpPr>
          <p:cNvPr id="24" name="Text 16"/>
          <p:cNvSpPr/>
          <p:nvPr/>
        </p:nvSpPr>
        <p:spPr>
          <a:xfrm>
            <a:off x="5064919" y="1382316"/>
            <a:ext cx="1693487" cy="142875"/>
          </a:xfrm>
          <a:prstGeom prst="rect">
            <a:avLst/>
          </a:prstGeom>
          <a:noFill/>
          <a:ln/>
        </p:spPr>
        <p:txBody>
          <a:bodyPr wrap="square" lIns="0" tIns="0" rIns="0" bIns="0" rtlCol="0" anchor="ctr">
            <a:spAutoFit/>
          </a:bodyPr>
          <a:lstStyle/>
          <a:p>
            <a:pPr algn="l" indent="0" marL="0">
              <a:buNone/>
            </a:pPr>
            <a:r>
              <a:rPr lang="en-US" sz="1013" b="1" dirty="0">
                <a:solidFill>
                  <a:srgbClr val="333333"/>
                </a:solidFill>
                <a:latin typeface="Arial" pitchFamily="34" charset="0"/>
                <a:ea typeface="Arial" pitchFamily="34" charset="-122"/>
                <a:cs typeface="Arial" pitchFamily="34" charset="-120"/>
              </a:rPr>
              <a:t>Cost-Resilience Tradeoffs:</a:t>
            </a:r>
            <a:endParaRPr lang="en-US" sz="1013" dirty="0"/>
          </a:p>
        </p:txBody>
      </p:sp>
      <p:sp>
        <p:nvSpPr>
          <p:cNvPr id="25" name="Text 17"/>
          <p:cNvSpPr/>
          <p:nvPr/>
        </p:nvSpPr>
        <p:spPr>
          <a:xfrm>
            <a:off x="5064919" y="1382316"/>
            <a:ext cx="3127790" cy="335756"/>
          </a:xfrm>
          <a:prstGeom prst="rect">
            <a:avLst/>
          </a:prstGeom>
          <a:noFill/>
          <a:ln/>
        </p:spPr>
        <p:txBody>
          <a:bodyPr wrap="square" lIns="0" tIns="0" rIns="0" bIns="0" rtlCol="0" anchor="ctr">
            <a:spAutoFit/>
          </a:bodyPr>
          <a:lstStyle/>
          <a:p>
            <a:pPr algn="l" indent="0" marL="0">
              <a:buNone/>
            </a:pPr>
            <a:r>
              <a:rPr lang="en-US" sz="1013" dirty="0">
                <a:solidFill>
                  <a:srgbClr val="333333"/>
                </a:solidFill>
                <a:latin typeface="Arial" pitchFamily="34" charset="0"/>
                <a:ea typeface="Arial" pitchFamily="34" charset="-122"/>
                <a:cs typeface="Arial" pitchFamily="34" charset="-120"/>
              </a:rPr>
              <a:t>Balancing efficiency with redundancy in supply chain design</a:t>
            </a:r>
            <a:endParaRPr lang="en-US" sz="1013" dirty="0"/>
          </a:p>
        </p:txBody>
      </p:sp>
      <p:sp>
        <p:nvSpPr>
          <p:cNvPr id="26" name="Text 18"/>
          <p:cNvSpPr/>
          <p:nvPr/>
        </p:nvSpPr>
        <p:spPr>
          <a:xfrm>
            <a:off x="5064919" y="1839516"/>
            <a:ext cx="1824530" cy="142875"/>
          </a:xfrm>
          <a:prstGeom prst="rect">
            <a:avLst/>
          </a:prstGeom>
          <a:noFill/>
          <a:ln/>
        </p:spPr>
        <p:txBody>
          <a:bodyPr wrap="square" lIns="0" tIns="0" rIns="0" bIns="0" rtlCol="0" anchor="ctr">
            <a:spAutoFit/>
          </a:bodyPr>
          <a:lstStyle/>
          <a:p>
            <a:pPr algn="l" indent="0" marL="0">
              <a:buNone/>
            </a:pPr>
            <a:r>
              <a:rPr lang="en-US" sz="1013" b="1" dirty="0">
                <a:solidFill>
                  <a:srgbClr val="333333"/>
                </a:solidFill>
                <a:latin typeface="Arial" pitchFamily="34" charset="0"/>
                <a:ea typeface="Arial" pitchFamily="34" charset="-122"/>
                <a:cs typeface="Arial" pitchFamily="34" charset="-120"/>
              </a:rPr>
              <a:t>Sector-Specific Approaches:</a:t>
            </a:r>
            <a:endParaRPr lang="en-US" sz="1013" dirty="0"/>
          </a:p>
        </p:txBody>
      </p:sp>
      <p:sp>
        <p:nvSpPr>
          <p:cNvPr id="27" name="Text 19"/>
          <p:cNvSpPr/>
          <p:nvPr/>
        </p:nvSpPr>
        <p:spPr>
          <a:xfrm>
            <a:off x="5064919" y="1839516"/>
            <a:ext cx="3571010" cy="335756"/>
          </a:xfrm>
          <a:prstGeom prst="rect">
            <a:avLst/>
          </a:prstGeom>
          <a:noFill/>
          <a:ln/>
        </p:spPr>
        <p:txBody>
          <a:bodyPr wrap="square" lIns="0" tIns="0" rIns="0" bIns="0" rtlCol="0" anchor="ctr">
            <a:spAutoFit/>
          </a:bodyPr>
          <a:lstStyle/>
          <a:p>
            <a:pPr algn="l" indent="0" marL="0">
              <a:buNone/>
            </a:pPr>
            <a:r>
              <a:rPr lang="en-US" sz="1013" dirty="0">
                <a:solidFill>
                  <a:srgbClr val="333333"/>
                </a:solidFill>
                <a:latin typeface="Arial" pitchFamily="34" charset="0"/>
                <a:ea typeface="Arial" pitchFamily="34" charset="-122"/>
                <a:cs typeface="Arial" pitchFamily="34" charset="-120"/>
              </a:rPr>
              <a:t>Tailoring strategies to different industries and product types</a:t>
            </a:r>
            <a:endParaRPr lang="en-US" sz="1013" dirty="0"/>
          </a:p>
        </p:txBody>
      </p:sp>
      <p:sp>
        <p:nvSpPr>
          <p:cNvPr id="28" name="Text 20"/>
          <p:cNvSpPr/>
          <p:nvPr/>
        </p:nvSpPr>
        <p:spPr>
          <a:xfrm>
            <a:off x="5064919" y="2296716"/>
            <a:ext cx="1807508" cy="142875"/>
          </a:xfrm>
          <a:prstGeom prst="rect">
            <a:avLst/>
          </a:prstGeom>
          <a:noFill/>
          <a:ln/>
        </p:spPr>
        <p:txBody>
          <a:bodyPr wrap="square" lIns="0" tIns="0" rIns="0" bIns="0" rtlCol="0" anchor="ctr">
            <a:spAutoFit/>
          </a:bodyPr>
          <a:lstStyle/>
          <a:p>
            <a:pPr algn="l" indent="0" marL="0">
              <a:buNone/>
            </a:pPr>
            <a:r>
              <a:rPr lang="en-US" sz="1013" b="1" dirty="0">
                <a:solidFill>
                  <a:srgbClr val="333333"/>
                </a:solidFill>
                <a:latin typeface="Arial" pitchFamily="34" charset="0"/>
                <a:ea typeface="Arial" pitchFamily="34" charset="-122"/>
                <a:cs typeface="Arial" pitchFamily="34" charset="-120"/>
              </a:rPr>
              <a:t>Public-Private Coordination:</a:t>
            </a:r>
            <a:endParaRPr lang="en-US" sz="1013" dirty="0"/>
          </a:p>
        </p:txBody>
      </p:sp>
      <p:sp>
        <p:nvSpPr>
          <p:cNvPr id="29" name="Text 21"/>
          <p:cNvSpPr/>
          <p:nvPr/>
        </p:nvSpPr>
        <p:spPr>
          <a:xfrm>
            <a:off x="5064919" y="2296716"/>
            <a:ext cx="3730237" cy="335756"/>
          </a:xfrm>
          <a:prstGeom prst="rect">
            <a:avLst/>
          </a:prstGeom>
          <a:noFill/>
          <a:ln/>
        </p:spPr>
        <p:txBody>
          <a:bodyPr wrap="square" lIns="0" tIns="0" rIns="0" bIns="0" rtlCol="0" anchor="ctr">
            <a:spAutoFit/>
          </a:bodyPr>
          <a:lstStyle/>
          <a:p>
            <a:pPr algn="l" indent="0" marL="0">
              <a:buNone/>
            </a:pPr>
            <a:r>
              <a:rPr lang="en-US" sz="1013" dirty="0">
                <a:solidFill>
                  <a:srgbClr val="333333"/>
                </a:solidFill>
                <a:latin typeface="Arial" pitchFamily="34" charset="0"/>
                <a:ea typeface="Arial" pitchFamily="34" charset="-122"/>
                <a:cs typeface="Arial" pitchFamily="34" charset="-120"/>
              </a:rPr>
              <a:t>Aligning corporate strategies with government incentives</a:t>
            </a:r>
            <a:endParaRPr lang="en-US" sz="1013" dirty="0"/>
          </a:p>
        </p:txBody>
      </p:sp>
      <p:sp>
        <p:nvSpPr>
          <p:cNvPr id="30" name="Text 22"/>
          <p:cNvSpPr/>
          <p:nvPr/>
        </p:nvSpPr>
        <p:spPr>
          <a:xfrm>
            <a:off x="5064919" y="2753916"/>
            <a:ext cx="1405170" cy="142875"/>
          </a:xfrm>
          <a:prstGeom prst="rect">
            <a:avLst/>
          </a:prstGeom>
          <a:noFill/>
          <a:ln/>
        </p:spPr>
        <p:txBody>
          <a:bodyPr wrap="square" lIns="0" tIns="0" rIns="0" bIns="0" rtlCol="0" anchor="ctr">
            <a:spAutoFit/>
          </a:bodyPr>
          <a:lstStyle/>
          <a:p>
            <a:pPr algn="l" indent="0" marL="0">
              <a:buNone/>
            </a:pPr>
            <a:r>
              <a:rPr lang="en-US" sz="1013" b="1" dirty="0">
                <a:solidFill>
                  <a:srgbClr val="333333"/>
                </a:solidFill>
                <a:latin typeface="Arial" pitchFamily="34" charset="0"/>
                <a:ea typeface="Arial" pitchFamily="34" charset="-122"/>
                <a:cs typeface="Arial" pitchFamily="34" charset="-120"/>
              </a:rPr>
              <a:t>Technology Enablers:</a:t>
            </a:r>
            <a:endParaRPr lang="en-US" sz="1013" dirty="0"/>
          </a:p>
        </p:txBody>
      </p:sp>
      <p:sp>
        <p:nvSpPr>
          <p:cNvPr id="31" name="Text 23"/>
          <p:cNvSpPr/>
          <p:nvPr/>
        </p:nvSpPr>
        <p:spPr>
          <a:xfrm>
            <a:off x="5064919" y="2753916"/>
            <a:ext cx="3597325" cy="335756"/>
          </a:xfrm>
          <a:prstGeom prst="rect">
            <a:avLst/>
          </a:prstGeom>
          <a:noFill/>
          <a:ln/>
        </p:spPr>
        <p:txBody>
          <a:bodyPr wrap="square" lIns="0" tIns="0" rIns="0" bIns="0" rtlCol="0" anchor="ctr">
            <a:spAutoFit/>
          </a:bodyPr>
          <a:lstStyle/>
          <a:p>
            <a:pPr algn="l" indent="0" marL="0">
              <a:buNone/>
            </a:pPr>
            <a:r>
              <a:rPr lang="en-US" sz="1013" dirty="0">
                <a:solidFill>
                  <a:srgbClr val="333333"/>
                </a:solidFill>
                <a:latin typeface="Arial" pitchFamily="34" charset="0"/>
                <a:ea typeface="Arial" pitchFamily="34" charset="-122"/>
                <a:cs typeface="Arial" pitchFamily="34" charset="-120"/>
              </a:rPr>
              <a:t>Leveraging AI, blockchain, and IoT for enhanced visibility</a:t>
            </a:r>
            <a:endParaRPr lang="en-US" sz="1013" dirty="0"/>
          </a:p>
        </p:txBody>
      </p:sp>
      <p:sp>
        <p:nvSpPr>
          <p:cNvPr id="32" name="Shape 24"/>
          <p:cNvSpPr/>
          <p:nvPr/>
        </p:nvSpPr>
        <p:spPr>
          <a:xfrm>
            <a:off x="4743450" y="3400425"/>
            <a:ext cx="4114800" cy="1085850"/>
          </a:xfrm>
          <a:prstGeom prst="rect">
            <a:avLst/>
          </a:prstGeom>
          <a:solidFill>
            <a:srgbClr val="7FB3D3"/>
          </a:solidFill>
          <a:ln/>
        </p:spPr>
      </p:sp>
      <p:sp>
        <p:nvSpPr>
          <p:cNvPr id="33" name="Text 25"/>
          <p:cNvSpPr/>
          <p:nvPr/>
        </p:nvSpPr>
        <p:spPr>
          <a:xfrm>
            <a:off x="4829175" y="3486150"/>
            <a:ext cx="4014788" cy="192881"/>
          </a:xfrm>
          <a:prstGeom prst="rect">
            <a:avLst/>
          </a:prstGeom>
          <a:noFill/>
          <a:ln/>
        </p:spPr>
        <p:txBody>
          <a:bodyPr wrap="square" lIns="0" tIns="0" rIns="0" bIns="0" rtlCol="0" anchor="ctr">
            <a:spAutoFit/>
          </a:bodyPr>
          <a:lstStyle/>
          <a:p>
            <a:pPr indent="0" marL="0">
              <a:buNone/>
            </a:pPr>
            <a:r>
              <a:rPr lang="en-US" sz="1013" b="1" dirty="0">
                <a:solidFill>
                  <a:srgbClr val="FFFFFF"/>
                </a:solidFill>
                <a:latin typeface="Arial" pitchFamily="34" charset="0"/>
                <a:ea typeface="Arial" pitchFamily="34" charset="-122"/>
                <a:cs typeface="Arial" pitchFamily="34" charset="-120"/>
              </a:rPr>
              <a:t>Case Study: Automotive Semiconductor Shortage</a:t>
            </a:r>
            <a:endParaRPr lang="en-US" sz="1013" dirty="0"/>
          </a:p>
        </p:txBody>
      </p:sp>
      <p:sp>
        <p:nvSpPr>
          <p:cNvPr id="34" name="Text 26"/>
          <p:cNvSpPr/>
          <p:nvPr/>
        </p:nvSpPr>
        <p:spPr>
          <a:xfrm>
            <a:off x="4829175" y="3714750"/>
            <a:ext cx="4014788" cy="685800"/>
          </a:xfrm>
          <a:prstGeom prst="rect">
            <a:avLst/>
          </a:prstGeom>
          <a:noFill/>
          <a:ln/>
        </p:spPr>
        <p:txBody>
          <a:bodyPr wrap="square" lIns="0" tIns="0" rIns="0" bIns="0" rtlCol="0" anchor="ctr">
            <a:spAutoFit/>
          </a:bodyPr>
          <a:lstStyle/>
          <a:p>
            <a:pPr indent="0" marL="0">
              <a:buNone/>
            </a:pPr>
            <a:r>
              <a:rPr lang="en-US" sz="900" dirty="0">
                <a:solidFill>
                  <a:srgbClr val="FFFFFF"/>
                </a:solidFill>
                <a:latin typeface="Arial" pitchFamily="34" charset="0"/>
                <a:ea typeface="Arial" pitchFamily="34" charset="-122"/>
                <a:cs typeface="Arial" pitchFamily="34" charset="-120"/>
              </a:rPr>
              <a:t>In response to the 2021 semiconductor shortage, automotive manufacturers have implemented multi-sourcing strategies, increased buffer inventories of critical chips, and invested in enhanced visibility systems. Ford established an early warning system that monitors 500+ key parts across 130 suppliers.</a:t>
            </a:r>
            <a:endParaRPr lang="en-US" sz="900" dirty="0"/>
          </a:p>
        </p:txBody>
      </p:sp>
      <p:sp>
        <p:nvSpPr>
          <p:cNvPr id="35" name="Text 27"/>
          <p:cNvSpPr/>
          <p:nvPr/>
        </p:nvSpPr>
        <p:spPr>
          <a:xfrm>
            <a:off x="4743450" y="4593431"/>
            <a:ext cx="4186238" cy="257175"/>
          </a:xfrm>
          <a:prstGeom prst="rect">
            <a:avLst/>
          </a:prstGeom>
          <a:noFill/>
          <a:ln/>
        </p:spPr>
        <p:txBody>
          <a:bodyPr wrap="square" lIns="0" tIns="0" rIns="0" bIns="0" rtlCol="0" anchor="ctr">
            <a:spAutoFit/>
          </a:bodyPr>
          <a:lstStyle/>
          <a:p>
            <a:pPr indent="0" marL="0">
              <a:buNone/>
            </a:pPr>
            <a:r>
              <a:rPr lang="en-US" sz="1350" b="1" dirty="0">
                <a:solidFill>
                  <a:srgbClr val="4A90A4"/>
                </a:solidFill>
                <a:latin typeface="Arial" pitchFamily="34" charset="0"/>
                <a:ea typeface="Arial" pitchFamily="34" charset="-122"/>
                <a:cs typeface="Arial" pitchFamily="34" charset="-120"/>
              </a:rPr>
              <a:t>Government Support Mechanisms</a:t>
            </a:r>
            <a:endParaRPr lang="en-US" sz="1350" dirty="0"/>
          </a:p>
        </p:txBody>
      </p:sp>
      <p:sp>
        <p:nvSpPr>
          <p:cNvPr id="36" name="Shape 28"/>
          <p:cNvSpPr/>
          <p:nvPr/>
        </p:nvSpPr>
        <p:spPr>
          <a:xfrm>
            <a:off x="4743450" y="4957763"/>
            <a:ext cx="4114800" cy="1657350"/>
          </a:xfrm>
          <a:prstGeom prst="rect">
            <a:avLst/>
          </a:prstGeom>
          <a:solidFill>
            <a:srgbClr val="FFFFFF"/>
          </a:solidFill>
          <a:ln/>
        </p:spPr>
      </p:sp>
      <p:sp>
        <p:nvSpPr>
          <p:cNvPr id="37" name="Text 29"/>
          <p:cNvSpPr/>
          <p:nvPr/>
        </p:nvSpPr>
        <p:spPr>
          <a:xfrm>
            <a:off x="5064919" y="5089922"/>
            <a:ext cx="1011873" cy="142875"/>
          </a:xfrm>
          <a:prstGeom prst="rect">
            <a:avLst/>
          </a:prstGeom>
          <a:noFill/>
          <a:ln/>
        </p:spPr>
        <p:txBody>
          <a:bodyPr wrap="none" lIns="0" tIns="0" rIns="0" bIns="0" rtlCol="0" anchor="ctr">
            <a:spAutoFit/>
          </a:bodyPr>
          <a:lstStyle/>
          <a:p>
            <a:pPr algn="l" indent="0" marL="0">
              <a:buNone/>
            </a:pPr>
            <a:r>
              <a:rPr lang="en-US" sz="1013" b="1" dirty="0">
                <a:solidFill>
                  <a:srgbClr val="333333"/>
                </a:solidFill>
                <a:latin typeface="Arial" pitchFamily="34" charset="0"/>
                <a:ea typeface="Arial" pitchFamily="34" charset="-122"/>
                <a:cs typeface="Arial" pitchFamily="34" charset="-120"/>
              </a:rPr>
              <a:t>Mapping Tools:</a:t>
            </a:r>
            <a:endParaRPr lang="en-US" sz="1013" dirty="0"/>
          </a:p>
        </p:txBody>
      </p:sp>
      <p:sp>
        <p:nvSpPr>
          <p:cNvPr id="38" name="Text 30"/>
          <p:cNvSpPr/>
          <p:nvPr/>
        </p:nvSpPr>
        <p:spPr>
          <a:xfrm>
            <a:off x="5064919" y="5089922"/>
            <a:ext cx="3499321" cy="335756"/>
          </a:xfrm>
          <a:prstGeom prst="rect">
            <a:avLst/>
          </a:prstGeom>
          <a:noFill/>
          <a:ln/>
        </p:spPr>
        <p:txBody>
          <a:bodyPr wrap="square" lIns="0" tIns="0" rIns="0" bIns="0" rtlCol="0" anchor="ctr">
            <a:spAutoFit/>
          </a:bodyPr>
          <a:lstStyle/>
          <a:p>
            <a:pPr algn="l" indent="0" marL="0">
              <a:buNone/>
            </a:pPr>
            <a:r>
              <a:rPr lang="en-US" sz="1013" dirty="0">
                <a:solidFill>
                  <a:srgbClr val="333333"/>
                </a:solidFill>
                <a:latin typeface="Arial" pitchFamily="34" charset="0"/>
                <a:ea typeface="Arial" pitchFamily="34" charset="-122"/>
                <a:cs typeface="Arial" pitchFamily="34" charset="-120"/>
              </a:rPr>
              <a:t>Supply chain mapping resources to identify vulnerabilities</a:t>
            </a:r>
            <a:endParaRPr lang="en-US" sz="1013" dirty="0"/>
          </a:p>
        </p:txBody>
      </p:sp>
      <p:sp>
        <p:nvSpPr>
          <p:cNvPr id="39" name="Text 31"/>
          <p:cNvSpPr/>
          <p:nvPr/>
        </p:nvSpPr>
        <p:spPr>
          <a:xfrm>
            <a:off x="5064919" y="5547122"/>
            <a:ext cx="1174477" cy="142875"/>
          </a:xfrm>
          <a:prstGeom prst="rect">
            <a:avLst/>
          </a:prstGeom>
          <a:noFill/>
          <a:ln/>
        </p:spPr>
        <p:txBody>
          <a:bodyPr wrap="none" lIns="0" tIns="0" rIns="0" bIns="0" rtlCol="0" anchor="ctr">
            <a:spAutoFit/>
          </a:bodyPr>
          <a:lstStyle/>
          <a:p>
            <a:pPr algn="l" indent="0" marL="0">
              <a:buNone/>
            </a:pPr>
            <a:r>
              <a:rPr lang="en-US" sz="1013" b="1" dirty="0">
                <a:solidFill>
                  <a:srgbClr val="333333"/>
                </a:solidFill>
                <a:latin typeface="Arial" pitchFamily="34" charset="0"/>
                <a:ea typeface="Arial" pitchFamily="34" charset="-122"/>
                <a:cs typeface="Arial" pitchFamily="34" charset="-120"/>
              </a:rPr>
              <a:t>Risk Assessment:</a:t>
            </a:r>
            <a:endParaRPr lang="en-US" sz="1013" dirty="0"/>
          </a:p>
        </p:txBody>
      </p:sp>
      <p:sp>
        <p:nvSpPr>
          <p:cNvPr id="40" name="Text 32"/>
          <p:cNvSpPr/>
          <p:nvPr/>
        </p:nvSpPr>
        <p:spPr>
          <a:xfrm>
            <a:off x="5064919" y="5547122"/>
            <a:ext cx="3597241" cy="335756"/>
          </a:xfrm>
          <a:prstGeom prst="rect">
            <a:avLst/>
          </a:prstGeom>
          <a:noFill/>
          <a:ln/>
        </p:spPr>
        <p:txBody>
          <a:bodyPr wrap="square" lIns="0" tIns="0" rIns="0" bIns="0" rtlCol="0" anchor="ctr">
            <a:spAutoFit/>
          </a:bodyPr>
          <a:lstStyle/>
          <a:p>
            <a:pPr algn="l" indent="0" marL="0">
              <a:buNone/>
            </a:pPr>
            <a:r>
              <a:rPr lang="en-US" sz="1013" dirty="0">
                <a:solidFill>
                  <a:srgbClr val="333333"/>
                </a:solidFill>
                <a:latin typeface="Arial" pitchFamily="34" charset="0"/>
                <a:ea typeface="Arial" pitchFamily="34" charset="-122"/>
                <a:cs typeface="Arial" pitchFamily="34" charset="-120"/>
              </a:rPr>
              <a:t>Frameworks for evaluating and prioritizing risks</a:t>
            </a:r>
            <a:endParaRPr lang="en-US" sz="1013" dirty="0"/>
          </a:p>
        </p:txBody>
      </p:sp>
      <p:sp>
        <p:nvSpPr>
          <p:cNvPr id="41" name="Text 33"/>
          <p:cNvSpPr/>
          <p:nvPr/>
        </p:nvSpPr>
        <p:spPr>
          <a:xfrm>
            <a:off x="5064919" y="6004322"/>
            <a:ext cx="1336300" cy="142875"/>
          </a:xfrm>
          <a:prstGeom prst="rect">
            <a:avLst/>
          </a:prstGeom>
          <a:noFill/>
          <a:ln/>
        </p:spPr>
        <p:txBody>
          <a:bodyPr wrap="square" lIns="0" tIns="0" rIns="0" bIns="0" rtlCol="0" anchor="ctr">
            <a:spAutoFit/>
          </a:bodyPr>
          <a:lstStyle/>
          <a:p>
            <a:pPr algn="l" indent="0" marL="0">
              <a:buNone/>
            </a:pPr>
            <a:r>
              <a:rPr lang="en-US" sz="1013" b="1" dirty="0">
                <a:solidFill>
                  <a:srgbClr val="333333"/>
                </a:solidFill>
                <a:latin typeface="Arial" pitchFamily="34" charset="0"/>
                <a:ea typeface="Arial" pitchFamily="34" charset="-122"/>
                <a:cs typeface="Arial" pitchFamily="34" charset="-120"/>
              </a:rPr>
              <a:t>Financial Incentives:</a:t>
            </a:r>
            <a:endParaRPr lang="en-US" sz="1013" dirty="0"/>
          </a:p>
        </p:txBody>
      </p:sp>
      <p:sp>
        <p:nvSpPr>
          <p:cNvPr id="42" name="Text 34"/>
          <p:cNvSpPr/>
          <p:nvPr/>
        </p:nvSpPr>
        <p:spPr>
          <a:xfrm>
            <a:off x="6329781" y="6004322"/>
            <a:ext cx="2413332" cy="142875"/>
          </a:xfrm>
          <a:prstGeom prst="rect">
            <a:avLst/>
          </a:prstGeom>
          <a:noFill/>
          <a:ln/>
        </p:spPr>
        <p:txBody>
          <a:bodyPr wrap="square" lIns="0" tIns="0" rIns="0" bIns="0" rtlCol="0" anchor="ctr">
            <a:spAutoFit/>
          </a:bodyPr>
          <a:lstStyle/>
          <a:p>
            <a:pPr algn="l" indent="0" marL="0">
              <a:buNone/>
            </a:pPr>
            <a:r>
              <a:rPr lang="en-US" sz="1013" dirty="0">
                <a:solidFill>
                  <a:srgbClr val="333333"/>
                </a:solidFill>
                <a:latin typeface="Arial" pitchFamily="34" charset="0"/>
                <a:ea typeface="Arial" pitchFamily="34" charset="-122"/>
                <a:cs typeface="Arial" pitchFamily="34" charset="-120"/>
              </a:rPr>
              <a:t>Tax benefits for investments in resilience</a:t>
            </a:r>
            <a:endParaRPr lang="en-US" sz="1013" dirty="0"/>
          </a:p>
        </p:txBody>
      </p:sp>
      <p:sp>
        <p:nvSpPr>
          <p:cNvPr id="43" name="Text 35"/>
          <p:cNvSpPr/>
          <p:nvPr/>
        </p:nvSpPr>
        <p:spPr>
          <a:xfrm>
            <a:off x="5064919" y="6268641"/>
            <a:ext cx="1335853" cy="142875"/>
          </a:xfrm>
          <a:prstGeom prst="rect">
            <a:avLst/>
          </a:prstGeom>
          <a:noFill/>
          <a:ln/>
        </p:spPr>
        <p:txBody>
          <a:bodyPr wrap="square" lIns="0" tIns="0" rIns="0" bIns="0" rtlCol="0" anchor="ctr">
            <a:spAutoFit/>
          </a:bodyPr>
          <a:lstStyle/>
          <a:p>
            <a:pPr algn="l" indent="0" marL="0">
              <a:buNone/>
            </a:pPr>
            <a:r>
              <a:rPr lang="en-US" sz="1013" b="1" dirty="0">
                <a:solidFill>
                  <a:srgbClr val="333333"/>
                </a:solidFill>
                <a:latin typeface="Arial" pitchFamily="34" charset="0"/>
                <a:ea typeface="Arial" pitchFamily="34" charset="-122"/>
                <a:cs typeface="Arial" pitchFamily="34" charset="-120"/>
              </a:rPr>
              <a:t>Information Sharing:</a:t>
            </a:r>
            <a:endParaRPr lang="en-US" sz="1013" dirty="0"/>
          </a:p>
        </p:txBody>
      </p:sp>
      <p:sp>
        <p:nvSpPr>
          <p:cNvPr id="44" name="Text 36"/>
          <p:cNvSpPr/>
          <p:nvPr/>
        </p:nvSpPr>
        <p:spPr>
          <a:xfrm>
            <a:off x="6329335" y="6268641"/>
            <a:ext cx="2436995" cy="142875"/>
          </a:xfrm>
          <a:prstGeom prst="rect">
            <a:avLst/>
          </a:prstGeom>
          <a:noFill/>
          <a:ln/>
        </p:spPr>
        <p:txBody>
          <a:bodyPr wrap="square" lIns="0" tIns="0" rIns="0" bIns="0" rtlCol="0" anchor="ctr">
            <a:spAutoFit/>
          </a:bodyPr>
          <a:lstStyle/>
          <a:p>
            <a:pPr algn="l" indent="0" marL="0">
              <a:buNone/>
            </a:pPr>
            <a:r>
              <a:rPr lang="en-US" sz="1013" dirty="0">
                <a:solidFill>
                  <a:srgbClr val="333333"/>
                </a:solidFill>
                <a:latin typeface="Arial" pitchFamily="34" charset="0"/>
                <a:ea typeface="Arial" pitchFamily="34" charset="-122"/>
                <a:cs typeface="Arial" pitchFamily="34" charset="-120"/>
              </a:rPr>
              <a:t>Platforms for early warning of disruptions</a:t>
            </a:r>
            <a:endParaRPr lang="en-US" sz="1013" dirty="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name="Slide 6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9144000" cy="6965156"/>
          </a:xfrm>
          <a:prstGeom prst="rect">
            <a:avLst/>
          </a:prstGeom>
        </p:spPr>
      </p:pic>
      <p:sp>
        <p:nvSpPr>
          <p:cNvPr id="3" name="Text 0"/>
          <p:cNvSpPr/>
          <p:nvPr/>
        </p:nvSpPr>
        <p:spPr>
          <a:xfrm>
            <a:off x="285750" y="285750"/>
            <a:ext cx="8643938" cy="385763"/>
          </a:xfrm>
          <a:prstGeom prst="rect">
            <a:avLst/>
          </a:prstGeom>
          <a:noFill/>
          <a:ln/>
        </p:spPr>
        <p:txBody>
          <a:bodyPr wrap="square" lIns="0" tIns="0" rIns="0" bIns="0" rtlCol="0" anchor="ctr">
            <a:spAutoFit/>
          </a:bodyPr>
          <a:lstStyle/>
          <a:p>
            <a:pPr indent="0" marL="0">
              <a:buNone/>
            </a:pPr>
            <a:r>
              <a:rPr lang="en-US" sz="2025" b="1" dirty="0">
                <a:solidFill>
                  <a:srgbClr val="2E5984"/>
                </a:solidFill>
                <a:latin typeface="Arial" pitchFamily="34" charset="0"/>
                <a:ea typeface="Arial" pitchFamily="34" charset="-122"/>
                <a:cs typeface="Arial" pitchFamily="34" charset="-120"/>
              </a:rPr>
              <a:t>Climate Considerations in Supply Chain Resilience</a:t>
            </a:r>
            <a:endParaRPr lang="en-US" sz="2025" dirty="0"/>
          </a:p>
        </p:txBody>
      </p:sp>
      <p:sp>
        <p:nvSpPr>
          <p:cNvPr id="4" name="Text 1"/>
          <p:cNvSpPr/>
          <p:nvPr/>
        </p:nvSpPr>
        <p:spPr>
          <a:xfrm>
            <a:off x="285750" y="885825"/>
            <a:ext cx="4186238" cy="257175"/>
          </a:xfrm>
          <a:prstGeom prst="rect">
            <a:avLst/>
          </a:prstGeom>
          <a:noFill/>
          <a:ln/>
        </p:spPr>
        <p:txBody>
          <a:bodyPr wrap="square" lIns="0" tIns="0" rIns="0" bIns="0" rtlCol="0" anchor="ctr">
            <a:spAutoFit/>
          </a:bodyPr>
          <a:lstStyle/>
          <a:p>
            <a:pPr indent="0" marL="0">
              <a:buNone/>
            </a:pPr>
            <a:r>
              <a:rPr lang="en-US" sz="1350" b="1" dirty="0">
                <a:solidFill>
                  <a:srgbClr val="4A90A4"/>
                </a:solidFill>
                <a:latin typeface="Arial" pitchFamily="34" charset="0"/>
                <a:ea typeface="Arial" pitchFamily="34" charset="-122"/>
                <a:cs typeface="Arial" pitchFamily="34" charset="-120"/>
              </a:rPr>
              <a:t>Climate Impacts on Supply Chains</a:t>
            </a:r>
            <a:endParaRPr lang="en-US" sz="1350" dirty="0"/>
          </a:p>
        </p:txBody>
      </p:sp>
      <p:sp>
        <p:nvSpPr>
          <p:cNvPr id="5" name="Shape 2"/>
          <p:cNvSpPr/>
          <p:nvPr/>
        </p:nvSpPr>
        <p:spPr>
          <a:xfrm>
            <a:off x="285750" y="1250156"/>
            <a:ext cx="2003822" cy="1221470"/>
          </a:xfrm>
          <a:prstGeom prst="rect">
            <a:avLst/>
          </a:prstGeom>
          <a:solidFill>
            <a:srgbClr val="FFFFFF"/>
          </a:solidFill>
          <a:ln/>
        </p:spPr>
      </p:sp>
      <p:pic>
        <p:nvPicPr>
          <p:cNvPr id="6" name="Image 1" descr="preencoded.png">    </p:cNvPr>
          <p:cNvPicPr>
            <a:picLocks noChangeAspect="1"/>
          </p:cNvPicPr>
          <p:nvPr/>
        </p:nvPicPr>
        <p:blipFill>
          <a:blip r:embed="rId2"/>
          <a:stretch>
            <a:fillRect/>
          </a:stretch>
        </p:blipFill>
        <p:spPr>
          <a:xfrm>
            <a:off x="392906" y="1449735"/>
            <a:ext cx="180380" cy="8037"/>
          </a:xfrm>
          <a:prstGeom prst="rect">
            <a:avLst/>
          </a:prstGeom>
        </p:spPr>
      </p:pic>
      <p:sp>
        <p:nvSpPr>
          <p:cNvPr id="7" name="Text 3"/>
          <p:cNvSpPr/>
          <p:nvPr/>
        </p:nvSpPr>
        <p:spPr>
          <a:xfrm>
            <a:off x="644723" y="1357313"/>
            <a:ext cx="1577067" cy="192881"/>
          </a:xfrm>
          <a:prstGeom prst="rect">
            <a:avLst/>
          </a:prstGeom>
          <a:noFill/>
          <a:ln/>
        </p:spPr>
        <p:txBody>
          <a:bodyPr wrap="square" lIns="0" tIns="0" rIns="0" bIns="0" rtlCol="0" anchor="ctr">
            <a:spAutoFit/>
          </a:bodyPr>
          <a:lstStyle/>
          <a:p>
            <a:pPr indent="0" marL="0">
              <a:buNone/>
            </a:pPr>
            <a:r>
              <a:rPr lang="en-US" sz="1013" b="1" dirty="0">
                <a:solidFill>
                  <a:srgbClr val="2E5984"/>
                </a:solidFill>
                <a:latin typeface="Arial" pitchFamily="34" charset="0"/>
                <a:ea typeface="Arial" pitchFamily="34" charset="-122"/>
                <a:cs typeface="Arial" pitchFamily="34" charset="-120"/>
              </a:rPr>
              <a:t>Extreme Weather Events</a:t>
            </a:r>
            <a:endParaRPr lang="en-US" sz="1013" dirty="0"/>
          </a:p>
        </p:txBody>
      </p:sp>
      <p:sp>
        <p:nvSpPr>
          <p:cNvPr id="8" name="Text 4"/>
          <p:cNvSpPr/>
          <p:nvPr/>
        </p:nvSpPr>
        <p:spPr>
          <a:xfrm>
            <a:off x="392906" y="1621631"/>
            <a:ext cx="1860947" cy="742838"/>
          </a:xfrm>
          <a:prstGeom prst="rect">
            <a:avLst/>
          </a:prstGeom>
          <a:noFill/>
          <a:ln/>
        </p:spPr>
        <p:txBody>
          <a:bodyPr wrap="square" lIns="0" tIns="0" rIns="0" bIns="0" rtlCol="0" anchor="ctr">
            <a:spAutoFit/>
          </a:bodyPr>
          <a:lstStyle/>
          <a:p>
            <a:pPr indent="0" marL="0">
              <a:buNone/>
            </a:pPr>
            <a:r>
              <a:rPr lang="en-US" sz="900" dirty="0">
                <a:solidFill>
                  <a:srgbClr val="333333"/>
                </a:solidFill>
                <a:latin typeface="Arial" pitchFamily="34" charset="0"/>
                <a:ea typeface="Arial" pitchFamily="34" charset="-122"/>
                <a:cs typeface="Arial" pitchFamily="34" charset="-120"/>
              </a:rPr>
              <a:t>Increasing frequency and severity of hurricanes, floods, and droughts disrupting production facilities, transportation networks, and raw material availability.</a:t>
            </a:r>
            <a:endParaRPr lang="en-US" sz="900" dirty="0"/>
          </a:p>
        </p:txBody>
      </p:sp>
      <p:sp>
        <p:nvSpPr>
          <p:cNvPr id="9" name="Shape 5"/>
          <p:cNvSpPr/>
          <p:nvPr/>
        </p:nvSpPr>
        <p:spPr>
          <a:xfrm>
            <a:off x="2396728" y="1250156"/>
            <a:ext cx="2003822" cy="1221470"/>
          </a:xfrm>
          <a:prstGeom prst="rect">
            <a:avLst/>
          </a:prstGeom>
          <a:solidFill>
            <a:srgbClr val="FFFFFF"/>
          </a:solidFill>
          <a:ln/>
        </p:spPr>
      </p:sp>
      <p:pic>
        <p:nvPicPr>
          <p:cNvPr id="10" name="Image 2" descr="preencoded.png">    </p:cNvPr>
          <p:cNvPicPr>
            <a:picLocks noChangeAspect="1"/>
          </p:cNvPicPr>
          <p:nvPr/>
        </p:nvPicPr>
        <p:blipFill>
          <a:blip r:embed="rId3"/>
          <a:stretch>
            <a:fillRect/>
          </a:stretch>
        </p:blipFill>
        <p:spPr>
          <a:xfrm>
            <a:off x="2503884" y="1449735"/>
            <a:ext cx="160734" cy="8037"/>
          </a:xfrm>
          <a:prstGeom prst="rect">
            <a:avLst/>
          </a:prstGeom>
        </p:spPr>
      </p:pic>
      <p:sp>
        <p:nvSpPr>
          <p:cNvPr id="11" name="Text 6"/>
          <p:cNvSpPr/>
          <p:nvPr/>
        </p:nvSpPr>
        <p:spPr>
          <a:xfrm>
            <a:off x="2736056" y="1357313"/>
            <a:ext cx="1340988" cy="192881"/>
          </a:xfrm>
          <a:prstGeom prst="rect">
            <a:avLst/>
          </a:prstGeom>
          <a:noFill/>
          <a:ln/>
        </p:spPr>
        <p:txBody>
          <a:bodyPr wrap="square" lIns="0" tIns="0" rIns="0" bIns="0" rtlCol="0" anchor="ctr">
            <a:spAutoFit/>
          </a:bodyPr>
          <a:lstStyle/>
          <a:p>
            <a:pPr indent="0" marL="0">
              <a:buNone/>
            </a:pPr>
            <a:r>
              <a:rPr lang="en-US" sz="1013" b="1" dirty="0">
                <a:solidFill>
                  <a:srgbClr val="2E5984"/>
                </a:solidFill>
                <a:latin typeface="Arial" pitchFamily="34" charset="0"/>
                <a:ea typeface="Arial" pitchFamily="34" charset="-122"/>
                <a:cs typeface="Arial" pitchFamily="34" charset="-120"/>
              </a:rPr>
              <a:t>Rising Temperatures</a:t>
            </a:r>
            <a:endParaRPr lang="en-US" sz="1013" dirty="0"/>
          </a:p>
        </p:txBody>
      </p:sp>
      <p:sp>
        <p:nvSpPr>
          <p:cNvPr id="12" name="Text 7"/>
          <p:cNvSpPr/>
          <p:nvPr/>
        </p:nvSpPr>
        <p:spPr>
          <a:xfrm>
            <a:off x="2503884" y="1621631"/>
            <a:ext cx="1860947" cy="594271"/>
          </a:xfrm>
          <a:prstGeom prst="rect">
            <a:avLst/>
          </a:prstGeom>
          <a:noFill/>
          <a:ln/>
        </p:spPr>
        <p:txBody>
          <a:bodyPr wrap="square" lIns="0" tIns="0" rIns="0" bIns="0" rtlCol="0" anchor="ctr">
            <a:spAutoFit/>
          </a:bodyPr>
          <a:lstStyle/>
          <a:p>
            <a:pPr indent="0" marL="0">
              <a:buNone/>
            </a:pPr>
            <a:r>
              <a:rPr lang="en-US" sz="900" dirty="0">
                <a:solidFill>
                  <a:srgbClr val="333333"/>
                </a:solidFill>
                <a:latin typeface="Arial" pitchFamily="34" charset="0"/>
                <a:ea typeface="Arial" pitchFamily="34" charset="-122"/>
                <a:cs typeface="Arial" pitchFamily="34" charset="-120"/>
              </a:rPr>
              <a:t>Heat stress affecting worker productivity, equipment reliability, and agricultural yields in key production regions.</a:t>
            </a:r>
            <a:endParaRPr lang="en-US" sz="900" dirty="0"/>
          </a:p>
        </p:txBody>
      </p:sp>
      <p:sp>
        <p:nvSpPr>
          <p:cNvPr id="13" name="Shape 8"/>
          <p:cNvSpPr/>
          <p:nvPr/>
        </p:nvSpPr>
        <p:spPr>
          <a:xfrm>
            <a:off x="285750" y="2578782"/>
            <a:ext cx="2003822" cy="1072902"/>
          </a:xfrm>
          <a:prstGeom prst="rect">
            <a:avLst/>
          </a:prstGeom>
          <a:solidFill>
            <a:srgbClr val="FFFFFF"/>
          </a:solidFill>
          <a:ln/>
        </p:spPr>
      </p:sp>
      <p:pic>
        <p:nvPicPr>
          <p:cNvPr id="14" name="Image 3" descr="preencoded.png">    </p:cNvPr>
          <p:cNvPicPr>
            <a:picLocks noChangeAspect="1"/>
          </p:cNvPicPr>
          <p:nvPr/>
        </p:nvPicPr>
        <p:blipFill>
          <a:blip r:embed="rId4"/>
          <a:stretch>
            <a:fillRect/>
          </a:stretch>
        </p:blipFill>
        <p:spPr>
          <a:xfrm>
            <a:off x="392906" y="2778361"/>
            <a:ext cx="180380" cy="8037"/>
          </a:xfrm>
          <a:prstGeom prst="rect">
            <a:avLst/>
          </a:prstGeom>
        </p:spPr>
      </p:pic>
      <p:sp>
        <p:nvSpPr>
          <p:cNvPr id="15" name="Text 9"/>
          <p:cNvSpPr/>
          <p:nvPr/>
        </p:nvSpPr>
        <p:spPr>
          <a:xfrm>
            <a:off x="644723" y="2685938"/>
            <a:ext cx="972136" cy="192881"/>
          </a:xfrm>
          <a:prstGeom prst="rect">
            <a:avLst/>
          </a:prstGeom>
          <a:noFill/>
          <a:ln/>
        </p:spPr>
        <p:txBody>
          <a:bodyPr wrap="none" lIns="0" tIns="0" rIns="0" bIns="0" rtlCol="0" anchor="ctr">
            <a:spAutoFit/>
          </a:bodyPr>
          <a:lstStyle/>
          <a:p>
            <a:pPr indent="0" marL="0">
              <a:buNone/>
            </a:pPr>
            <a:r>
              <a:rPr lang="en-US" sz="1013" b="1" dirty="0">
                <a:solidFill>
                  <a:srgbClr val="2E5984"/>
                </a:solidFill>
                <a:latin typeface="Arial" pitchFamily="34" charset="0"/>
                <a:ea typeface="Arial" pitchFamily="34" charset="-122"/>
                <a:cs typeface="Arial" pitchFamily="34" charset="-120"/>
              </a:rPr>
              <a:t>Sea Level Rise</a:t>
            </a:r>
            <a:endParaRPr lang="en-US" sz="1013" dirty="0"/>
          </a:p>
        </p:txBody>
      </p:sp>
      <p:sp>
        <p:nvSpPr>
          <p:cNvPr id="16" name="Text 10"/>
          <p:cNvSpPr/>
          <p:nvPr/>
        </p:nvSpPr>
        <p:spPr>
          <a:xfrm>
            <a:off x="392906" y="2950257"/>
            <a:ext cx="1860947" cy="594271"/>
          </a:xfrm>
          <a:prstGeom prst="rect">
            <a:avLst/>
          </a:prstGeom>
          <a:noFill/>
          <a:ln/>
        </p:spPr>
        <p:txBody>
          <a:bodyPr wrap="square" lIns="0" tIns="0" rIns="0" bIns="0" rtlCol="0" anchor="ctr">
            <a:spAutoFit/>
          </a:bodyPr>
          <a:lstStyle/>
          <a:p>
            <a:pPr indent="0" marL="0">
              <a:buNone/>
            </a:pPr>
            <a:r>
              <a:rPr lang="en-US" sz="900" dirty="0">
                <a:solidFill>
                  <a:srgbClr val="333333"/>
                </a:solidFill>
                <a:latin typeface="Arial" pitchFamily="34" charset="0"/>
                <a:ea typeface="Arial" pitchFamily="34" charset="-122"/>
                <a:cs typeface="Arial" pitchFamily="34" charset="-120"/>
              </a:rPr>
              <a:t>Threats to coastal manufacturing facilities, ports, and transportation infrastructure critical to global supply chains.</a:t>
            </a:r>
            <a:endParaRPr lang="en-US" sz="900" dirty="0"/>
          </a:p>
        </p:txBody>
      </p:sp>
      <p:sp>
        <p:nvSpPr>
          <p:cNvPr id="17" name="Shape 11"/>
          <p:cNvSpPr/>
          <p:nvPr/>
        </p:nvSpPr>
        <p:spPr>
          <a:xfrm>
            <a:off x="2396728" y="2578782"/>
            <a:ext cx="2003822" cy="1072902"/>
          </a:xfrm>
          <a:prstGeom prst="rect">
            <a:avLst/>
          </a:prstGeom>
          <a:solidFill>
            <a:srgbClr val="FFFFFF"/>
          </a:solidFill>
          <a:ln/>
        </p:spPr>
      </p:sp>
      <p:pic>
        <p:nvPicPr>
          <p:cNvPr id="18" name="Image 4" descr="preencoded.png">    </p:cNvPr>
          <p:cNvPicPr>
            <a:picLocks noChangeAspect="1"/>
          </p:cNvPicPr>
          <p:nvPr/>
        </p:nvPicPr>
        <p:blipFill>
          <a:blip r:embed="rId5"/>
          <a:stretch>
            <a:fillRect/>
          </a:stretch>
        </p:blipFill>
        <p:spPr>
          <a:xfrm>
            <a:off x="2503884" y="2778361"/>
            <a:ext cx="160734" cy="8037"/>
          </a:xfrm>
          <a:prstGeom prst="rect">
            <a:avLst/>
          </a:prstGeom>
        </p:spPr>
      </p:pic>
      <p:sp>
        <p:nvSpPr>
          <p:cNvPr id="19" name="Text 12"/>
          <p:cNvSpPr/>
          <p:nvPr/>
        </p:nvSpPr>
        <p:spPr>
          <a:xfrm>
            <a:off x="2736056" y="2685938"/>
            <a:ext cx="1193648" cy="192881"/>
          </a:xfrm>
          <a:prstGeom prst="rect">
            <a:avLst/>
          </a:prstGeom>
          <a:noFill/>
          <a:ln/>
        </p:spPr>
        <p:txBody>
          <a:bodyPr wrap="none" lIns="0" tIns="0" rIns="0" bIns="0" rtlCol="0" anchor="ctr">
            <a:spAutoFit/>
          </a:bodyPr>
          <a:lstStyle/>
          <a:p>
            <a:pPr indent="0" marL="0">
              <a:buNone/>
            </a:pPr>
            <a:r>
              <a:rPr lang="en-US" sz="1013" b="1" dirty="0">
                <a:solidFill>
                  <a:srgbClr val="2E5984"/>
                </a:solidFill>
                <a:latin typeface="Arial" pitchFamily="34" charset="0"/>
                <a:ea typeface="Arial" pitchFamily="34" charset="-122"/>
                <a:cs typeface="Arial" pitchFamily="34" charset="-120"/>
              </a:rPr>
              <a:t>Resource Scarcity</a:t>
            </a:r>
            <a:endParaRPr lang="en-US" sz="1013" dirty="0"/>
          </a:p>
        </p:txBody>
      </p:sp>
      <p:sp>
        <p:nvSpPr>
          <p:cNvPr id="20" name="Text 13"/>
          <p:cNvSpPr/>
          <p:nvPr/>
        </p:nvSpPr>
        <p:spPr>
          <a:xfrm>
            <a:off x="2503884" y="2950257"/>
            <a:ext cx="1860947" cy="594271"/>
          </a:xfrm>
          <a:prstGeom prst="rect">
            <a:avLst/>
          </a:prstGeom>
          <a:noFill/>
          <a:ln/>
        </p:spPr>
        <p:txBody>
          <a:bodyPr wrap="square" lIns="0" tIns="0" rIns="0" bIns="0" rtlCol="0" anchor="ctr">
            <a:spAutoFit/>
          </a:bodyPr>
          <a:lstStyle/>
          <a:p>
            <a:pPr indent="0" marL="0">
              <a:buNone/>
            </a:pPr>
            <a:r>
              <a:rPr lang="en-US" sz="900" dirty="0">
                <a:solidFill>
                  <a:srgbClr val="333333"/>
                </a:solidFill>
                <a:latin typeface="Arial" pitchFamily="34" charset="0"/>
                <a:ea typeface="Arial" pitchFamily="34" charset="-122"/>
                <a:cs typeface="Arial" pitchFamily="34" charset="-120"/>
              </a:rPr>
              <a:t>Water shortages and changing agricultural conditions affecting raw material availability and production capacity.</a:t>
            </a:r>
            <a:endParaRPr lang="en-US" sz="900" dirty="0"/>
          </a:p>
        </p:txBody>
      </p:sp>
      <p:pic>
        <p:nvPicPr>
          <p:cNvPr id="21" name="Image 5" descr="preencoded.png">    </p:cNvPr>
          <p:cNvPicPr>
            <a:picLocks noChangeAspect="1"/>
          </p:cNvPicPr>
          <p:nvPr/>
        </p:nvPicPr>
        <p:blipFill>
          <a:blip r:embed="rId6"/>
          <a:stretch>
            <a:fillRect/>
          </a:stretch>
        </p:blipFill>
        <p:spPr>
          <a:xfrm>
            <a:off x="285750" y="3758840"/>
            <a:ext cx="4114800" cy="1428750"/>
          </a:xfrm>
          <a:prstGeom prst="rect">
            <a:avLst/>
          </a:prstGeom>
        </p:spPr>
      </p:pic>
      <p:sp>
        <p:nvSpPr>
          <p:cNvPr id="22" name="Text 14"/>
          <p:cNvSpPr/>
          <p:nvPr/>
        </p:nvSpPr>
        <p:spPr>
          <a:xfrm>
            <a:off x="4743450" y="885825"/>
            <a:ext cx="4186238" cy="257175"/>
          </a:xfrm>
          <a:prstGeom prst="rect">
            <a:avLst/>
          </a:prstGeom>
          <a:noFill/>
          <a:ln/>
        </p:spPr>
        <p:txBody>
          <a:bodyPr wrap="square" lIns="0" tIns="0" rIns="0" bIns="0" rtlCol="0" anchor="ctr">
            <a:spAutoFit/>
          </a:bodyPr>
          <a:lstStyle/>
          <a:p>
            <a:pPr indent="0" marL="0">
              <a:buNone/>
            </a:pPr>
            <a:r>
              <a:rPr lang="en-US" sz="1350" b="1" dirty="0">
                <a:solidFill>
                  <a:srgbClr val="4A90A4"/>
                </a:solidFill>
                <a:latin typeface="Arial" pitchFamily="34" charset="0"/>
                <a:ea typeface="Arial" pitchFamily="34" charset="-122"/>
                <a:cs typeface="Arial" pitchFamily="34" charset="-120"/>
              </a:rPr>
              <a:t>Climate Resilience Strategies</a:t>
            </a:r>
            <a:endParaRPr lang="en-US" sz="1350" dirty="0"/>
          </a:p>
        </p:txBody>
      </p:sp>
      <p:sp>
        <p:nvSpPr>
          <p:cNvPr id="23" name="Shape 15"/>
          <p:cNvSpPr/>
          <p:nvPr/>
        </p:nvSpPr>
        <p:spPr>
          <a:xfrm>
            <a:off x="4743450" y="1250156"/>
            <a:ext cx="4114800" cy="2043113"/>
          </a:xfrm>
          <a:prstGeom prst="rect">
            <a:avLst/>
          </a:prstGeom>
          <a:solidFill>
            <a:srgbClr val="FFFFFF"/>
          </a:solidFill>
          <a:ln/>
        </p:spPr>
      </p:sp>
      <p:sp>
        <p:nvSpPr>
          <p:cNvPr id="24" name="Text 16"/>
          <p:cNvSpPr/>
          <p:nvPr/>
        </p:nvSpPr>
        <p:spPr>
          <a:xfrm>
            <a:off x="5064919" y="1382316"/>
            <a:ext cx="1728899" cy="142875"/>
          </a:xfrm>
          <a:prstGeom prst="rect">
            <a:avLst/>
          </a:prstGeom>
          <a:noFill/>
          <a:ln/>
        </p:spPr>
        <p:txBody>
          <a:bodyPr wrap="square" lIns="0" tIns="0" rIns="0" bIns="0" rtlCol="0" anchor="ctr">
            <a:spAutoFit/>
          </a:bodyPr>
          <a:lstStyle/>
          <a:p>
            <a:pPr algn="l" indent="0" marL="0">
              <a:buNone/>
            </a:pPr>
            <a:r>
              <a:rPr lang="en-US" sz="1013" b="1" dirty="0">
                <a:solidFill>
                  <a:srgbClr val="333333"/>
                </a:solidFill>
                <a:latin typeface="Arial" pitchFamily="34" charset="0"/>
                <a:ea typeface="Arial" pitchFamily="34" charset="-122"/>
                <a:cs typeface="Arial" pitchFamily="34" charset="-120"/>
              </a:rPr>
              <a:t>Infrastructure Fortification:</a:t>
            </a:r>
            <a:endParaRPr lang="en-US" sz="1013" dirty="0"/>
          </a:p>
        </p:txBody>
      </p:sp>
      <p:sp>
        <p:nvSpPr>
          <p:cNvPr id="25" name="Text 17"/>
          <p:cNvSpPr/>
          <p:nvPr/>
        </p:nvSpPr>
        <p:spPr>
          <a:xfrm>
            <a:off x="5064919" y="1382316"/>
            <a:ext cx="3616635" cy="335756"/>
          </a:xfrm>
          <a:prstGeom prst="rect">
            <a:avLst/>
          </a:prstGeom>
          <a:noFill/>
          <a:ln/>
        </p:spPr>
        <p:txBody>
          <a:bodyPr wrap="square" lIns="0" tIns="0" rIns="0" bIns="0" rtlCol="0" anchor="ctr">
            <a:spAutoFit/>
          </a:bodyPr>
          <a:lstStyle/>
          <a:p>
            <a:pPr algn="l" indent="0" marL="0">
              <a:buNone/>
            </a:pPr>
            <a:r>
              <a:rPr lang="en-US" sz="1013" dirty="0">
                <a:solidFill>
                  <a:srgbClr val="333333"/>
                </a:solidFill>
                <a:latin typeface="Arial" pitchFamily="34" charset="0"/>
                <a:ea typeface="Arial" pitchFamily="34" charset="-122"/>
                <a:cs typeface="Arial" pitchFamily="34" charset="-120"/>
              </a:rPr>
              <a:t>Hardening facilities against extreme weather and investing in redundant logistics networks</a:t>
            </a:r>
            <a:endParaRPr lang="en-US" sz="1013" dirty="0"/>
          </a:p>
        </p:txBody>
      </p:sp>
      <p:sp>
        <p:nvSpPr>
          <p:cNvPr id="26" name="Text 18"/>
          <p:cNvSpPr/>
          <p:nvPr/>
        </p:nvSpPr>
        <p:spPr>
          <a:xfrm>
            <a:off x="5064919" y="1839516"/>
            <a:ext cx="1674707" cy="142875"/>
          </a:xfrm>
          <a:prstGeom prst="rect">
            <a:avLst/>
          </a:prstGeom>
          <a:noFill/>
          <a:ln/>
        </p:spPr>
        <p:txBody>
          <a:bodyPr wrap="square" lIns="0" tIns="0" rIns="0" bIns="0" rtlCol="0" anchor="ctr">
            <a:spAutoFit/>
          </a:bodyPr>
          <a:lstStyle/>
          <a:p>
            <a:pPr algn="l" indent="0" marL="0">
              <a:buNone/>
            </a:pPr>
            <a:r>
              <a:rPr lang="en-US" sz="1013" b="1" dirty="0">
                <a:solidFill>
                  <a:srgbClr val="333333"/>
                </a:solidFill>
                <a:latin typeface="Arial" pitchFamily="34" charset="0"/>
                <a:ea typeface="Arial" pitchFamily="34" charset="-122"/>
                <a:cs typeface="Arial" pitchFamily="34" charset="-120"/>
              </a:rPr>
              <a:t>Climate Risk Assessment:</a:t>
            </a:r>
            <a:endParaRPr lang="en-US" sz="1013" dirty="0"/>
          </a:p>
        </p:txBody>
      </p:sp>
      <p:sp>
        <p:nvSpPr>
          <p:cNvPr id="27" name="Text 19"/>
          <p:cNvSpPr/>
          <p:nvPr/>
        </p:nvSpPr>
        <p:spPr>
          <a:xfrm>
            <a:off x="5064919" y="1839516"/>
            <a:ext cx="3561578" cy="335756"/>
          </a:xfrm>
          <a:prstGeom prst="rect">
            <a:avLst/>
          </a:prstGeom>
          <a:noFill/>
          <a:ln/>
        </p:spPr>
        <p:txBody>
          <a:bodyPr wrap="square" lIns="0" tIns="0" rIns="0" bIns="0" rtlCol="0" anchor="ctr">
            <a:spAutoFit/>
          </a:bodyPr>
          <a:lstStyle/>
          <a:p>
            <a:pPr algn="l" indent="0" marL="0">
              <a:buNone/>
            </a:pPr>
            <a:r>
              <a:rPr lang="en-US" sz="1013" dirty="0">
                <a:solidFill>
                  <a:srgbClr val="333333"/>
                </a:solidFill>
                <a:latin typeface="Arial" pitchFamily="34" charset="0"/>
                <a:ea typeface="Arial" pitchFamily="34" charset="-122"/>
                <a:cs typeface="Arial" pitchFamily="34" charset="-120"/>
              </a:rPr>
              <a:t>Incorporating climate projections into supply chain planning and site selection</a:t>
            </a:r>
            <a:endParaRPr lang="en-US" sz="1013" dirty="0"/>
          </a:p>
        </p:txBody>
      </p:sp>
      <p:sp>
        <p:nvSpPr>
          <p:cNvPr id="28" name="Text 20"/>
          <p:cNvSpPr/>
          <p:nvPr/>
        </p:nvSpPr>
        <p:spPr>
          <a:xfrm>
            <a:off x="5064919" y="2296716"/>
            <a:ext cx="1550529" cy="142875"/>
          </a:xfrm>
          <a:prstGeom prst="rect">
            <a:avLst/>
          </a:prstGeom>
          <a:noFill/>
          <a:ln/>
        </p:spPr>
        <p:txBody>
          <a:bodyPr wrap="square" lIns="0" tIns="0" rIns="0" bIns="0" rtlCol="0" anchor="ctr">
            <a:spAutoFit/>
          </a:bodyPr>
          <a:lstStyle/>
          <a:p>
            <a:pPr algn="l" indent="0" marL="0">
              <a:buNone/>
            </a:pPr>
            <a:r>
              <a:rPr lang="en-US" sz="1013" b="1" dirty="0">
                <a:solidFill>
                  <a:srgbClr val="333333"/>
                </a:solidFill>
                <a:latin typeface="Arial" pitchFamily="34" charset="0"/>
                <a:ea typeface="Arial" pitchFamily="34" charset="-122"/>
                <a:cs typeface="Arial" pitchFamily="34" charset="-120"/>
              </a:rPr>
              <a:t>Supplier Diversification:</a:t>
            </a:r>
            <a:endParaRPr lang="en-US" sz="1013" dirty="0"/>
          </a:p>
        </p:txBody>
      </p:sp>
      <p:sp>
        <p:nvSpPr>
          <p:cNvPr id="29" name="Text 21"/>
          <p:cNvSpPr/>
          <p:nvPr/>
        </p:nvSpPr>
        <p:spPr>
          <a:xfrm>
            <a:off x="5064919" y="2296716"/>
            <a:ext cx="3509423" cy="335756"/>
          </a:xfrm>
          <a:prstGeom prst="rect">
            <a:avLst/>
          </a:prstGeom>
          <a:noFill/>
          <a:ln/>
        </p:spPr>
        <p:txBody>
          <a:bodyPr wrap="square" lIns="0" tIns="0" rIns="0" bIns="0" rtlCol="0" anchor="ctr">
            <a:spAutoFit/>
          </a:bodyPr>
          <a:lstStyle/>
          <a:p>
            <a:pPr algn="l" indent="0" marL="0">
              <a:buNone/>
            </a:pPr>
            <a:r>
              <a:rPr lang="en-US" sz="1013" dirty="0">
                <a:solidFill>
                  <a:srgbClr val="333333"/>
                </a:solidFill>
                <a:latin typeface="Arial" pitchFamily="34" charset="0"/>
                <a:ea typeface="Arial" pitchFamily="34" charset="-122"/>
                <a:cs typeface="Arial" pitchFamily="34" charset="-120"/>
              </a:rPr>
              <a:t>Reducing dependence on regions with high climate vulnerability</a:t>
            </a:r>
            <a:endParaRPr lang="en-US" sz="1013" dirty="0"/>
          </a:p>
        </p:txBody>
      </p:sp>
      <p:sp>
        <p:nvSpPr>
          <p:cNvPr id="30" name="Text 22"/>
          <p:cNvSpPr/>
          <p:nvPr/>
        </p:nvSpPr>
        <p:spPr>
          <a:xfrm>
            <a:off x="5064919" y="2753916"/>
            <a:ext cx="1343499" cy="142875"/>
          </a:xfrm>
          <a:prstGeom prst="rect">
            <a:avLst/>
          </a:prstGeom>
          <a:noFill/>
          <a:ln/>
        </p:spPr>
        <p:txBody>
          <a:bodyPr wrap="square" lIns="0" tIns="0" rIns="0" bIns="0" rtlCol="0" anchor="ctr">
            <a:spAutoFit/>
          </a:bodyPr>
          <a:lstStyle/>
          <a:p>
            <a:pPr algn="l" indent="0" marL="0">
              <a:buNone/>
            </a:pPr>
            <a:r>
              <a:rPr lang="en-US" sz="1013" b="1" dirty="0">
                <a:solidFill>
                  <a:srgbClr val="333333"/>
                </a:solidFill>
                <a:latin typeface="Arial" pitchFamily="34" charset="0"/>
                <a:ea typeface="Arial" pitchFamily="34" charset="-122"/>
                <a:cs typeface="Arial" pitchFamily="34" charset="-120"/>
              </a:rPr>
              <a:t>Resource Efficiency:</a:t>
            </a:r>
            <a:endParaRPr lang="en-US" sz="1013" dirty="0"/>
          </a:p>
        </p:txBody>
      </p:sp>
      <p:sp>
        <p:nvSpPr>
          <p:cNvPr id="31" name="Text 23"/>
          <p:cNvSpPr/>
          <p:nvPr/>
        </p:nvSpPr>
        <p:spPr>
          <a:xfrm>
            <a:off x="5064919" y="2753916"/>
            <a:ext cx="3602264" cy="335756"/>
          </a:xfrm>
          <a:prstGeom prst="rect">
            <a:avLst/>
          </a:prstGeom>
          <a:noFill/>
          <a:ln/>
        </p:spPr>
        <p:txBody>
          <a:bodyPr wrap="square" lIns="0" tIns="0" rIns="0" bIns="0" rtlCol="0" anchor="ctr">
            <a:spAutoFit/>
          </a:bodyPr>
          <a:lstStyle/>
          <a:p>
            <a:pPr algn="l" indent="0" marL="0">
              <a:buNone/>
            </a:pPr>
            <a:r>
              <a:rPr lang="en-US" sz="1013" dirty="0">
                <a:solidFill>
                  <a:srgbClr val="333333"/>
                </a:solidFill>
                <a:latin typeface="Arial" pitchFamily="34" charset="0"/>
                <a:ea typeface="Arial" pitchFamily="34" charset="-122"/>
                <a:cs typeface="Arial" pitchFamily="34" charset="-120"/>
              </a:rPr>
              <a:t>Reducing water and energy intensity to mitigate resource scarcity risks</a:t>
            </a:r>
            <a:endParaRPr lang="en-US" sz="1013" dirty="0"/>
          </a:p>
        </p:txBody>
      </p:sp>
      <p:sp>
        <p:nvSpPr>
          <p:cNvPr id="32" name="Shape 24"/>
          <p:cNvSpPr/>
          <p:nvPr/>
        </p:nvSpPr>
        <p:spPr>
          <a:xfrm>
            <a:off x="4743450" y="3400425"/>
            <a:ext cx="4114800" cy="1085850"/>
          </a:xfrm>
          <a:prstGeom prst="rect">
            <a:avLst/>
          </a:prstGeom>
          <a:solidFill>
            <a:srgbClr val="7FB3D3"/>
          </a:solidFill>
          <a:ln/>
        </p:spPr>
      </p:sp>
      <p:sp>
        <p:nvSpPr>
          <p:cNvPr id="33" name="Text 25"/>
          <p:cNvSpPr/>
          <p:nvPr/>
        </p:nvSpPr>
        <p:spPr>
          <a:xfrm>
            <a:off x="4829175" y="3486150"/>
            <a:ext cx="4014788" cy="192881"/>
          </a:xfrm>
          <a:prstGeom prst="rect">
            <a:avLst/>
          </a:prstGeom>
          <a:noFill/>
          <a:ln/>
        </p:spPr>
        <p:txBody>
          <a:bodyPr wrap="square" lIns="0" tIns="0" rIns="0" bIns="0" rtlCol="0" anchor="ctr">
            <a:spAutoFit/>
          </a:bodyPr>
          <a:lstStyle/>
          <a:p>
            <a:pPr indent="0" marL="0">
              <a:buNone/>
            </a:pPr>
            <a:r>
              <a:rPr lang="en-US" sz="1013" b="1" dirty="0">
                <a:solidFill>
                  <a:srgbClr val="FFFFFF"/>
                </a:solidFill>
                <a:latin typeface="Arial" pitchFamily="34" charset="0"/>
                <a:ea typeface="Arial" pitchFamily="34" charset="-122"/>
                <a:cs typeface="Arial" pitchFamily="34" charset="-120"/>
              </a:rPr>
              <a:t>Case Study: Semiconductor Water Resilience</a:t>
            </a:r>
            <a:endParaRPr lang="en-US" sz="1013" dirty="0"/>
          </a:p>
        </p:txBody>
      </p:sp>
      <p:sp>
        <p:nvSpPr>
          <p:cNvPr id="34" name="Text 26"/>
          <p:cNvSpPr/>
          <p:nvPr/>
        </p:nvSpPr>
        <p:spPr>
          <a:xfrm>
            <a:off x="4829175" y="3714750"/>
            <a:ext cx="4014788" cy="685800"/>
          </a:xfrm>
          <a:prstGeom prst="rect">
            <a:avLst/>
          </a:prstGeom>
          <a:noFill/>
          <a:ln/>
        </p:spPr>
        <p:txBody>
          <a:bodyPr wrap="square" lIns="0" tIns="0" rIns="0" bIns="0" rtlCol="0" anchor="ctr">
            <a:spAutoFit/>
          </a:bodyPr>
          <a:lstStyle/>
          <a:p>
            <a:pPr indent="0" marL="0">
              <a:buNone/>
            </a:pPr>
            <a:r>
              <a:rPr lang="en-US" sz="900" dirty="0">
                <a:solidFill>
                  <a:srgbClr val="FFFFFF"/>
                </a:solidFill>
                <a:latin typeface="Arial" pitchFamily="34" charset="0"/>
                <a:ea typeface="Arial" pitchFamily="34" charset="-122"/>
                <a:cs typeface="Arial" pitchFamily="34" charset="-120"/>
              </a:rPr>
              <a:t>Semiconductor manufacturing requires large volumes of ultra-pure water. In response to drought risks, Intel and TSMC have implemented water recycling systems that reclaim up to 90% of water used. New facilities include on-site water treatment plants and redundant supply sources.</a:t>
            </a:r>
            <a:endParaRPr lang="en-US" sz="900" dirty="0"/>
          </a:p>
        </p:txBody>
      </p:sp>
      <p:sp>
        <p:nvSpPr>
          <p:cNvPr id="35" name="Text 27"/>
          <p:cNvSpPr/>
          <p:nvPr/>
        </p:nvSpPr>
        <p:spPr>
          <a:xfrm>
            <a:off x="4743450" y="4593431"/>
            <a:ext cx="4186238" cy="257175"/>
          </a:xfrm>
          <a:prstGeom prst="rect">
            <a:avLst/>
          </a:prstGeom>
          <a:noFill/>
          <a:ln/>
        </p:spPr>
        <p:txBody>
          <a:bodyPr wrap="square" lIns="0" tIns="0" rIns="0" bIns="0" rtlCol="0" anchor="ctr">
            <a:spAutoFit/>
          </a:bodyPr>
          <a:lstStyle/>
          <a:p>
            <a:pPr indent="0" marL="0">
              <a:buNone/>
            </a:pPr>
            <a:r>
              <a:rPr lang="en-US" sz="1350" b="1" dirty="0">
                <a:solidFill>
                  <a:srgbClr val="4A90A4"/>
                </a:solidFill>
                <a:latin typeface="Arial" pitchFamily="34" charset="0"/>
                <a:ea typeface="Arial" pitchFamily="34" charset="-122"/>
                <a:cs typeface="Arial" pitchFamily="34" charset="-120"/>
              </a:rPr>
              <a:t>Policy Approaches</a:t>
            </a:r>
            <a:endParaRPr lang="en-US" sz="1350" dirty="0"/>
          </a:p>
        </p:txBody>
      </p:sp>
      <p:sp>
        <p:nvSpPr>
          <p:cNvPr id="36" name="Shape 28"/>
          <p:cNvSpPr/>
          <p:nvPr/>
        </p:nvSpPr>
        <p:spPr>
          <a:xfrm>
            <a:off x="4743450" y="4957763"/>
            <a:ext cx="4114800" cy="1585913"/>
          </a:xfrm>
          <a:prstGeom prst="rect">
            <a:avLst/>
          </a:prstGeom>
          <a:solidFill>
            <a:srgbClr val="FFFFFF"/>
          </a:solidFill>
          <a:ln/>
        </p:spPr>
      </p:sp>
      <p:sp>
        <p:nvSpPr>
          <p:cNvPr id="37" name="Text 29"/>
          <p:cNvSpPr/>
          <p:nvPr/>
        </p:nvSpPr>
        <p:spPr>
          <a:xfrm>
            <a:off x="5064919" y="5089922"/>
            <a:ext cx="2029271" cy="142875"/>
          </a:xfrm>
          <a:prstGeom prst="rect">
            <a:avLst/>
          </a:prstGeom>
          <a:noFill/>
          <a:ln/>
        </p:spPr>
        <p:txBody>
          <a:bodyPr wrap="square" lIns="0" tIns="0" rIns="0" bIns="0" rtlCol="0" anchor="ctr">
            <a:spAutoFit/>
          </a:bodyPr>
          <a:lstStyle/>
          <a:p>
            <a:pPr algn="l" indent="0" marL="0">
              <a:buNone/>
            </a:pPr>
            <a:r>
              <a:rPr lang="en-US" sz="1013" b="1" dirty="0">
                <a:solidFill>
                  <a:srgbClr val="333333"/>
                </a:solidFill>
                <a:latin typeface="Arial" pitchFamily="34" charset="0"/>
                <a:ea typeface="Arial" pitchFamily="34" charset="-122"/>
                <a:cs typeface="Arial" pitchFamily="34" charset="-120"/>
              </a:rPr>
              <a:t>Climate-Resilient Infrastructure:</a:t>
            </a:r>
            <a:endParaRPr lang="en-US" sz="1013" dirty="0"/>
          </a:p>
        </p:txBody>
      </p:sp>
      <p:sp>
        <p:nvSpPr>
          <p:cNvPr id="38" name="Text 30"/>
          <p:cNvSpPr/>
          <p:nvPr/>
        </p:nvSpPr>
        <p:spPr>
          <a:xfrm>
            <a:off x="5064919" y="5089922"/>
            <a:ext cx="3715922" cy="335756"/>
          </a:xfrm>
          <a:prstGeom prst="rect">
            <a:avLst/>
          </a:prstGeom>
          <a:noFill/>
          <a:ln/>
        </p:spPr>
        <p:txBody>
          <a:bodyPr wrap="square" lIns="0" tIns="0" rIns="0" bIns="0" rtlCol="0" anchor="ctr">
            <a:spAutoFit/>
          </a:bodyPr>
          <a:lstStyle/>
          <a:p>
            <a:pPr algn="l" indent="0" marL="0">
              <a:buNone/>
            </a:pPr>
            <a:r>
              <a:rPr lang="en-US" sz="1013" dirty="0">
                <a:solidFill>
                  <a:srgbClr val="333333"/>
                </a:solidFill>
                <a:latin typeface="Arial" pitchFamily="34" charset="0"/>
                <a:ea typeface="Arial" pitchFamily="34" charset="-122"/>
                <a:cs typeface="Arial" pitchFamily="34" charset="-120"/>
              </a:rPr>
              <a:t>Federal investments in ports, roads, and energy systems that can withstand extreme weather</a:t>
            </a:r>
            <a:endParaRPr lang="en-US" sz="1013" dirty="0"/>
          </a:p>
        </p:txBody>
      </p:sp>
      <p:sp>
        <p:nvSpPr>
          <p:cNvPr id="39" name="Text 31"/>
          <p:cNvSpPr/>
          <p:nvPr/>
        </p:nvSpPr>
        <p:spPr>
          <a:xfrm>
            <a:off x="5064919" y="5547122"/>
            <a:ext cx="1664968" cy="142875"/>
          </a:xfrm>
          <a:prstGeom prst="rect">
            <a:avLst/>
          </a:prstGeom>
          <a:noFill/>
          <a:ln/>
        </p:spPr>
        <p:txBody>
          <a:bodyPr wrap="square" lIns="0" tIns="0" rIns="0" bIns="0" rtlCol="0" anchor="ctr">
            <a:spAutoFit/>
          </a:bodyPr>
          <a:lstStyle/>
          <a:p>
            <a:pPr algn="l" indent="0" marL="0">
              <a:buNone/>
            </a:pPr>
            <a:r>
              <a:rPr lang="en-US" sz="1013" b="1" dirty="0">
                <a:solidFill>
                  <a:srgbClr val="333333"/>
                </a:solidFill>
                <a:latin typeface="Arial" pitchFamily="34" charset="0"/>
                <a:ea typeface="Arial" pitchFamily="34" charset="-122"/>
                <a:cs typeface="Arial" pitchFamily="34" charset="-120"/>
              </a:rPr>
              <a:t>Disclosure Requirements:</a:t>
            </a:r>
            <a:endParaRPr lang="en-US" sz="1013" dirty="0"/>
          </a:p>
        </p:txBody>
      </p:sp>
      <p:sp>
        <p:nvSpPr>
          <p:cNvPr id="40" name="Text 32"/>
          <p:cNvSpPr/>
          <p:nvPr/>
        </p:nvSpPr>
        <p:spPr>
          <a:xfrm>
            <a:off x="5064919" y="5547122"/>
            <a:ext cx="3709057" cy="335756"/>
          </a:xfrm>
          <a:prstGeom prst="rect">
            <a:avLst/>
          </a:prstGeom>
          <a:noFill/>
          <a:ln/>
        </p:spPr>
        <p:txBody>
          <a:bodyPr wrap="square" lIns="0" tIns="0" rIns="0" bIns="0" rtlCol="0" anchor="ctr">
            <a:spAutoFit/>
          </a:bodyPr>
          <a:lstStyle/>
          <a:p>
            <a:pPr algn="l" indent="0" marL="0">
              <a:buNone/>
            </a:pPr>
            <a:r>
              <a:rPr lang="en-US" sz="1013" dirty="0">
                <a:solidFill>
                  <a:srgbClr val="333333"/>
                </a:solidFill>
                <a:latin typeface="Arial" pitchFamily="34" charset="0"/>
                <a:ea typeface="Arial" pitchFamily="34" charset="-122"/>
                <a:cs typeface="Arial" pitchFamily="34" charset="-120"/>
              </a:rPr>
              <a:t>Enhanced reporting of climate risks in supply chains</a:t>
            </a:r>
            <a:endParaRPr lang="en-US" sz="1013" dirty="0"/>
          </a:p>
        </p:txBody>
      </p:sp>
      <p:sp>
        <p:nvSpPr>
          <p:cNvPr id="41" name="Text 33"/>
          <p:cNvSpPr/>
          <p:nvPr/>
        </p:nvSpPr>
        <p:spPr>
          <a:xfrm>
            <a:off x="5064919" y="6004322"/>
            <a:ext cx="1652746" cy="142875"/>
          </a:xfrm>
          <a:prstGeom prst="rect">
            <a:avLst/>
          </a:prstGeom>
          <a:noFill/>
          <a:ln/>
        </p:spPr>
        <p:txBody>
          <a:bodyPr wrap="square" lIns="0" tIns="0" rIns="0" bIns="0" rtlCol="0" anchor="ctr">
            <a:spAutoFit/>
          </a:bodyPr>
          <a:lstStyle/>
          <a:p>
            <a:pPr algn="l" indent="0" marL="0">
              <a:buNone/>
            </a:pPr>
            <a:r>
              <a:rPr lang="en-US" sz="1013" b="1" dirty="0">
                <a:solidFill>
                  <a:srgbClr val="333333"/>
                </a:solidFill>
                <a:latin typeface="Arial" pitchFamily="34" charset="0"/>
                <a:ea typeface="Arial" pitchFamily="34" charset="-122"/>
                <a:cs typeface="Arial" pitchFamily="34" charset="-120"/>
              </a:rPr>
              <a:t>Incentives for Adaptation:</a:t>
            </a:r>
            <a:endParaRPr lang="en-US" sz="1013" dirty="0"/>
          </a:p>
        </p:txBody>
      </p:sp>
      <p:sp>
        <p:nvSpPr>
          <p:cNvPr id="42" name="Text 34"/>
          <p:cNvSpPr/>
          <p:nvPr/>
        </p:nvSpPr>
        <p:spPr>
          <a:xfrm>
            <a:off x="5064919" y="6004322"/>
            <a:ext cx="3644540" cy="335756"/>
          </a:xfrm>
          <a:prstGeom prst="rect">
            <a:avLst/>
          </a:prstGeom>
          <a:noFill/>
          <a:ln/>
        </p:spPr>
        <p:txBody>
          <a:bodyPr wrap="square" lIns="0" tIns="0" rIns="0" bIns="0" rtlCol="0" anchor="ctr">
            <a:spAutoFit/>
          </a:bodyPr>
          <a:lstStyle/>
          <a:p>
            <a:pPr algn="l" indent="0" marL="0">
              <a:buNone/>
            </a:pPr>
            <a:r>
              <a:rPr lang="en-US" sz="1013" dirty="0">
                <a:solidFill>
                  <a:srgbClr val="333333"/>
                </a:solidFill>
                <a:latin typeface="Arial" pitchFamily="34" charset="0"/>
                <a:ea typeface="Arial" pitchFamily="34" charset="-122"/>
                <a:cs typeface="Arial" pitchFamily="34" charset="-120"/>
              </a:rPr>
              <a:t>Tax benefits and grants for climate resilience investments</a:t>
            </a:r>
            <a:endParaRPr lang="en-US" sz="1013" dirty="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name="Slide 6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9144000" cy="6636544"/>
          </a:xfrm>
          <a:prstGeom prst="rect">
            <a:avLst/>
          </a:prstGeom>
        </p:spPr>
      </p:pic>
      <p:sp>
        <p:nvSpPr>
          <p:cNvPr id="3" name="Text 0"/>
          <p:cNvSpPr/>
          <p:nvPr/>
        </p:nvSpPr>
        <p:spPr>
          <a:xfrm>
            <a:off x="285750" y="285750"/>
            <a:ext cx="8643938" cy="385763"/>
          </a:xfrm>
          <a:prstGeom prst="rect">
            <a:avLst/>
          </a:prstGeom>
          <a:noFill/>
          <a:ln/>
        </p:spPr>
        <p:txBody>
          <a:bodyPr wrap="square" lIns="0" tIns="0" rIns="0" bIns="0" rtlCol="0" anchor="ctr">
            <a:spAutoFit/>
          </a:bodyPr>
          <a:lstStyle/>
          <a:p>
            <a:pPr indent="0" marL="0">
              <a:buNone/>
            </a:pPr>
            <a:r>
              <a:rPr lang="en-US" sz="2025" b="1" dirty="0">
                <a:solidFill>
                  <a:srgbClr val="2E5984"/>
                </a:solidFill>
                <a:latin typeface="Arial" pitchFamily="34" charset="0"/>
                <a:ea typeface="Arial" pitchFamily="34" charset="-122"/>
                <a:cs typeface="Arial" pitchFamily="34" charset="-120"/>
              </a:rPr>
              <a:t>Future Challenges to Supply Chain Resilience</a:t>
            </a:r>
            <a:endParaRPr lang="en-US" sz="2025" dirty="0"/>
          </a:p>
        </p:txBody>
      </p:sp>
      <p:sp>
        <p:nvSpPr>
          <p:cNvPr id="4" name="Text 1"/>
          <p:cNvSpPr/>
          <p:nvPr/>
        </p:nvSpPr>
        <p:spPr>
          <a:xfrm>
            <a:off x="285750" y="885825"/>
            <a:ext cx="4186238" cy="257175"/>
          </a:xfrm>
          <a:prstGeom prst="rect">
            <a:avLst/>
          </a:prstGeom>
          <a:noFill/>
          <a:ln/>
        </p:spPr>
        <p:txBody>
          <a:bodyPr wrap="square" lIns="0" tIns="0" rIns="0" bIns="0" rtlCol="0" anchor="ctr">
            <a:spAutoFit/>
          </a:bodyPr>
          <a:lstStyle/>
          <a:p>
            <a:pPr indent="0" marL="0">
              <a:buNone/>
            </a:pPr>
            <a:r>
              <a:rPr lang="en-US" sz="1350" b="1" dirty="0">
                <a:solidFill>
                  <a:srgbClr val="4A90A4"/>
                </a:solidFill>
                <a:latin typeface="Arial" pitchFamily="34" charset="0"/>
                <a:ea typeface="Arial" pitchFamily="34" charset="-122"/>
                <a:cs typeface="Arial" pitchFamily="34" charset="-120"/>
              </a:rPr>
              <a:t>Emerging Challenges</a:t>
            </a:r>
            <a:endParaRPr lang="en-US" sz="1350" dirty="0"/>
          </a:p>
        </p:txBody>
      </p:sp>
      <p:sp>
        <p:nvSpPr>
          <p:cNvPr id="5" name="Shape 2"/>
          <p:cNvSpPr/>
          <p:nvPr/>
        </p:nvSpPr>
        <p:spPr>
          <a:xfrm>
            <a:off x="285750" y="1250156"/>
            <a:ext cx="4114800" cy="888616"/>
          </a:xfrm>
          <a:prstGeom prst="rect">
            <a:avLst/>
          </a:prstGeom>
          <a:solidFill>
            <a:srgbClr val="FFFFFF"/>
          </a:solidFill>
          <a:ln/>
        </p:spPr>
      </p:sp>
      <p:sp>
        <p:nvSpPr>
          <p:cNvPr id="6" name="Shape 3"/>
          <p:cNvSpPr/>
          <p:nvPr/>
        </p:nvSpPr>
        <p:spPr>
          <a:xfrm>
            <a:off x="392906" y="1357313"/>
            <a:ext cx="285750" cy="285750"/>
          </a:xfrm>
          <a:prstGeom prst="ellipse">
            <a:avLst/>
          </a:prstGeom>
          <a:solidFill>
            <a:srgbClr val="2E5984"/>
          </a:solidFill>
          <a:ln/>
        </p:spPr>
      </p:sp>
      <p:pic>
        <p:nvPicPr>
          <p:cNvPr id="7" name="Image 1" descr="preencoded.png">    </p:cNvPr>
          <p:cNvPicPr>
            <a:picLocks noChangeAspect="1"/>
          </p:cNvPicPr>
          <p:nvPr/>
        </p:nvPicPr>
        <p:blipFill>
          <a:blip r:embed="rId2"/>
          <a:stretch>
            <a:fillRect/>
          </a:stretch>
        </p:blipFill>
        <p:spPr>
          <a:xfrm>
            <a:off x="464344" y="1496616"/>
            <a:ext cx="142875" cy="7144"/>
          </a:xfrm>
          <a:prstGeom prst="rect">
            <a:avLst/>
          </a:prstGeom>
        </p:spPr>
      </p:pic>
      <p:sp>
        <p:nvSpPr>
          <p:cNvPr id="8" name="Text 4"/>
          <p:cNvSpPr/>
          <p:nvPr/>
        </p:nvSpPr>
        <p:spPr>
          <a:xfrm>
            <a:off x="785813" y="1357313"/>
            <a:ext cx="3579019" cy="192881"/>
          </a:xfrm>
          <a:prstGeom prst="rect">
            <a:avLst/>
          </a:prstGeom>
          <a:noFill/>
          <a:ln/>
        </p:spPr>
        <p:txBody>
          <a:bodyPr wrap="square" lIns="0" tIns="0" rIns="0" bIns="0" rtlCol="0" anchor="ctr">
            <a:spAutoFit/>
          </a:bodyPr>
          <a:lstStyle/>
          <a:p>
            <a:pPr indent="0" marL="0">
              <a:buNone/>
            </a:pPr>
            <a:r>
              <a:rPr lang="en-US" sz="1013" b="1" dirty="0">
                <a:solidFill>
                  <a:srgbClr val="2E5984"/>
                </a:solidFill>
                <a:latin typeface="Arial" pitchFamily="34" charset="0"/>
                <a:ea typeface="Arial" pitchFamily="34" charset="-122"/>
                <a:cs typeface="Arial" pitchFamily="34" charset="-120"/>
              </a:rPr>
              <a:t>Geopolitical Tensions</a:t>
            </a:r>
            <a:endParaRPr lang="en-US" sz="1013" dirty="0"/>
          </a:p>
        </p:txBody>
      </p:sp>
      <p:sp>
        <p:nvSpPr>
          <p:cNvPr id="9" name="Text 5"/>
          <p:cNvSpPr/>
          <p:nvPr/>
        </p:nvSpPr>
        <p:spPr>
          <a:xfrm>
            <a:off x="785813" y="1585913"/>
            <a:ext cx="3579019" cy="445703"/>
          </a:xfrm>
          <a:prstGeom prst="rect">
            <a:avLst/>
          </a:prstGeom>
          <a:noFill/>
          <a:ln/>
        </p:spPr>
        <p:txBody>
          <a:bodyPr wrap="square" lIns="0" tIns="0" rIns="0" bIns="0" rtlCol="0" anchor="ctr">
            <a:spAutoFit/>
          </a:bodyPr>
          <a:lstStyle/>
          <a:p>
            <a:pPr indent="0" marL="0">
              <a:buNone/>
            </a:pPr>
            <a:r>
              <a:rPr lang="en-US" sz="900" dirty="0">
                <a:solidFill>
                  <a:srgbClr val="333333"/>
                </a:solidFill>
                <a:latin typeface="Arial" pitchFamily="34" charset="0"/>
                <a:ea typeface="Arial" pitchFamily="34" charset="-122"/>
                <a:cs typeface="Arial" pitchFamily="34" charset="-120"/>
              </a:rPr>
              <a:t>Increasing fragmentation of the global economy into competing blocs, trade route disruptions, and export controls affecting critical technologies and materials.</a:t>
            </a:r>
            <a:endParaRPr lang="en-US" sz="900" dirty="0"/>
          </a:p>
        </p:txBody>
      </p:sp>
      <p:sp>
        <p:nvSpPr>
          <p:cNvPr id="10" name="Shape 6"/>
          <p:cNvSpPr/>
          <p:nvPr/>
        </p:nvSpPr>
        <p:spPr>
          <a:xfrm>
            <a:off x="285750" y="2245928"/>
            <a:ext cx="4114800" cy="888616"/>
          </a:xfrm>
          <a:prstGeom prst="rect">
            <a:avLst/>
          </a:prstGeom>
          <a:solidFill>
            <a:srgbClr val="FFFFFF"/>
          </a:solidFill>
          <a:ln/>
        </p:spPr>
      </p:sp>
      <p:sp>
        <p:nvSpPr>
          <p:cNvPr id="11" name="Shape 7"/>
          <p:cNvSpPr/>
          <p:nvPr/>
        </p:nvSpPr>
        <p:spPr>
          <a:xfrm>
            <a:off x="392906" y="2353084"/>
            <a:ext cx="285750" cy="285750"/>
          </a:xfrm>
          <a:prstGeom prst="ellipse">
            <a:avLst/>
          </a:prstGeom>
          <a:solidFill>
            <a:srgbClr val="2E5984"/>
          </a:solidFill>
          <a:ln/>
        </p:spPr>
      </p:sp>
      <p:pic>
        <p:nvPicPr>
          <p:cNvPr id="12" name="Image 2" descr="preencoded.png">    </p:cNvPr>
          <p:cNvPicPr>
            <a:picLocks noChangeAspect="1"/>
          </p:cNvPicPr>
          <p:nvPr/>
        </p:nvPicPr>
        <p:blipFill>
          <a:blip r:embed="rId3"/>
          <a:stretch>
            <a:fillRect/>
          </a:stretch>
        </p:blipFill>
        <p:spPr>
          <a:xfrm>
            <a:off x="455414" y="2492387"/>
            <a:ext cx="160734" cy="7144"/>
          </a:xfrm>
          <a:prstGeom prst="rect">
            <a:avLst/>
          </a:prstGeom>
        </p:spPr>
      </p:pic>
      <p:sp>
        <p:nvSpPr>
          <p:cNvPr id="13" name="Text 8"/>
          <p:cNvSpPr/>
          <p:nvPr/>
        </p:nvSpPr>
        <p:spPr>
          <a:xfrm>
            <a:off x="785813" y="2353084"/>
            <a:ext cx="3579019" cy="192881"/>
          </a:xfrm>
          <a:prstGeom prst="rect">
            <a:avLst/>
          </a:prstGeom>
          <a:noFill/>
          <a:ln/>
        </p:spPr>
        <p:txBody>
          <a:bodyPr wrap="square" lIns="0" tIns="0" rIns="0" bIns="0" rtlCol="0" anchor="ctr">
            <a:spAutoFit/>
          </a:bodyPr>
          <a:lstStyle/>
          <a:p>
            <a:pPr indent="0" marL="0">
              <a:buNone/>
            </a:pPr>
            <a:r>
              <a:rPr lang="en-US" sz="1013" b="1" dirty="0">
                <a:solidFill>
                  <a:srgbClr val="2E5984"/>
                </a:solidFill>
                <a:latin typeface="Arial" pitchFamily="34" charset="0"/>
                <a:ea typeface="Arial" pitchFamily="34" charset="-122"/>
                <a:cs typeface="Arial" pitchFamily="34" charset="-120"/>
              </a:rPr>
              <a:t>Non-Market Policies</a:t>
            </a:r>
            <a:endParaRPr lang="en-US" sz="1013" dirty="0"/>
          </a:p>
        </p:txBody>
      </p:sp>
      <p:sp>
        <p:nvSpPr>
          <p:cNvPr id="14" name="Text 9"/>
          <p:cNvSpPr/>
          <p:nvPr/>
        </p:nvSpPr>
        <p:spPr>
          <a:xfrm>
            <a:off x="785813" y="2581684"/>
            <a:ext cx="3579019" cy="445703"/>
          </a:xfrm>
          <a:prstGeom prst="rect">
            <a:avLst/>
          </a:prstGeom>
          <a:noFill/>
          <a:ln/>
        </p:spPr>
        <p:txBody>
          <a:bodyPr wrap="square" lIns="0" tIns="0" rIns="0" bIns="0" rtlCol="0" anchor="ctr">
            <a:spAutoFit/>
          </a:bodyPr>
          <a:lstStyle/>
          <a:p>
            <a:pPr indent="0" marL="0">
              <a:buNone/>
            </a:pPr>
            <a:r>
              <a:rPr lang="en-US" sz="900" dirty="0">
                <a:solidFill>
                  <a:srgbClr val="333333"/>
                </a:solidFill>
                <a:latin typeface="Arial" pitchFamily="34" charset="0"/>
                <a:ea typeface="Arial" pitchFamily="34" charset="-122"/>
                <a:cs typeface="Arial" pitchFamily="34" charset="-120"/>
              </a:rPr>
              <a:t>Industrial subsidies, state-directed investment, and other non-market practices creating uneven playing field and distorting supply chain development.</a:t>
            </a:r>
            <a:endParaRPr lang="en-US" sz="900" dirty="0"/>
          </a:p>
        </p:txBody>
      </p:sp>
      <p:sp>
        <p:nvSpPr>
          <p:cNvPr id="15" name="Shape 10"/>
          <p:cNvSpPr/>
          <p:nvPr/>
        </p:nvSpPr>
        <p:spPr>
          <a:xfrm>
            <a:off x="285750" y="3241700"/>
            <a:ext cx="4114800" cy="888616"/>
          </a:xfrm>
          <a:prstGeom prst="rect">
            <a:avLst/>
          </a:prstGeom>
          <a:solidFill>
            <a:srgbClr val="FFFFFF"/>
          </a:solidFill>
          <a:ln/>
        </p:spPr>
      </p:sp>
      <p:sp>
        <p:nvSpPr>
          <p:cNvPr id="16" name="Shape 11"/>
          <p:cNvSpPr/>
          <p:nvPr/>
        </p:nvSpPr>
        <p:spPr>
          <a:xfrm>
            <a:off x="392906" y="3348856"/>
            <a:ext cx="285750" cy="285750"/>
          </a:xfrm>
          <a:prstGeom prst="ellipse">
            <a:avLst/>
          </a:prstGeom>
          <a:solidFill>
            <a:srgbClr val="2E5984"/>
          </a:solidFill>
          <a:ln/>
        </p:spPr>
      </p:sp>
      <p:pic>
        <p:nvPicPr>
          <p:cNvPr id="17" name="Image 3" descr="preencoded.png">    </p:cNvPr>
          <p:cNvPicPr>
            <a:picLocks noChangeAspect="1"/>
          </p:cNvPicPr>
          <p:nvPr/>
        </p:nvPicPr>
        <p:blipFill>
          <a:blip r:embed="rId4"/>
          <a:stretch>
            <a:fillRect/>
          </a:stretch>
        </p:blipFill>
        <p:spPr>
          <a:xfrm>
            <a:off x="464344" y="3488159"/>
            <a:ext cx="142875" cy="7144"/>
          </a:xfrm>
          <a:prstGeom prst="rect">
            <a:avLst/>
          </a:prstGeom>
        </p:spPr>
      </p:pic>
      <p:sp>
        <p:nvSpPr>
          <p:cNvPr id="18" name="Text 12"/>
          <p:cNvSpPr/>
          <p:nvPr/>
        </p:nvSpPr>
        <p:spPr>
          <a:xfrm>
            <a:off x="785813" y="3348856"/>
            <a:ext cx="3579019" cy="192881"/>
          </a:xfrm>
          <a:prstGeom prst="rect">
            <a:avLst/>
          </a:prstGeom>
          <a:noFill/>
          <a:ln/>
        </p:spPr>
        <p:txBody>
          <a:bodyPr wrap="square" lIns="0" tIns="0" rIns="0" bIns="0" rtlCol="0" anchor="ctr">
            <a:spAutoFit/>
          </a:bodyPr>
          <a:lstStyle/>
          <a:p>
            <a:pPr indent="0" marL="0">
              <a:buNone/>
            </a:pPr>
            <a:r>
              <a:rPr lang="en-US" sz="1013" b="1" dirty="0">
                <a:solidFill>
                  <a:srgbClr val="2E5984"/>
                </a:solidFill>
                <a:latin typeface="Arial" pitchFamily="34" charset="0"/>
                <a:ea typeface="Arial" pitchFamily="34" charset="-122"/>
                <a:cs typeface="Arial" pitchFamily="34" charset="-120"/>
              </a:rPr>
              <a:t>Technological Disruption</a:t>
            </a:r>
            <a:endParaRPr lang="en-US" sz="1013" dirty="0"/>
          </a:p>
        </p:txBody>
      </p:sp>
      <p:sp>
        <p:nvSpPr>
          <p:cNvPr id="19" name="Text 13"/>
          <p:cNvSpPr/>
          <p:nvPr/>
        </p:nvSpPr>
        <p:spPr>
          <a:xfrm>
            <a:off x="785813" y="3577456"/>
            <a:ext cx="3579019" cy="445703"/>
          </a:xfrm>
          <a:prstGeom prst="rect">
            <a:avLst/>
          </a:prstGeom>
          <a:noFill/>
          <a:ln/>
        </p:spPr>
        <p:txBody>
          <a:bodyPr wrap="square" lIns="0" tIns="0" rIns="0" bIns="0" rtlCol="0" anchor="ctr">
            <a:spAutoFit/>
          </a:bodyPr>
          <a:lstStyle/>
          <a:p>
            <a:pPr indent="0" marL="0">
              <a:buNone/>
            </a:pPr>
            <a:r>
              <a:rPr lang="en-US" sz="900" dirty="0">
                <a:solidFill>
                  <a:srgbClr val="333333"/>
                </a:solidFill>
                <a:latin typeface="Arial" pitchFamily="34" charset="0"/>
                <a:ea typeface="Arial" pitchFamily="34" charset="-122"/>
                <a:cs typeface="Arial" pitchFamily="34" charset="-120"/>
              </a:rPr>
              <a:t>Rapid advances in AI, automation, and additive manufacturing changing production patterns and creating new dependencies on digital infrastructure.</a:t>
            </a:r>
            <a:endParaRPr lang="en-US" sz="900" dirty="0"/>
          </a:p>
        </p:txBody>
      </p:sp>
      <p:sp>
        <p:nvSpPr>
          <p:cNvPr id="20" name="Shape 14"/>
          <p:cNvSpPr/>
          <p:nvPr/>
        </p:nvSpPr>
        <p:spPr>
          <a:xfrm>
            <a:off x="285750" y="4237472"/>
            <a:ext cx="4114800" cy="740048"/>
          </a:xfrm>
          <a:prstGeom prst="rect">
            <a:avLst/>
          </a:prstGeom>
          <a:solidFill>
            <a:srgbClr val="FFFFFF"/>
          </a:solidFill>
          <a:ln/>
        </p:spPr>
      </p:sp>
      <p:sp>
        <p:nvSpPr>
          <p:cNvPr id="21" name="Shape 15"/>
          <p:cNvSpPr/>
          <p:nvPr/>
        </p:nvSpPr>
        <p:spPr>
          <a:xfrm>
            <a:off x="392906" y="4344628"/>
            <a:ext cx="285750" cy="285750"/>
          </a:xfrm>
          <a:prstGeom prst="ellipse">
            <a:avLst/>
          </a:prstGeom>
          <a:solidFill>
            <a:srgbClr val="2E5984"/>
          </a:solidFill>
          <a:ln/>
        </p:spPr>
      </p:sp>
      <p:pic>
        <p:nvPicPr>
          <p:cNvPr id="22" name="Image 4" descr="preencoded.png">    </p:cNvPr>
          <p:cNvPicPr>
            <a:picLocks noChangeAspect="1"/>
          </p:cNvPicPr>
          <p:nvPr/>
        </p:nvPicPr>
        <p:blipFill>
          <a:blip r:embed="rId5"/>
          <a:stretch>
            <a:fillRect/>
          </a:stretch>
        </p:blipFill>
        <p:spPr>
          <a:xfrm>
            <a:off x="464344" y="4483931"/>
            <a:ext cx="142875" cy="7144"/>
          </a:xfrm>
          <a:prstGeom prst="rect">
            <a:avLst/>
          </a:prstGeom>
        </p:spPr>
      </p:pic>
      <p:sp>
        <p:nvSpPr>
          <p:cNvPr id="23" name="Text 16"/>
          <p:cNvSpPr/>
          <p:nvPr/>
        </p:nvSpPr>
        <p:spPr>
          <a:xfrm>
            <a:off x="785813" y="4344628"/>
            <a:ext cx="3579019" cy="192881"/>
          </a:xfrm>
          <a:prstGeom prst="rect">
            <a:avLst/>
          </a:prstGeom>
          <a:noFill/>
          <a:ln/>
        </p:spPr>
        <p:txBody>
          <a:bodyPr wrap="square" lIns="0" tIns="0" rIns="0" bIns="0" rtlCol="0" anchor="ctr">
            <a:spAutoFit/>
          </a:bodyPr>
          <a:lstStyle/>
          <a:p>
            <a:pPr indent="0" marL="0">
              <a:buNone/>
            </a:pPr>
            <a:r>
              <a:rPr lang="en-US" sz="1013" b="1" dirty="0">
                <a:solidFill>
                  <a:srgbClr val="2E5984"/>
                </a:solidFill>
                <a:latin typeface="Arial" pitchFamily="34" charset="0"/>
                <a:ea typeface="Arial" pitchFamily="34" charset="-122"/>
                <a:cs typeface="Arial" pitchFamily="34" charset="-120"/>
              </a:rPr>
              <a:t>Workforce and Education</a:t>
            </a:r>
            <a:endParaRPr lang="en-US" sz="1013" dirty="0"/>
          </a:p>
        </p:txBody>
      </p:sp>
      <p:sp>
        <p:nvSpPr>
          <p:cNvPr id="24" name="Text 17"/>
          <p:cNvSpPr/>
          <p:nvPr/>
        </p:nvSpPr>
        <p:spPr>
          <a:xfrm>
            <a:off x="785813" y="4573228"/>
            <a:ext cx="3579019" cy="297135"/>
          </a:xfrm>
          <a:prstGeom prst="rect">
            <a:avLst/>
          </a:prstGeom>
          <a:noFill/>
          <a:ln/>
        </p:spPr>
        <p:txBody>
          <a:bodyPr wrap="square" lIns="0" tIns="0" rIns="0" bIns="0" rtlCol="0" anchor="ctr">
            <a:spAutoFit/>
          </a:bodyPr>
          <a:lstStyle/>
          <a:p>
            <a:pPr indent="0" marL="0">
              <a:buNone/>
            </a:pPr>
            <a:r>
              <a:rPr lang="en-US" sz="900" dirty="0">
                <a:solidFill>
                  <a:srgbClr val="333333"/>
                </a:solidFill>
                <a:latin typeface="Arial" pitchFamily="34" charset="0"/>
                <a:ea typeface="Arial" pitchFamily="34" charset="-122"/>
                <a:cs typeface="Arial" pitchFamily="34" charset="-120"/>
              </a:rPr>
              <a:t>Growing skills gaps in manufacturing, logistics, and supply chain management limiting capacity to implement resilience strategies.</a:t>
            </a:r>
            <a:endParaRPr lang="en-US" sz="900" dirty="0"/>
          </a:p>
        </p:txBody>
      </p:sp>
      <p:sp>
        <p:nvSpPr>
          <p:cNvPr id="25" name="Text 18"/>
          <p:cNvSpPr/>
          <p:nvPr/>
        </p:nvSpPr>
        <p:spPr>
          <a:xfrm>
            <a:off x="4743450" y="885825"/>
            <a:ext cx="4186238" cy="257175"/>
          </a:xfrm>
          <a:prstGeom prst="rect">
            <a:avLst/>
          </a:prstGeom>
          <a:noFill/>
          <a:ln/>
        </p:spPr>
        <p:txBody>
          <a:bodyPr wrap="square" lIns="0" tIns="0" rIns="0" bIns="0" rtlCol="0" anchor="ctr">
            <a:spAutoFit/>
          </a:bodyPr>
          <a:lstStyle/>
          <a:p>
            <a:pPr indent="0" marL="0">
              <a:buNone/>
            </a:pPr>
            <a:r>
              <a:rPr lang="en-US" sz="1350" b="1" dirty="0">
                <a:solidFill>
                  <a:srgbClr val="4A90A4"/>
                </a:solidFill>
                <a:latin typeface="Arial" pitchFamily="34" charset="0"/>
                <a:ea typeface="Arial" pitchFamily="34" charset="-122"/>
                <a:cs typeface="Arial" pitchFamily="34" charset="-120"/>
              </a:rPr>
              <a:t>Strategic Considerations</a:t>
            </a:r>
            <a:endParaRPr lang="en-US" sz="1350" dirty="0"/>
          </a:p>
        </p:txBody>
      </p:sp>
      <p:sp>
        <p:nvSpPr>
          <p:cNvPr id="26" name="Shape 19"/>
          <p:cNvSpPr/>
          <p:nvPr/>
        </p:nvSpPr>
        <p:spPr>
          <a:xfrm>
            <a:off x="4743450" y="1250156"/>
            <a:ext cx="4114800" cy="2235994"/>
          </a:xfrm>
          <a:prstGeom prst="rect">
            <a:avLst/>
          </a:prstGeom>
          <a:solidFill>
            <a:srgbClr val="FFFFFF"/>
          </a:solidFill>
          <a:ln/>
        </p:spPr>
      </p:sp>
      <p:sp>
        <p:nvSpPr>
          <p:cNvPr id="27" name="Text 20"/>
          <p:cNvSpPr/>
          <p:nvPr/>
        </p:nvSpPr>
        <p:spPr>
          <a:xfrm>
            <a:off x="5064919" y="1382316"/>
            <a:ext cx="2308157" cy="142875"/>
          </a:xfrm>
          <a:prstGeom prst="rect">
            <a:avLst/>
          </a:prstGeom>
          <a:noFill/>
          <a:ln/>
        </p:spPr>
        <p:txBody>
          <a:bodyPr wrap="square" lIns="0" tIns="0" rIns="0" bIns="0" rtlCol="0" anchor="ctr">
            <a:spAutoFit/>
          </a:bodyPr>
          <a:lstStyle/>
          <a:p>
            <a:pPr algn="l" indent="0" marL="0">
              <a:buNone/>
            </a:pPr>
            <a:r>
              <a:rPr lang="en-US" sz="1013" b="1" dirty="0">
                <a:solidFill>
                  <a:srgbClr val="333333"/>
                </a:solidFill>
                <a:latin typeface="Arial" pitchFamily="34" charset="0"/>
                <a:ea typeface="Arial" pitchFamily="34" charset="-122"/>
                <a:cs typeface="Arial" pitchFamily="34" charset="-120"/>
              </a:rPr>
              <a:t>Balancing Resilience and Efficiency:</a:t>
            </a:r>
            <a:endParaRPr lang="en-US" sz="1013" dirty="0"/>
          </a:p>
        </p:txBody>
      </p:sp>
      <p:sp>
        <p:nvSpPr>
          <p:cNvPr id="28" name="Text 21"/>
          <p:cNvSpPr/>
          <p:nvPr/>
        </p:nvSpPr>
        <p:spPr>
          <a:xfrm>
            <a:off x="5064919" y="1382316"/>
            <a:ext cx="3451882" cy="528638"/>
          </a:xfrm>
          <a:prstGeom prst="rect">
            <a:avLst/>
          </a:prstGeom>
          <a:noFill/>
          <a:ln/>
        </p:spPr>
        <p:txBody>
          <a:bodyPr wrap="square" lIns="0" tIns="0" rIns="0" bIns="0" rtlCol="0" anchor="ctr">
            <a:spAutoFit/>
          </a:bodyPr>
          <a:lstStyle/>
          <a:p>
            <a:pPr algn="l" indent="0" marL="0">
              <a:buNone/>
            </a:pPr>
            <a:r>
              <a:rPr lang="en-US" sz="1013" dirty="0">
                <a:solidFill>
                  <a:srgbClr val="333333"/>
                </a:solidFill>
                <a:latin typeface="Arial" pitchFamily="34" charset="0"/>
                <a:ea typeface="Arial" pitchFamily="34" charset="-122"/>
                <a:cs typeface="Arial" pitchFamily="34" charset="-120"/>
              </a:rPr>
              <a:t>Finding sustainable approaches that enhance security without sacrificing competitiveness</a:t>
            </a:r>
            <a:endParaRPr lang="en-US" sz="1013" dirty="0"/>
          </a:p>
        </p:txBody>
      </p:sp>
      <p:sp>
        <p:nvSpPr>
          <p:cNvPr id="29" name="Text 22"/>
          <p:cNvSpPr/>
          <p:nvPr/>
        </p:nvSpPr>
        <p:spPr>
          <a:xfrm>
            <a:off x="5064919" y="2032397"/>
            <a:ext cx="1807508" cy="142875"/>
          </a:xfrm>
          <a:prstGeom prst="rect">
            <a:avLst/>
          </a:prstGeom>
          <a:noFill/>
          <a:ln/>
        </p:spPr>
        <p:txBody>
          <a:bodyPr wrap="square" lIns="0" tIns="0" rIns="0" bIns="0" rtlCol="0" anchor="ctr">
            <a:spAutoFit/>
          </a:bodyPr>
          <a:lstStyle/>
          <a:p>
            <a:pPr algn="l" indent="0" marL="0">
              <a:buNone/>
            </a:pPr>
            <a:r>
              <a:rPr lang="en-US" sz="1013" b="1" dirty="0">
                <a:solidFill>
                  <a:srgbClr val="333333"/>
                </a:solidFill>
                <a:latin typeface="Arial" pitchFamily="34" charset="0"/>
                <a:ea typeface="Arial" pitchFamily="34" charset="-122"/>
                <a:cs typeface="Arial" pitchFamily="34" charset="-120"/>
              </a:rPr>
              <a:t>Public-Private Coordination:</a:t>
            </a:r>
            <a:endParaRPr lang="en-US" sz="1013" dirty="0"/>
          </a:p>
        </p:txBody>
      </p:sp>
      <p:sp>
        <p:nvSpPr>
          <p:cNvPr id="30" name="Text 23"/>
          <p:cNvSpPr/>
          <p:nvPr/>
        </p:nvSpPr>
        <p:spPr>
          <a:xfrm>
            <a:off x="5064919" y="2032397"/>
            <a:ext cx="3372603" cy="335756"/>
          </a:xfrm>
          <a:prstGeom prst="rect">
            <a:avLst/>
          </a:prstGeom>
          <a:noFill/>
          <a:ln/>
        </p:spPr>
        <p:txBody>
          <a:bodyPr wrap="square" lIns="0" tIns="0" rIns="0" bIns="0" rtlCol="0" anchor="ctr">
            <a:spAutoFit/>
          </a:bodyPr>
          <a:lstStyle/>
          <a:p>
            <a:pPr algn="l" indent="0" marL="0">
              <a:buNone/>
            </a:pPr>
            <a:r>
              <a:rPr lang="en-US" sz="1013" dirty="0">
                <a:solidFill>
                  <a:srgbClr val="333333"/>
                </a:solidFill>
                <a:latin typeface="Arial" pitchFamily="34" charset="0"/>
                <a:ea typeface="Arial" pitchFamily="34" charset="-122"/>
                <a:cs typeface="Arial" pitchFamily="34" charset="-120"/>
              </a:rPr>
              <a:t>Developing frameworks for shared responsibility between government and industry</a:t>
            </a:r>
            <a:endParaRPr lang="en-US" sz="1013" dirty="0"/>
          </a:p>
        </p:txBody>
      </p:sp>
      <p:sp>
        <p:nvSpPr>
          <p:cNvPr id="31" name="Text 24"/>
          <p:cNvSpPr/>
          <p:nvPr/>
        </p:nvSpPr>
        <p:spPr>
          <a:xfrm>
            <a:off x="5064919" y="2489597"/>
            <a:ext cx="1545422" cy="142875"/>
          </a:xfrm>
          <a:prstGeom prst="rect">
            <a:avLst/>
          </a:prstGeom>
          <a:noFill/>
          <a:ln/>
        </p:spPr>
        <p:txBody>
          <a:bodyPr wrap="square" lIns="0" tIns="0" rIns="0" bIns="0" rtlCol="0" anchor="ctr">
            <a:spAutoFit/>
          </a:bodyPr>
          <a:lstStyle/>
          <a:p>
            <a:pPr algn="l" indent="0" marL="0">
              <a:buNone/>
            </a:pPr>
            <a:r>
              <a:rPr lang="en-US" sz="1013" b="1" dirty="0">
                <a:solidFill>
                  <a:srgbClr val="333333"/>
                </a:solidFill>
                <a:latin typeface="Arial" pitchFamily="34" charset="0"/>
                <a:ea typeface="Arial" pitchFamily="34" charset="-122"/>
                <a:cs typeface="Arial" pitchFamily="34" charset="-120"/>
              </a:rPr>
              <a:t>International Alignment:</a:t>
            </a:r>
            <a:endParaRPr lang="en-US" sz="1013" dirty="0"/>
          </a:p>
        </p:txBody>
      </p:sp>
      <p:sp>
        <p:nvSpPr>
          <p:cNvPr id="32" name="Text 25"/>
          <p:cNvSpPr/>
          <p:nvPr/>
        </p:nvSpPr>
        <p:spPr>
          <a:xfrm>
            <a:off x="5064919" y="2489597"/>
            <a:ext cx="3589595" cy="335756"/>
          </a:xfrm>
          <a:prstGeom prst="rect">
            <a:avLst/>
          </a:prstGeom>
          <a:noFill/>
          <a:ln/>
        </p:spPr>
        <p:txBody>
          <a:bodyPr wrap="square" lIns="0" tIns="0" rIns="0" bIns="0" rtlCol="0" anchor="ctr">
            <a:spAutoFit/>
          </a:bodyPr>
          <a:lstStyle/>
          <a:p>
            <a:pPr algn="l" indent="0" marL="0">
              <a:buNone/>
            </a:pPr>
            <a:r>
              <a:rPr lang="en-US" sz="1013" dirty="0">
                <a:solidFill>
                  <a:srgbClr val="333333"/>
                </a:solidFill>
                <a:latin typeface="Arial" pitchFamily="34" charset="0"/>
                <a:ea typeface="Arial" pitchFamily="34" charset="-122"/>
                <a:cs typeface="Arial" pitchFamily="34" charset="-120"/>
              </a:rPr>
              <a:t>Harmonizing resilience approaches with allies while managing competition with strategic rivals</a:t>
            </a:r>
            <a:endParaRPr lang="en-US" sz="1013" dirty="0"/>
          </a:p>
        </p:txBody>
      </p:sp>
      <p:sp>
        <p:nvSpPr>
          <p:cNvPr id="33" name="Text 26"/>
          <p:cNvSpPr/>
          <p:nvPr/>
        </p:nvSpPr>
        <p:spPr>
          <a:xfrm>
            <a:off x="5064919" y="2946797"/>
            <a:ext cx="1464552" cy="142875"/>
          </a:xfrm>
          <a:prstGeom prst="rect">
            <a:avLst/>
          </a:prstGeom>
          <a:noFill/>
          <a:ln/>
        </p:spPr>
        <p:txBody>
          <a:bodyPr wrap="square" lIns="0" tIns="0" rIns="0" bIns="0" rtlCol="0" anchor="ctr">
            <a:spAutoFit/>
          </a:bodyPr>
          <a:lstStyle/>
          <a:p>
            <a:pPr algn="l" indent="0" marL="0">
              <a:buNone/>
            </a:pPr>
            <a:r>
              <a:rPr lang="en-US" sz="1013" b="1" dirty="0">
                <a:solidFill>
                  <a:srgbClr val="333333"/>
                </a:solidFill>
                <a:latin typeface="Arial" pitchFamily="34" charset="0"/>
                <a:ea typeface="Arial" pitchFamily="34" charset="-122"/>
                <a:cs typeface="Arial" pitchFamily="34" charset="-120"/>
              </a:rPr>
              <a:t>Long-term Investment:</a:t>
            </a:r>
            <a:endParaRPr lang="en-US" sz="1013" dirty="0"/>
          </a:p>
        </p:txBody>
      </p:sp>
      <p:sp>
        <p:nvSpPr>
          <p:cNvPr id="34" name="Text 27"/>
          <p:cNvSpPr/>
          <p:nvPr/>
        </p:nvSpPr>
        <p:spPr>
          <a:xfrm>
            <a:off x="5064919" y="2946797"/>
            <a:ext cx="3716229" cy="335756"/>
          </a:xfrm>
          <a:prstGeom prst="rect">
            <a:avLst/>
          </a:prstGeom>
          <a:noFill/>
          <a:ln/>
        </p:spPr>
        <p:txBody>
          <a:bodyPr wrap="square" lIns="0" tIns="0" rIns="0" bIns="0" rtlCol="0" anchor="ctr">
            <a:spAutoFit/>
          </a:bodyPr>
          <a:lstStyle/>
          <a:p>
            <a:pPr algn="l" indent="0" marL="0">
              <a:buNone/>
            </a:pPr>
            <a:r>
              <a:rPr lang="en-US" sz="1013" dirty="0">
                <a:solidFill>
                  <a:srgbClr val="333333"/>
                </a:solidFill>
                <a:latin typeface="Arial" pitchFamily="34" charset="0"/>
                <a:ea typeface="Arial" pitchFamily="34" charset="-122"/>
                <a:cs typeface="Arial" pitchFamily="34" charset="-120"/>
              </a:rPr>
              <a:t>Maintaining focus on resilience beyond immediate crises</a:t>
            </a:r>
            <a:endParaRPr lang="en-US" sz="1013" dirty="0"/>
          </a:p>
        </p:txBody>
      </p:sp>
      <p:pic>
        <p:nvPicPr>
          <p:cNvPr id="35" name="Image 5" descr="preencoded.png">    </p:cNvPr>
          <p:cNvPicPr>
            <a:picLocks noChangeAspect="1"/>
          </p:cNvPicPr>
          <p:nvPr/>
        </p:nvPicPr>
        <p:blipFill>
          <a:blip r:embed="rId6"/>
          <a:stretch>
            <a:fillRect/>
          </a:stretch>
        </p:blipFill>
        <p:spPr>
          <a:xfrm>
            <a:off x="4743450" y="3593306"/>
            <a:ext cx="4114800" cy="1428750"/>
          </a:xfrm>
          <a:prstGeom prst="rect">
            <a:avLst/>
          </a:prstGeom>
        </p:spPr>
      </p:pic>
      <p:sp>
        <p:nvSpPr>
          <p:cNvPr id="36" name="Shape 28"/>
          <p:cNvSpPr/>
          <p:nvPr/>
        </p:nvSpPr>
        <p:spPr>
          <a:xfrm>
            <a:off x="4743450" y="5129213"/>
            <a:ext cx="4114800" cy="1085850"/>
          </a:xfrm>
          <a:prstGeom prst="rect">
            <a:avLst/>
          </a:prstGeom>
          <a:solidFill>
            <a:srgbClr val="7FB3D3"/>
          </a:solidFill>
          <a:ln/>
        </p:spPr>
      </p:sp>
      <p:sp>
        <p:nvSpPr>
          <p:cNvPr id="37" name="Text 29"/>
          <p:cNvSpPr/>
          <p:nvPr/>
        </p:nvSpPr>
        <p:spPr>
          <a:xfrm>
            <a:off x="4829175" y="5214938"/>
            <a:ext cx="4014788" cy="192881"/>
          </a:xfrm>
          <a:prstGeom prst="rect">
            <a:avLst/>
          </a:prstGeom>
          <a:noFill/>
          <a:ln/>
        </p:spPr>
        <p:txBody>
          <a:bodyPr wrap="square" lIns="0" tIns="0" rIns="0" bIns="0" rtlCol="0" anchor="ctr">
            <a:spAutoFit/>
          </a:bodyPr>
          <a:lstStyle/>
          <a:p>
            <a:pPr indent="0" marL="0">
              <a:buNone/>
            </a:pPr>
            <a:r>
              <a:rPr lang="en-US" sz="1013" b="1" dirty="0">
                <a:solidFill>
                  <a:srgbClr val="FFFFFF"/>
                </a:solidFill>
                <a:latin typeface="Arial" pitchFamily="34" charset="0"/>
                <a:ea typeface="Arial" pitchFamily="34" charset="-122"/>
                <a:cs typeface="Arial" pitchFamily="34" charset="-120"/>
              </a:rPr>
              <a:t>Critical Technology Dependencies</a:t>
            </a:r>
            <a:endParaRPr lang="en-US" sz="1013" dirty="0"/>
          </a:p>
        </p:txBody>
      </p:sp>
      <p:sp>
        <p:nvSpPr>
          <p:cNvPr id="38" name="Text 30"/>
          <p:cNvSpPr/>
          <p:nvPr/>
        </p:nvSpPr>
        <p:spPr>
          <a:xfrm>
            <a:off x="4829175" y="5443538"/>
            <a:ext cx="4014788" cy="685800"/>
          </a:xfrm>
          <a:prstGeom prst="rect">
            <a:avLst/>
          </a:prstGeom>
          <a:noFill/>
          <a:ln/>
        </p:spPr>
        <p:txBody>
          <a:bodyPr wrap="square" lIns="0" tIns="0" rIns="0" bIns="0" rtlCol="0" anchor="ctr">
            <a:spAutoFit/>
          </a:bodyPr>
          <a:lstStyle/>
          <a:p>
            <a:pPr indent="0" marL="0">
              <a:buNone/>
            </a:pPr>
            <a:r>
              <a:rPr lang="en-US" sz="900" dirty="0">
                <a:solidFill>
                  <a:srgbClr val="FFFFFF"/>
                </a:solidFill>
                <a:latin typeface="Arial" pitchFamily="34" charset="0"/>
                <a:ea typeface="Arial" pitchFamily="34" charset="-122"/>
                <a:cs typeface="Arial" pitchFamily="34" charset="-120"/>
              </a:rPr>
              <a:t>Advanced semiconductor manufacturing equipment, rare earth processing, high-capacity batteries, and pharmaceutical ingredients remain areas of significant dependency despite recent investments. These sectors require sustained focus and international coordination.</a:t>
            </a:r>
            <a:endParaRPr lang="en-US" sz="900" dirty="0"/>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name="Slide 6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9144000" cy="5143500"/>
          </a:xfrm>
          <a:prstGeom prst="rect">
            <a:avLst/>
          </a:prstGeom>
        </p:spPr>
      </p:pic>
      <p:sp>
        <p:nvSpPr>
          <p:cNvPr id="3" name="Text 0"/>
          <p:cNvSpPr/>
          <p:nvPr/>
        </p:nvSpPr>
        <p:spPr>
          <a:xfrm>
            <a:off x="214313" y="214313"/>
            <a:ext cx="8786813" cy="385763"/>
          </a:xfrm>
          <a:prstGeom prst="rect">
            <a:avLst/>
          </a:prstGeom>
          <a:noFill/>
          <a:ln/>
        </p:spPr>
        <p:txBody>
          <a:bodyPr wrap="square" lIns="0" tIns="0" rIns="0" bIns="0" rtlCol="0" anchor="ctr">
            <a:spAutoFit/>
          </a:bodyPr>
          <a:lstStyle/>
          <a:p>
            <a:pPr indent="0" marL="0">
              <a:buNone/>
            </a:pPr>
            <a:r>
              <a:rPr lang="en-US" sz="2025" b="1" dirty="0">
                <a:solidFill>
                  <a:srgbClr val="2E5984"/>
                </a:solidFill>
                <a:latin typeface="Arial" pitchFamily="34" charset="0"/>
                <a:ea typeface="Arial" pitchFamily="34" charset="-122"/>
                <a:cs typeface="Arial" pitchFamily="34" charset="-120"/>
              </a:rPr>
              <a:t>Recommendations for Strengthening US Supply Chain Resilience</a:t>
            </a:r>
            <a:endParaRPr lang="en-US" sz="2025" dirty="0"/>
          </a:p>
        </p:txBody>
      </p:sp>
      <p:sp>
        <p:nvSpPr>
          <p:cNvPr id="4" name="Text 1"/>
          <p:cNvSpPr/>
          <p:nvPr/>
        </p:nvSpPr>
        <p:spPr>
          <a:xfrm>
            <a:off x="214313" y="764381"/>
            <a:ext cx="4254801" cy="257175"/>
          </a:xfrm>
          <a:prstGeom prst="rect">
            <a:avLst/>
          </a:prstGeom>
          <a:noFill/>
          <a:ln/>
        </p:spPr>
        <p:txBody>
          <a:bodyPr wrap="square" lIns="0" tIns="0" rIns="0" bIns="0" rtlCol="0" anchor="ctr">
            <a:spAutoFit/>
          </a:bodyPr>
          <a:lstStyle/>
          <a:p>
            <a:pPr indent="0" marL="0">
              <a:buNone/>
            </a:pPr>
            <a:r>
              <a:rPr lang="en-US" sz="1350" b="1" dirty="0">
                <a:solidFill>
                  <a:srgbClr val="4A90A4"/>
                </a:solidFill>
                <a:latin typeface="Arial" pitchFamily="34" charset="0"/>
                <a:ea typeface="Arial" pitchFamily="34" charset="-122"/>
                <a:cs typeface="Arial" pitchFamily="34" charset="-120"/>
              </a:rPr>
              <a:t>Policy Recommendations</a:t>
            </a:r>
            <a:endParaRPr lang="en-US" sz="1350" dirty="0"/>
          </a:p>
        </p:txBody>
      </p:sp>
      <p:sp>
        <p:nvSpPr>
          <p:cNvPr id="5" name="Shape 2"/>
          <p:cNvSpPr/>
          <p:nvPr/>
        </p:nvSpPr>
        <p:spPr>
          <a:xfrm>
            <a:off x="214313" y="1092994"/>
            <a:ext cx="4183363" cy="642938"/>
          </a:xfrm>
          <a:prstGeom prst="rect">
            <a:avLst/>
          </a:prstGeom>
          <a:solidFill>
            <a:srgbClr val="FFFFFF"/>
          </a:solidFill>
          <a:ln/>
        </p:spPr>
      </p:sp>
      <p:sp>
        <p:nvSpPr>
          <p:cNvPr id="6" name="Shape 3"/>
          <p:cNvSpPr/>
          <p:nvPr/>
        </p:nvSpPr>
        <p:spPr>
          <a:xfrm>
            <a:off x="300038" y="1178719"/>
            <a:ext cx="257175" cy="257175"/>
          </a:xfrm>
          <a:prstGeom prst="ellipse">
            <a:avLst/>
          </a:prstGeom>
          <a:solidFill>
            <a:srgbClr val="2E5984"/>
          </a:solidFill>
          <a:ln/>
        </p:spPr>
      </p:sp>
      <p:pic>
        <p:nvPicPr>
          <p:cNvPr id="7" name="Image 1" descr="preencoded.png">    </p:cNvPr>
          <p:cNvPicPr>
            <a:picLocks noChangeAspect="1"/>
          </p:cNvPicPr>
          <p:nvPr/>
        </p:nvPicPr>
        <p:blipFill>
          <a:blip r:embed="rId2"/>
          <a:stretch>
            <a:fillRect/>
          </a:stretch>
        </p:blipFill>
        <p:spPr>
          <a:xfrm>
            <a:off x="383977" y="1303734"/>
            <a:ext cx="89297" cy="7144"/>
          </a:xfrm>
          <a:prstGeom prst="rect">
            <a:avLst/>
          </a:prstGeom>
        </p:spPr>
      </p:pic>
      <p:sp>
        <p:nvSpPr>
          <p:cNvPr id="8" name="Text 4"/>
          <p:cNvSpPr/>
          <p:nvPr/>
        </p:nvSpPr>
        <p:spPr>
          <a:xfrm>
            <a:off x="642938" y="1178719"/>
            <a:ext cx="3740451" cy="192881"/>
          </a:xfrm>
          <a:prstGeom prst="rect">
            <a:avLst/>
          </a:prstGeom>
          <a:noFill/>
          <a:ln/>
        </p:spPr>
        <p:txBody>
          <a:bodyPr wrap="square" lIns="0" tIns="0" rIns="0" bIns="0" rtlCol="0" anchor="ctr">
            <a:spAutoFit/>
          </a:bodyPr>
          <a:lstStyle/>
          <a:p>
            <a:pPr indent="0" marL="0">
              <a:buNone/>
            </a:pPr>
            <a:r>
              <a:rPr lang="en-US" sz="1013" b="1" dirty="0">
                <a:solidFill>
                  <a:srgbClr val="2E5984"/>
                </a:solidFill>
                <a:latin typeface="Arial" pitchFamily="34" charset="0"/>
                <a:ea typeface="Arial" pitchFamily="34" charset="-122"/>
                <a:cs typeface="Arial" pitchFamily="34" charset="-120"/>
              </a:rPr>
              <a:t>Strategic Incentives</a:t>
            </a:r>
            <a:endParaRPr lang="en-US" sz="1013" dirty="0"/>
          </a:p>
        </p:txBody>
      </p:sp>
      <p:sp>
        <p:nvSpPr>
          <p:cNvPr id="9" name="Text 5"/>
          <p:cNvSpPr/>
          <p:nvPr/>
        </p:nvSpPr>
        <p:spPr>
          <a:xfrm>
            <a:off x="642938" y="1393031"/>
            <a:ext cx="3740451" cy="257175"/>
          </a:xfrm>
          <a:prstGeom prst="rect">
            <a:avLst/>
          </a:prstGeom>
          <a:noFill/>
          <a:ln/>
        </p:spPr>
        <p:txBody>
          <a:bodyPr wrap="square" lIns="0" tIns="0" rIns="0" bIns="0" rtlCol="0" anchor="ctr">
            <a:spAutoFit/>
          </a:bodyPr>
          <a:lstStyle/>
          <a:p>
            <a:pPr indent="0" marL="0">
              <a:buNone/>
            </a:pPr>
            <a:r>
              <a:rPr lang="en-US" sz="844" dirty="0">
                <a:solidFill>
                  <a:srgbClr val="333333"/>
                </a:solidFill>
                <a:latin typeface="Arial" pitchFamily="34" charset="0"/>
                <a:ea typeface="Arial" pitchFamily="34" charset="-122"/>
                <a:cs typeface="Arial" pitchFamily="34" charset="-120"/>
              </a:rPr>
              <a:t>Expand targeted incentives for domestic production in critical sectors through tax credits, grants, and procurement preferences.</a:t>
            </a:r>
            <a:endParaRPr lang="en-US" sz="844" dirty="0"/>
          </a:p>
        </p:txBody>
      </p:sp>
      <p:sp>
        <p:nvSpPr>
          <p:cNvPr id="10" name="Shape 6"/>
          <p:cNvSpPr/>
          <p:nvPr/>
        </p:nvSpPr>
        <p:spPr>
          <a:xfrm>
            <a:off x="214313" y="1821656"/>
            <a:ext cx="4183363" cy="642938"/>
          </a:xfrm>
          <a:prstGeom prst="rect">
            <a:avLst/>
          </a:prstGeom>
          <a:solidFill>
            <a:srgbClr val="FFFFFF"/>
          </a:solidFill>
          <a:ln/>
        </p:spPr>
      </p:sp>
      <p:sp>
        <p:nvSpPr>
          <p:cNvPr id="11" name="Shape 7"/>
          <p:cNvSpPr/>
          <p:nvPr/>
        </p:nvSpPr>
        <p:spPr>
          <a:xfrm>
            <a:off x="300038" y="1907381"/>
            <a:ext cx="257175" cy="257175"/>
          </a:xfrm>
          <a:prstGeom prst="ellipse">
            <a:avLst/>
          </a:prstGeom>
          <a:solidFill>
            <a:srgbClr val="2E5984"/>
          </a:solidFill>
          <a:ln/>
        </p:spPr>
      </p:sp>
      <p:pic>
        <p:nvPicPr>
          <p:cNvPr id="12" name="Image 2" descr="preencoded.png">    </p:cNvPr>
          <p:cNvPicPr>
            <a:picLocks noChangeAspect="1"/>
          </p:cNvPicPr>
          <p:nvPr/>
        </p:nvPicPr>
        <p:blipFill>
          <a:blip r:embed="rId3"/>
          <a:stretch>
            <a:fillRect/>
          </a:stretch>
        </p:blipFill>
        <p:spPr>
          <a:xfrm>
            <a:off x="339328" y="2032397"/>
            <a:ext cx="178594" cy="7144"/>
          </a:xfrm>
          <a:prstGeom prst="rect">
            <a:avLst/>
          </a:prstGeom>
        </p:spPr>
      </p:pic>
      <p:sp>
        <p:nvSpPr>
          <p:cNvPr id="13" name="Text 8"/>
          <p:cNvSpPr/>
          <p:nvPr/>
        </p:nvSpPr>
        <p:spPr>
          <a:xfrm>
            <a:off x="642938" y="1907381"/>
            <a:ext cx="3740451" cy="192881"/>
          </a:xfrm>
          <a:prstGeom prst="rect">
            <a:avLst/>
          </a:prstGeom>
          <a:noFill/>
          <a:ln/>
        </p:spPr>
        <p:txBody>
          <a:bodyPr wrap="square" lIns="0" tIns="0" rIns="0" bIns="0" rtlCol="0" anchor="ctr">
            <a:spAutoFit/>
          </a:bodyPr>
          <a:lstStyle/>
          <a:p>
            <a:pPr indent="0" marL="0">
              <a:buNone/>
            </a:pPr>
            <a:r>
              <a:rPr lang="en-US" sz="1013" b="1" dirty="0">
                <a:solidFill>
                  <a:srgbClr val="2E5984"/>
                </a:solidFill>
                <a:latin typeface="Arial" pitchFamily="34" charset="0"/>
                <a:ea typeface="Arial" pitchFamily="34" charset="-122"/>
                <a:cs typeface="Arial" pitchFamily="34" charset="-120"/>
              </a:rPr>
              <a:t>Workforce Development</a:t>
            </a:r>
            <a:endParaRPr lang="en-US" sz="1013" dirty="0"/>
          </a:p>
        </p:txBody>
      </p:sp>
      <p:sp>
        <p:nvSpPr>
          <p:cNvPr id="14" name="Text 9"/>
          <p:cNvSpPr/>
          <p:nvPr/>
        </p:nvSpPr>
        <p:spPr>
          <a:xfrm>
            <a:off x="642938" y="2121694"/>
            <a:ext cx="3740451" cy="257175"/>
          </a:xfrm>
          <a:prstGeom prst="rect">
            <a:avLst/>
          </a:prstGeom>
          <a:noFill/>
          <a:ln/>
        </p:spPr>
        <p:txBody>
          <a:bodyPr wrap="square" lIns="0" tIns="0" rIns="0" bIns="0" rtlCol="0" anchor="ctr">
            <a:spAutoFit/>
          </a:bodyPr>
          <a:lstStyle/>
          <a:p>
            <a:pPr indent="0" marL="0">
              <a:buNone/>
            </a:pPr>
            <a:r>
              <a:rPr lang="en-US" sz="844" dirty="0">
                <a:solidFill>
                  <a:srgbClr val="333333"/>
                </a:solidFill>
                <a:latin typeface="Arial" pitchFamily="34" charset="0"/>
                <a:ea typeface="Arial" pitchFamily="34" charset="-122"/>
                <a:cs typeface="Arial" pitchFamily="34" charset="-120"/>
              </a:rPr>
              <a:t>Invest in manufacturing skills programs, engineering education, and immigration pathways for high-skilled workers.</a:t>
            </a:r>
            <a:endParaRPr lang="en-US" sz="844" dirty="0"/>
          </a:p>
        </p:txBody>
      </p:sp>
      <p:sp>
        <p:nvSpPr>
          <p:cNvPr id="15" name="Shape 10"/>
          <p:cNvSpPr/>
          <p:nvPr/>
        </p:nvSpPr>
        <p:spPr>
          <a:xfrm>
            <a:off x="214313" y="2550319"/>
            <a:ext cx="4183363" cy="642938"/>
          </a:xfrm>
          <a:prstGeom prst="rect">
            <a:avLst/>
          </a:prstGeom>
          <a:solidFill>
            <a:srgbClr val="FFFFFF"/>
          </a:solidFill>
          <a:ln/>
        </p:spPr>
      </p:sp>
      <p:sp>
        <p:nvSpPr>
          <p:cNvPr id="16" name="Shape 11"/>
          <p:cNvSpPr/>
          <p:nvPr/>
        </p:nvSpPr>
        <p:spPr>
          <a:xfrm>
            <a:off x="300038" y="2636044"/>
            <a:ext cx="257175" cy="257175"/>
          </a:xfrm>
          <a:prstGeom prst="ellipse">
            <a:avLst/>
          </a:prstGeom>
          <a:solidFill>
            <a:srgbClr val="2E5984"/>
          </a:solidFill>
          <a:ln/>
        </p:spPr>
      </p:sp>
      <p:pic>
        <p:nvPicPr>
          <p:cNvPr id="17" name="Image 3" descr="preencoded.png">    </p:cNvPr>
          <p:cNvPicPr>
            <a:picLocks noChangeAspect="1"/>
          </p:cNvPicPr>
          <p:nvPr/>
        </p:nvPicPr>
        <p:blipFill>
          <a:blip r:embed="rId4"/>
          <a:stretch>
            <a:fillRect/>
          </a:stretch>
        </p:blipFill>
        <p:spPr>
          <a:xfrm>
            <a:off x="375047" y="2761059"/>
            <a:ext cx="107156" cy="7144"/>
          </a:xfrm>
          <a:prstGeom prst="rect">
            <a:avLst/>
          </a:prstGeom>
        </p:spPr>
      </p:pic>
      <p:sp>
        <p:nvSpPr>
          <p:cNvPr id="18" name="Text 12"/>
          <p:cNvSpPr/>
          <p:nvPr/>
        </p:nvSpPr>
        <p:spPr>
          <a:xfrm>
            <a:off x="642938" y="2636044"/>
            <a:ext cx="3740451" cy="192881"/>
          </a:xfrm>
          <a:prstGeom prst="rect">
            <a:avLst/>
          </a:prstGeom>
          <a:noFill/>
          <a:ln/>
        </p:spPr>
        <p:txBody>
          <a:bodyPr wrap="square" lIns="0" tIns="0" rIns="0" bIns="0" rtlCol="0" anchor="ctr">
            <a:spAutoFit/>
          </a:bodyPr>
          <a:lstStyle/>
          <a:p>
            <a:pPr indent="0" marL="0">
              <a:buNone/>
            </a:pPr>
            <a:r>
              <a:rPr lang="en-US" sz="1013" b="1" dirty="0">
                <a:solidFill>
                  <a:srgbClr val="2E5984"/>
                </a:solidFill>
                <a:latin typeface="Arial" pitchFamily="34" charset="0"/>
                <a:ea typeface="Arial" pitchFamily="34" charset="-122"/>
                <a:cs typeface="Arial" pitchFamily="34" charset="-120"/>
              </a:rPr>
              <a:t>Small Business Support</a:t>
            </a:r>
            <a:endParaRPr lang="en-US" sz="1013" dirty="0"/>
          </a:p>
        </p:txBody>
      </p:sp>
      <p:sp>
        <p:nvSpPr>
          <p:cNvPr id="19" name="Text 13"/>
          <p:cNvSpPr/>
          <p:nvPr/>
        </p:nvSpPr>
        <p:spPr>
          <a:xfrm>
            <a:off x="642938" y="2850356"/>
            <a:ext cx="3740451" cy="257175"/>
          </a:xfrm>
          <a:prstGeom prst="rect">
            <a:avLst/>
          </a:prstGeom>
          <a:noFill/>
          <a:ln/>
        </p:spPr>
        <p:txBody>
          <a:bodyPr wrap="square" lIns="0" tIns="0" rIns="0" bIns="0" rtlCol="0" anchor="ctr">
            <a:spAutoFit/>
          </a:bodyPr>
          <a:lstStyle/>
          <a:p>
            <a:pPr indent="0" marL="0">
              <a:buNone/>
            </a:pPr>
            <a:r>
              <a:rPr lang="en-US" sz="844" dirty="0">
                <a:solidFill>
                  <a:srgbClr val="333333"/>
                </a:solidFill>
                <a:latin typeface="Arial" pitchFamily="34" charset="0"/>
                <a:ea typeface="Arial" pitchFamily="34" charset="-122"/>
                <a:cs typeface="Arial" pitchFamily="34" charset="-120"/>
              </a:rPr>
              <a:t>Strengthen domestic supplier networks through technical assistance, capital access, and integration into prime contractor supply chains.</a:t>
            </a:r>
            <a:endParaRPr lang="en-US" sz="844" dirty="0"/>
          </a:p>
        </p:txBody>
      </p:sp>
      <p:pic>
        <p:nvPicPr>
          <p:cNvPr id="20" name="Image 4" descr="preencoded.png">    </p:cNvPr>
          <p:cNvPicPr>
            <a:picLocks noChangeAspect="1"/>
          </p:cNvPicPr>
          <p:nvPr/>
        </p:nvPicPr>
        <p:blipFill>
          <a:blip r:embed="rId5"/>
          <a:stretch>
            <a:fillRect/>
          </a:stretch>
        </p:blipFill>
        <p:spPr>
          <a:xfrm>
            <a:off x="214313" y="3278981"/>
            <a:ext cx="4179094" cy="1285875"/>
          </a:xfrm>
          <a:prstGeom prst="rect">
            <a:avLst/>
          </a:prstGeom>
        </p:spPr>
      </p:pic>
      <p:sp>
        <p:nvSpPr>
          <p:cNvPr id="21" name="Text 14"/>
          <p:cNvSpPr/>
          <p:nvPr/>
        </p:nvSpPr>
        <p:spPr>
          <a:xfrm>
            <a:off x="4746324" y="764381"/>
            <a:ext cx="4254801" cy="257175"/>
          </a:xfrm>
          <a:prstGeom prst="rect">
            <a:avLst/>
          </a:prstGeom>
          <a:noFill/>
          <a:ln/>
        </p:spPr>
        <p:txBody>
          <a:bodyPr wrap="square" lIns="0" tIns="0" rIns="0" bIns="0" rtlCol="0" anchor="ctr">
            <a:spAutoFit/>
          </a:bodyPr>
          <a:lstStyle/>
          <a:p>
            <a:pPr indent="0" marL="0">
              <a:buNone/>
            </a:pPr>
            <a:r>
              <a:rPr lang="en-US" sz="1350" b="1" dirty="0">
                <a:solidFill>
                  <a:srgbClr val="4A90A4"/>
                </a:solidFill>
                <a:latin typeface="Arial" pitchFamily="34" charset="0"/>
                <a:ea typeface="Arial" pitchFamily="34" charset="-122"/>
                <a:cs typeface="Arial" pitchFamily="34" charset="-120"/>
              </a:rPr>
              <a:t>Implementation Priorities</a:t>
            </a:r>
            <a:endParaRPr lang="en-US" sz="1350" dirty="0"/>
          </a:p>
        </p:txBody>
      </p:sp>
      <p:sp>
        <p:nvSpPr>
          <p:cNvPr id="22" name="Shape 15"/>
          <p:cNvSpPr/>
          <p:nvPr/>
        </p:nvSpPr>
        <p:spPr>
          <a:xfrm>
            <a:off x="4746324" y="1092994"/>
            <a:ext cx="4183363" cy="1371600"/>
          </a:xfrm>
          <a:prstGeom prst="rect">
            <a:avLst/>
          </a:prstGeom>
          <a:solidFill>
            <a:srgbClr val="FFFFFF"/>
          </a:solidFill>
          <a:ln/>
        </p:spPr>
      </p:sp>
      <p:sp>
        <p:nvSpPr>
          <p:cNvPr id="23" name="Text 16"/>
          <p:cNvSpPr/>
          <p:nvPr/>
        </p:nvSpPr>
        <p:spPr>
          <a:xfrm>
            <a:off x="5010643" y="1200150"/>
            <a:ext cx="1499964" cy="128588"/>
          </a:xfrm>
          <a:prstGeom prst="rect">
            <a:avLst/>
          </a:prstGeom>
          <a:noFill/>
          <a:ln/>
        </p:spPr>
        <p:txBody>
          <a:bodyPr wrap="square" lIns="0" tIns="0" rIns="0" bIns="0" rtlCol="0" anchor="ctr">
            <a:spAutoFit/>
          </a:bodyPr>
          <a:lstStyle/>
          <a:p>
            <a:pPr algn="l" indent="0" marL="0">
              <a:buNone/>
            </a:pPr>
            <a:r>
              <a:rPr lang="en-US" sz="900" b="1" dirty="0">
                <a:solidFill>
                  <a:srgbClr val="333333"/>
                </a:solidFill>
                <a:latin typeface="Arial" pitchFamily="34" charset="0"/>
                <a:ea typeface="Arial" pitchFamily="34" charset="-122"/>
                <a:cs typeface="Arial" pitchFamily="34" charset="-120"/>
              </a:rPr>
              <a:t>Institutional Coordination:</a:t>
            </a:r>
            <a:endParaRPr lang="en-US" sz="900" dirty="0"/>
          </a:p>
        </p:txBody>
      </p:sp>
      <p:sp>
        <p:nvSpPr>
          <p:cNvPr id="24" name="Text 17"/>
          <p:cNvSpPr/>
          <p:nvPr/>
        </p:nvSpPr>
        <p:spPr>
          <a:xfrm>
            <a:off x="5010643" y="1200150"/>
            <a:ext cx="3539505" cy="300038"/>
          </a:xfrm>
          <a:prstGeom prst="rect">
            <a:avLst/>
          </a:prstGeom>
          <a:noFill/>
          <a:ln/>
        </p:spPr>
        <p:txBody>
          <a:bodyPr wrap="square" lIns="0" tIns="0" rIns="0" bIns="0" rtlCol="0" anchor="ctr">
            <a:spAutoFit/>
          </a:bodyPr>
          <a:lstStyle/>
          <a:p>
            <a:pPr algn="l" indent="0" marL="0">
              <a:buNone/>
            </a:pPr>
            <a:r>
              <a:rPr lang="en-US" sz="900" dirty="0">
                <a:solidFill>
                  <a:srgbClr val="333333"/>
                </a:solidFill>
                <a:latin typeface="Arial" pitchFamily="34" charset="0"/>
                <a:ea typeface="Arial" pitchFamily="34" charset="-122"/>
                <a:cs typeface="Arial" pitchFamily="34" charset="-120"/>
              </a:rPr>
              <a:t>Strengthen the White House Council on Supply Chain Resilience</a:t>
            </a:r>
            <a:endParaRPr lang="en-US" sz="900" dirty="0"/>
          </a:p>
        </p:txBody>
      </p:sp>
      <p:sp>
        <p:nvSpPr>
          <p:cNvPr id="25" name="Text 18"/>
          <p:cNvSpPr/>
          <p:nvPr/>
        </p:nvSpPr>
        <p:spPr>
          <a:xfrm>
            <a:off x="5010643" y="1600200"/>
            <a:ext cx="1214326" cy="128588"/>
          </a:xfrm>
          <a:prstGeom prst="rect">
            <a:avLst/>
          </a:prstGeom>
          <a:noFill/>
          <a:ln/>
        </p:spPr>
        <p:txBody>
          <a:bodyPr wrap="none" lIns="0" tIns="0" rIns="0" bIns="0" rtlCol="0" anchor="ctr">
            <a:spAutoFit/>
          </a:bodyPr>
          <a:lstStyle/>
          <a:p>
            <a:pPr algn="l" indent="0" marL="0">
              <a:buNone/>
            </a:pPr>
            <a:r>
              <a:rPr lang="en-US" sz="900" b="1" dirty="0">
                <a:solidFill>
                  <a:srgbClr val="333333"/>
                </a:solidFill>
                <a:latin typeface="Arial" pitchFamily="34" charset="0"/>
                <a:ea typeface="Arial" pitchFamily="34" charset="-122"/>
                <a:cs typeface="Arial" pitchFamily="34" charset="-120"/>
              </a:rPr>
              <a:t>Data and Monitoring:</a:t>
            </a:r>
            <a:endParaRPr lang="en-US" sz="900" dirty="0"/>
          </a:p>
        </p:txBody>
      </p:sp>
      <p:sp>
        <p:nvSpPr>
          <p:cNvPr id="26" name="Text 19"/>
          <p:cNvSpPr/>
          <p:nvPr/>
        </p:nvSpPr>
        <p:spPr>
          <a:xfrm>
            <a:off x="5010643" y="1600200"/>
            <a:ext cx="3736795" cy="300038"/>
          </a:xfrm>
          <a:prstGeom prst="rect">
            <a:avLst/>
          </a:prstGeom>
          <a:noFill/>
          <a:ln/>
        </p:spPr>
        <p:txBody>
          <a:bodyPr wrap="square" lIns="0" tIns="0" rIns="0" bIns="0" rtlCol="0" anchor="ctr">
            <a:spAutoFit/>
          </a:bodyPr>
          <a:lstStyle/>
          <a:p>
            <a:pPr algn="l" indent="0" marL="0">
              <a:buNone/>
            </a:pPr>
            <a:r>
              <a:rPr lang="en-US" sz="900" dirty="0">
                <a:solidFill>
                  <a:srgbClr val="333333"/>
                </a:solidFill>
                <a:latin typeface="Arial" pitchFamily="34" charset="0"/>
                <a:ea typeface="Arial" pitchFamily="34" charset="-122"/>
                <a:cs typeface="Arial" pitchFamily="34" charset="-120"/>
              </a:rPr>
              <a:t>Develop supply chain mapping and early warning capabilities</a:t>
            </a:r>
            <a:endParaRPr lang="en-US" sz="900" dirty="0"/>
          </a:p>
        </p:txBody>
      </p:sp>
      <p:sp>
        <p:nvSpPr>
          <p:cNvPr id="27" name="Text 20"/>
          <p:cNvSpPr/>
          <p:nvPr/>
        </p:nvSpPr>
        <p:spPr>
          <a:xfrm>
            <a:off x="5010643" y="2000250"/>
            <a:ext cx="1381646" cy="128588"/>
          </a:xfrm>
          <a:prstGeom prst="rect">
            <a:avLst/>
          </a:prstGeom>
          <a:noFill/>
          <a:ln/>
        </p:spPr>
        <p:txBody>
          <a:bodyPr wrap="square" lIns="0" tIns="0" rIns="0" bIns="0" rtlCol="0" anchor="ctr">
            <a:spAutoFit/>
          </a:bodyPr>
          <a:lstStyle/>
          <a:p>
            <a:pPr algn="l" indent="0" marL="0">
              <a:buNone/>
            </a:pPr>
            <a:r>
              <a:rPr lang="en-US" sz="900" b="1" dirty="0">
                <a:solidFill>
                  <a:srgbClr val="333333"/>
                </a:solidFill>
                <a:latin typeface="Arial" pitchFamily="34" charset="0"/>
                <a:ea typeface="Arial" pitchFamily="34" charset="-122"/>
                <a:cs typeface="Arial" pitchFamily="34" charset="-120"/>
              </a:rPr>
              <a:t>International Alignment:</a:t>
            </a:r>
            <a:endParaRPr lang="en-US" sz="900" dirty="0"/>
          </a:p>
        </p:txBody>
      </p:sp>
      <p:sp>
        <p:nvSpPr>
          <p:cNvPr id="28" name="Text 21"/>
          <p:cNvSpPr/>
          <p:nvPr/>
        </p:nvSpPr>
        <p:spPr>
          <a:xfrm>
            <a:off x="5010643" y="2000250"/>
            <a:ext cx="3872471" cy="300038"/>
          </a:xfrm>
          <a:prstGeom prst="rect">
            <a:avLst/>
          </a:prstGeom>
          <a:noFill/>
          <a:ln/>
        </p:spPr>
        <p:txBody>
          <a:bodyPr wrap="square" lIns="0" tIns="0" rIns="0" bIns="0" rtlCol="0" anchor="ctr">
            <a:spAutoFit/>
          </a:bodyPr>
          <a:lstStyle/>
          <a:p>
            <a:pPr algn="l" indent="0" marL="0">
              <a:buNone/>
            </a:pPr>
            <a:r>
              <a:rPr lang="en-US" sz="900" dirty="0">
                <a:solidFill>
                  <a:srgbClr val="333333"/>
                </a:solidFill>
                <a:latin typeface="Arial" pitchFamily="34" charset="0"/>
                <a:ea typeface="Arial" pitchFamily="34" charset="-122"/>
                <a:cs typeface="Arial" pitchFamily="34" charset="-120"/>
              </a:rPr>
              <a:t>Expand cooperation with allies on standards and investments</a:t>
            </a:r>
            <a:endParaRPr lang="en-US" sz="900" dirty="0"/>
          </a:p>
        </p:txBody>
      </p:sp>
      <p:sp>
        <p:nvSpPr>
          <p:cNvPr id="29" name="Text 22"/>
          <p:cNvSpPr/>
          <p:nvPr/>
        </p:nvSpPr>
        <p:spPr>
          <a:xfrm>
            <a:off x="4746324" y="2550319"/>
            <a:ext cx="4254801" cy="257175"/>
          </a:xfrm>
          <a:prstGeom prst="rect">
            <a:avLst/>
          </a:prstGeom>
          <a:noFill/>
          <a:ln/>
        </p:spPr>
        <p:txBody>
          <a:bodyPr wrap="square" lIns="0" tIns="0" rIns="0" bIns="0" rtlCol="0" anchor="ctr">
            <a:spAutoFit/>
          </a:bodyPr>
          <a:lstStyle/>
          <a:p>
            <a:pPr indent="0" marL="0">
              <a:buNone/>
            </a:pPr>
            <a:r>
              <a:rPr lang="en-US" sz="1350" b="1" dirty="0">
                <a:solidFill>
                  <a:srgbClr val="4A90A4"/>
                </a:solidFill>
                <a:latin typeface="Arial" pitchFamily="34" charset="0"/>
                <a:ea typeface="Arial" pitchFamily="34" charset="-122"/>
                <a:cs typeface="Arial" pitchFamily="34" charset="-120"/>
              </a:rPr>
              <a:t>Sector-Specific Priorities</a:t>
            </a:r>
            <a:endParaRPr lang="en-US" sz="1350" dirty="0"/>
          </a:p>
        </p:txBody>
      </p:sp>
      <p:sp>
        <p:nvSpPr>
          <p:cNvPr id="30" name="Shape 23"/>
          <p:cNvSpPr/>
          <p:nvPr/>
        </p:nvSpPr>
        <p:spPr>
          <a:xfrm>
            <a:off x="4746324" y="2878931"/>
            <a:ext cx="4183363" cy="1028700"/>
          </a:xfrm>
          <a:prstGeom prst="rect">
            <a:avLst/>
          </a:prstGeom>
          <a:solidFill>
            <a:srgbClr val="FFFFFF"/>
          </a:solidFill>
          <a:ln/>
        </p:spPr>
      </p:sp>
      <p:sp>
        <p:nvSpPr>
          <p:cNvPr id="31" name="Text 24"/>
          <p:cNvSpPr/>
          <p:nvPr/>
        </p:nvSpPr>
        <p:spPr>
          <a:xfrm>
            <a:off x="5010643" y="2986088"/>
            <a:ext cx="1005036" cy="128588"/>
          </a:xfrm>
          <a:prstGeom prst="rect">
            <a:avLst/>
          </a:prstGeom>
          <a:noFill/>
          <a:ln/>
        </p:spPr>
        <p:txBody>
          <a:bodyPr wrap="none" lIns="0" tIns="0" rIns="0" bIns="0" rtlCol="0" anchor="ctr">
            <a:spAutoFit/>
          </a:bodyPr>
          <a:lstStyle/>
          <a:p>
            <a:pPr algn="l" indent="0" marL="0">
              <a:buNone/>
            </a:pPr>
            <a:r>
              <a:rPr lang="en-US" sz="900" b="1" dirty="0">
                <a:solidFill>
                  <a:srgbClr val="333333"/>
                </a:solidFill>
                <a:latin typeface="Arial" pitchFamily="34" charset="0"/>
                <a:ea typeface="Arial" pitchFamily="34" charset="-122"/>
                <a:cs typeface="Arial" pitchFamily="34" charset="-120"/>
              </a:rPr>
              <a:t>Semiconductors:</a:t>
            </a:r>
            <a:endParaRPr lang="en-US" sz="900" dirty="0"/>
          </a:p>
        </p:txBody>
      </p:sp>
      <p:sp>
        <p:nvSpPr>
          <p:cNvPr id="32" name="Text 25"/>
          <p:cNvSpPr/>
          <p:nvPr/>
        </p:nvSpPr>
        <p:spPr>
          <a:xfrm>
            <a:off x="5010643" y="2986088"/>
            <a:ext cx="3603352" cy="300038"/>
          </a:xfrm>
          <a:prstGeom prst="rect">
            <a:avLst/>
          </a:prstGeom>
          <a:noFill/>
          <a:ln/>
        </p:spPr>
        <p:txBody>
          <a:bodyPr wrap="square" lIns="0" tIns="0" rIns="0" bIns="0" rtlCol="0" anchor="ctr">
            <a:spAutoFit/>
          </a:bodyPr>
          <a:lstStyle/>
          <a:p>
            <a:pPr algn="l" indent="0" marL="0">
              <a:buNone/>
            </a:pPr>
            <a:r>
              <a:rPr lang="en-US" sz="900" dirty="0">
                <a:solidFill>
                  <a:srgbClr val="333333"/>
                </a:solidFill>
                <a:latin typeface="Arial" pitchFamily="34" charset="0"/>
                <a:ea typeface="Arial" pitchFamily="34" charset="-122"/>
                <a:cs typeface="Arial" pitchFamily="34" charset="-120"/>
              </a:rPr>
              <a:t>Complete CHIPS Act implementation with focus on advanced packaging</a:t>
            </a:r>
            <a:endParaRPr lang="en-US" sz="900" dirty="0"/>
          </a:p>
        </p:txBody>
      </p:sp>
      <p:sp>
        <p:nvSpPr>
          <p:cNvPr id="33" name="Text 26"/>
          <p:cNvSpPr/>
          <p:nvPr/>
        </p:nvSpPr>
        <p:spPr>
          <a:xfrm>
            <a:off x="5010643" y="3386138"/>
            <a:ext cx="992479" cy="128588"/>
          </a:xfrm>
          <a:prstGeom prst="rect">
            <a:avLst/>
          </a:prstGeom>
          <a:noFill/>
          <a:ln/>
        </p:spPr>
        <p:txBody>
          <a:bodyPr wrap="none" lIns="0" tIns="0" rIns="0" bIns="0" rtlCol="0" anchor="ctr">
            <a:spAutoFit/>
          </a:bodyPr>
          <a:lstStyle/>
          <a:p>
            <a:pPr algn="l" indent="0" marL="0">
              <a:buNone/>
            </a:pPr>
            <a:r>
              <a:rPr lang="en-US" sz="900" b="1" dirty="0">
                <a:solidFill>
                  <a:srgbClr val="333333"/>
                </a:solidFill>
                <a:latin typeface="Arial" pitchFamily="34" charset="0"/>
                <a:ea typeface="Arial" pitchFamily="34" charset="-122"/>
                <a:cs typeface="Arial" pitchFamily="34" charset="-120"/>
              </a:rPr>
              <a:t>Critical Minerals:</a:t>
            </a:r>
            <a:endParaRPr lang="en-US" sz="900" dirty="0"/>
          </a:p>
        </p:txBody>
      </p:sp>
      <p:sp>
        <p:nvSpPr>
          <p:cNvPr id="34" name="Text 27"/>
          <p:cNvSpPr/>
          <p:nvPr/>
        </p:nvSpPr>
        <p:spPr>
          <a:xfrm>
            <a:off x="5931684" y="3386138"/>
            <a:ext cx="2936918" cy="128588"/>
          </a:xfrm>
          <a:prstGeom prst="rect">
            <a:avLst/>
          </a:prstGeom>
          <a:noFill/>
          <a:ln/>
        </p:spPr>
        <p:txBody>
          <a:bodyPr wrap="square" lIns="0" tIns="0" rIns="0" bIns="0" rtlCol="0" anchor="ctr">
            <a:spAutoFit/>
          </a:bodyPr>
          <a:lstStyle/>
          <a:p>
            <a:pPr algn="l" indent="0" marL="0">
              <a:buNone/>
            </a:pPr>
            <a:r>
              <a:rPr lang="en-US" sz="900" dirty="0">
                <a:solidFill>
                  <a:srgbClr val="333333"/>
                </a:solidFill>
                <a:latin typeface="Arial" pitchFamily="34" charset="0"/>
                <a:ea typeface="Arial" pitchFamily="34" charset="-122"/>
                <a:cs typeface="Arial" pitchFamily="34" charset="-120"/>
              </a:rPr>
              <a:t>Develop processing capacity and recycling technologies</a:t>
            </a:r>
            <a:endParaRPr lang="en-US" sz="900" dirty="0"/>
          </a:p>
        </p:txBody>
      </p:sp>
      <p:sp>
        <p:nvSpPr>
          <p:cNvPr id="35" name="Text 28"/>
          <p:cNvSpPr/>
          <p:nvPr/>
        </p:nvSpPr>
        <p:spPr>
          <a:xfrm>
            <a:off x="5010643" y="3614738"/>
            <a:ext cx="840005" cy="128588"/>
          </a:xfrm>
          <a:prstGeom prst="rect">
            <a:avLst/>
          </a:prstGeom>
          <a:noFill/>
          <a:ln/>
        </p:spPr>
        <p:txBody>
          <a:bodyPr wrap="none" lIns="0" tIns="0" rIns="0" bIns="0" rtlCol="0" anchor="ctr">
            <a:spAutoFit/>
          </a:bodyPr>
          <a:lstStyle/>
          <a:p>
            <a:pPr algn="l" indent="0" marL="0">
              <a:buNone/>
            </a:pPr>
            <a:r>
              <a:rPr lang="en-US" sz="900" b="1" dirty="0">
                <a:solidFill>
                  <a:srgbClr val="333333"/>
                </a:solidFill>
                <a:latin typeface="Arial" pitchFamily="34" charset="0"/>
                <a:ea typeface="Arial" pitchFamily="34" charset="-122"/>
                <a:cs typeface="Arial" pitchFamily="34" charset="-120"/>
              </a:rPr>
              <a:t>Clean Energy:</a:t>
            </a:r>
            <a:endParaRPr lang="en-US" sz="900" dirty="0"/>
          </a:p>
        </p:txBody>
      </p:sp>
      <p:sp>
        <p:nvSpPr>
          <p:cNvPr id="36" name="Text 29"/>
          <p:cNvSpPr/>
          <p:nvPr/>
        </p:nvSpPr>
        <p:spPr>
          <a:xfrm>
            <a:off x="5779210" y="3614738"/>
            <a:ext cx="3076389" cy="128588"/>
          </a:xfrm>
          <a:prstGeom prst="rect">
            <a:avLst/>
          </a:prstGeom>
          <a:noFill/>
          <a:ln/>
        </p:spPr>
        <p:txBody>
          <a:bodyPr wrap="square" lIns="0" tIns="0" rIns="0" bIns="0" rtlCol="0" anchor="ctr">
            <a:spAutoFit/>
          </a:bodyPr>
          <a:lstStyle/>
          <a:p>
            <a:pPr algn="l" indent="0" marL="0">
              <a:buNone/>
            </a:pPr>
            <a:r>
              <a:rPr lang="en-US" sz="900" dirty="0">
                <a:solidFill>
                  <a:srgbClr val="333333"/>
                </a:solidFill>
                <a:latin typeface="Arial" pitchFamily="34" charset="0"/>
                <a:ea typeface="Arial" pitchFamily="34" charset="-122"/>
                <a:cs typeface="Arial" pitchFamily="34" charset="-120"/>
              </a:rPr>
              <a:t>Scale battery supply chain from materials to manufacturing</a:t>
            </a:r>
            <a:endParaRPr lang="en-US" sz="900" dirty="0"/>
          </a:p>
        </p:txBody>
      </p:sp>
      <p:sp>
        <p:nvSpPr>
          <p:cNvPr id="37" name="Shape 30"/>
          <p:cNvSpPr/>
          <p:nvPr/>
        </p:nvSpPr>
        <p:spPr>
          <a:xfrm>
            <a:off x="4746324" y="3993356"/>
            <a:ext cx="4183363" cy="900113"/>
          </a:xfrm>
          <a:prstGeom prst="rect">
            <a:avLst/>
          </a:prstGeom>
          <a:solidFill>
            <a:srgbClr val="7FB3D3"/>
          </a:solidFill>
          <a:ln/>
        </p:spPr>
      </p:sp>
      <p:sp>
        <p:nvSpPr>
          <p:cNvPr id="38" name="Text 31"/>
          <p:cNvSpPr/>
          <p:nvPr/>
        </p:nvSpPr>
        <p:spPr>
          <a:xfrm>
            <a:off x="4832049" y="4079081"/>
            <a:ext cx="4083351" cy="192881"/>
          </a:xfrm>
          <a:prstGeom prst="rect">
            <a:avLst/>
          </a:prstGeom>
          <a:noFill/>
          <a:ln/>
        </p:spPr>
        <p:txBody>
          <a:bodyPr wrap="square" lIns="0" tIns="0" rIns="0" bIns="0" rtlCol="0" anchor="ctr">
            <a:spAutoFit/>
          </a:bodyPr>
          <a:lstStyle/>
          <a:p>
            <a:pPr indent="0" marL="0">
              <a:buNone/>
            </a:pPr>
            <a:r>
              <a:rPr lang="en-US" sz="1013" b="1" dirty="0">
                <a:solidFill>
                  <a:srgbClr val="FFFFFF"/>
                </a:solidFill>
                <a:latin typeface="Arial" pitchFamily="34" charset="0"/>
                <a:ea typeface="Arial" pitchFamily="34" charset="-122"/>
                <a:cs typeface="Arial" pitchFamily="34" charset="-120"/>
              </a:rPr>
              <a:t>A Resilient Future</a:t>
            </a:r>
            <a:endParaRPr lang="en-US" sz="1013" dirty="0"/>
          </a:p>
        </p:txBody>
      </p:sp>
      <p:sp>
        <p:nvSpPr>
          <p:cNvPr id="39" name="Text 32"/>
          <p:cNvSpPr/>
          <p:nvPr/>
        </p:nvSpPr>
        <p:spPr>
          <a:xfrm>
            <a:off x="4832049" y="4293394"/>
            <a:ext cx="4083351" cy="514350"/>
          </a:xfrm>
          <a:prstGeom prst="rect">
            <a:avLst/>
          </a:prstGeom>
          <a:noFill/>
          <a:ln/>
        </p:spPr>
        <p:txBody>
          <a:bodyPr wrap="square" lIns="0" tIns="0" rIns="0" bIns="0" rtlCol="0" anchor="ctr">
            <a:spAutoFit/>
          </a:bodyPr>
          <a:lstStyle/>
          <a:p>
            <a:pPr indent="0" marL="0">
              <a:buNone/>
            </a:pPr>
            <a:r>
              <a:rPr lang="en-US" sz="900" dirty="0">
                <a:solidFill>
                  <a:srgbClr val="FFFFFF"/>
                </a:solidFill>
                <a:latin typeface="Arial" pitchFamily="34" charset="0"/>
                <a:ea typeface="Arial" pitchFamily="34" charset="-122"/>
                <a:cs typeface="Arial" pitchFamily="34" charset="-120"/>
              </a:rPr>
              <a:t>Building truly resilient supply chains requires sustained commitment across multiple administrations, close public-private collaboration, and international coordination.</a:t>
            </a:r>
            <a:endParaRPr lang="en-US" sz="9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9144000" cy="5239159"/>
          </a:xfrm>
          <a:prstGeom prst="rect">
            <a:avLst/>
          </a:prstGeom>
        </p:spPr>
      </p:pic>
      <p:sp>
        <p:nvSpPr>
          <p:cNvPr id="3" name="Text 0"/>
          <p:cNvSpPr/>
          <p:nvPr/>
        </p:nvSpPr>
        <p:spPr>
          <a:xfrm>
            <a:off x="285750" y="285750"/>
            <a:ext cx="8643938" cy="385763"/>
          </a:xfrm>
          <a:prstGeom prst="rect">
            <a:avLst/>
          </a:prstGeom>
          <a:noFill/>
          <a:ln/>
        </p:spPr>
        <p:txBody>
          <a:bodyPr wrap="square" lIns="0" tIns="0" rIns="0" bIns="0" rtlCol="0" anchor="ctr">
            <a:spAutoFit/>
          </a:bodyPr>
          <a:lstStyle/>
          <a:p>
            <a:pPr indent="0" marL="0">
              <a:buNone/>
            </a:pPr>
            <a:r>
              <a:rPr lang="en-US" sz="2025" b="1" dirty="0">
                <a:solidFill>
                  <a:srgbClr val="2E5984"/>
                </a:solidFill>
                <a:latin typeface="Arial" pitchFamily="34" charset="0"/>
                <a:ea typeface="Arial" pitchFamily="34" charset="-122"/>
                <a:cs typeface="Arial" pitchFamily="34" charset="-120"/>
              </a:rPr>
              <a:t>Historical Evolution of SOEs</a:t>
            </a:r>
            <a:endParaRPr lang="en-US" sz="2025" dirty="0"/>
          </a:p>
        </p:txBody>
      </p:sp>
      <p:sp>
        <p:nvSpPr>
          <p:cNvPr id="4" name="Text 1"/>
          <p:cNvSpPr/>
          <p:nvPr/>
        </p:nvSpPr>
        <p:spPr>
          <a:xfrm>
            <a:off x="285750" y="885825"/>
            <a:ext cx="4186238" cy="257175"/>
          </a:xfrm>
          <a:prstGeom prst="rect">
            <a:avLst/>
          </a:prstGeom>
          <a:noFill/>
          <a:ln/>
        </p:spPr>
        <p:txBody>
          <a:bodyPr wrap="square" lIns="0" tIns="0" rIns="0" bIns="0" rtlCol="0" anchor="ctr">
            <a:spAutoFit/>
          </a:bodyPr>
          <a:lstStyle/>
          <a:p>
            <a:pPr indent="0" marL="0">
              <a:buNone/>
            </a:pPr>
            <a:r>
              <a:rPr lang="en-US" sz="1350" b="1" dirty="0">
                <a:solidFill>
                  <a:srgbClr val="4A90A4"/>
                </a:solidFill>
                <a:latin typeface="Arial" pitchFamily="34" charset="0"/>
                <a:ea typeface="Arial" pitchFamily="34" charset="-122"/>
                <a:cs typeface="Arial" pitchFamily="34" charset="-120"/>
              </a:rPr>
              <a:t>Post-War Development Models</a:t>
            </a:r>
            <a:endParaRPr lang="en-US" sz="1350" dirty="0"/>
          </a:p>
        </p:txBody>
      </p:sp>
      <p:sp>
        <p:nvSpPr>
          <p:cNvPr id="5" name="Text 2"/>
          <p:cNvSpPr/>
          <p:nvPr/>
        </p:nvSpPr>
        <p:spPr>
          <a:xfrm>
            <a:off x="285750" y="1225153"/>
            <a:ext cx="800714" cy="142875"/>
          </a:xfrm>
          <a:prstGeom prst="rect">
            <a:avLst/>
          </a:prstGeom>
          <a:noFill/>
          <a:ln/>
        </p:spPr>
        <p:txBody>
          <a:bodyPr wrap="none" lIns="0" tIns="0" rIns="0" bIns="0" rtlCol="0" anchor="ctr">
            <a:spAutoFit/>
          </a:bodyPr>
          <a:lstStyle/>
          <a:p>
            <a:pPr algn="l" indent="0" marL="0">
              <a:buNone/>
            </a:pPr>
            <a:r>
              <a:rPr lang="en-US" sz="1013" b="1" dirty="0">
                <a:solidFill>
                  <a:srgbClr val="333333"/>
                </a:solidFill>
                <a:latin typeface="Arial" pitchFamily="34" charset="0"/>
                <a:ea typeface="Arial" pitchFamily="34" charset="-122"/>
                <a:cs typeface="Arial" pitchFamily="34" charset="-120"/>
              </a:rPr>
              <a:t>1945-1970s:</a:t>
            </a:r>
            <a:endParaRPr lang="en-US" sz="1013" dirty="0"/>
          </a:p>
        </p:txBody>
      </p:sp>
      <p:sp>
        <p:nvSpPr>
          <p:cNvPr id="6" name="Text 3"/>
          <p:cNvSpPr/>
          <p:nvPr/>
        </p:nvSpPr>
        <p:spPr>
          <a:xfrm>
            <a:off x="1015026" y="1225153"/>
            <a:ext cx="2701900" cy="142875"/>
          </a:xfrm>
          <a:prstGeom prst="rect">
            <a:avLst/>
          </a:prstGeom>
          <a:noFill/>
          <a:ln/>
        </p:spPr>
        <p:txBody>
          <a:bodyPr wrap="square" lIns="0" tIns="0" rIns="0" bIns="0" rtlCol="0" anchor="ctr">
            <a:spAutoFit/>
          </a:bodyPr>
          <a:lstStyle/>
          <a:p>
            <a:pPr algn="l" indent="0" marL="0">
              <a:buNone/>
            </a:pPr>
            <a:r>
              <a:rPr lang="en-US" sz="1013" dirty="0">
                <a:solidFill>
                  <a:srgbClr val="333333"/>
                </a:solidFill>
                <a:latin typeface="Arial" pitchFamily="34" charset="0"/>
                <a:ea typeface="Arial" pitchFamily="34" charset="-122"/>
                <a:cs typeface="Arial" pitchFamily="34" charset="-120"/>
              </a:rPr>
              <a:t>Widespread nationalization and SOE creation</a:t>
            </a:r>
            <a:endParaRPr lang="en-US" sz="1013" dirty="0"/>
          </a:p>
        </p:txBody>
      </p:sp>
      <p:sp>
        <p:nvSpPr>
          <p:cNvPr id="7" name="Text 4"/>
          <p:cNvSpPr/>
          <p:nvPr/>
        </p:nvSpPr>
        <p:spPr>
          <a:xfrm>
            <a:off x="285750" y="1449456"/>
            <a:ext cx="1422192" cy="142875"/>
          </a:xfrm>
          <a:prstGeom prst="rect">
            <a:avLst/>
          </a:prstGeom>
          <a:noFill/>
          <a:ln/>
        </p:spPr>
        <p:txBody>
          <a:bodyPr wrap="square" lIns="0" tIns="0" rIns="0" bIns="0" rtlCol="0" anchor="ctr">
            <a:spAutoFit/>
          </a:bodyPr>
          <a:lstStyle/>
          <a:p>
            <a:pPr algn="l" indent="0" marL="0">
              <a:buNone/>
            </a:pPr>
            <a:r>
              <a:rPr lang="en-US" sz="1013" b="1" dirty="0">
                <a:solidFill>
                  <a:srgbClr val="333333"/>
                </a:solidFill>
                <a:latin typeface="Arial" pitchFamily="34" charset="0"/>
                <a:ea typeface="Arial" pitchFamily="34" charset="-122"/>
                <a:cs typeface="Arial" pitchFamily="34" charset="-120"/>
              </a:rPr>
              <a:t>Keynesian economics</a:t>
            </a:r>
            <a:endParaRPr lang="en-US" sz="1013" dirty="0"/>
          </a:p>
        </p:txBody>
      </p:sp>
      <p:sp>
        <p:nvSpPr>
          <p:cNvPr id="8" name="Text 5"/>
          <p:cNvSpPr/>
          <p:nvPr/>
        </p:nvSpPr>
        <p:spPr>
          <a:xfrm>
            <a:off x="1636505" y="1449456"/>
            <a:ext cx="1722676" cy="142875"/>
          </a:xfrm>
          <a:prstGeom prst="rect">
            <a:avLst/>
          </a:prstGeom>
          <a:noFill/>
          <a:ln/>
        </p:spPr>
        <p:txBody>
          <a:bodyPr wrap="square" lIns="0" tIns="0" rIns="0" bIns="0" rtlCol="0" anchor="ctr">
            <a:spAutoFit/>
          </a:bodyPr>
          <a:lstStyle/>
          <a:p>
            <a:pPr algn="l" indent="0" marL="0">
              <a:buNone/>
            </a:pPr>
            <a:r>
              <a:rPr lang="en-US" sz="1013" dirty="0">
                <a:solidFill>
                  <a:srgbClr val="333333"/>
                </a:solidFill>
                <a:latin typeface="Arial" pitchFamily="34" charset="0"/>
                <a:ea typeface="Arial" pitchFamily="34" charset="-122"/>
                <a:cs typeface="Arial" pitchFamily="34" charset="-120"/>
              </a:rPr>
              <a:t>supporting state intervention</a:t>
            </a:r>
            <a:endParaRPr lang="en-US" sz="1013" dirty="0"/>
          </a:p>
        </p:txBody>
      </p:sp>
      <p:sp>
        <p:nvSpPr>
          <p:cNvPr id="9" name="Text 6"/>
          <p:cNvSpPr/>
          <p:nvPr/>
        </p:nvSpPr>
        <p:spPr>
          <a:xfrm>
            <a:off x="285750" y="1673758"/>
            <a:ext cx="1242873" cy="142875"/>
          </a:xfrm>
          <a:prstGeom prst="rect">
            <a:avLst/>
          </a:prstGeom>
          <a:noFill/>
          <a:ln/>
        </p:spPr>
        <p:txBody>
          <a:bodyPr wrap="none" lIns="0" tIns="0" rIns="0" bIns="0" rtlCol="0" anchor="ctr">
            <a:spAutoFit/>
          </a:bodyPr>
          <a:lstStyle/>
          <a:p>
            <a:pPr algn="l" indent="0" marL="0">
              <a:buNone/>
            </a:pPr>
            <a:r>
              <a:rPr lang="en-US" sz="1013" b="1" dirty="0">
                <a:solidFill>
                  <a:srgbClr val="333333"/>
                </a:solidFill>
                <a:latin typeface="Arial" pitchFamily="34" charset="0"/>
                <a:ea typeface="Arial" pitchFamily="34" charset="-122"/>
                <a:cs typeface="Arial" pitchFamily="34" charset="-120"/>
              </a:rPr>
              <a:t>Import substitution</a:t>
            </a:r>
            <a:endParaRPr lang="en-US" sz="1013" dirty="0"/>
          </a:p>
        </p:txBody>
      </p:sp>
      <p:sp>
        <p:nvSpPr>
          <p:cNvPr id="10" name="Text 7"/>
          <p:cNvSpPr/>
          <p:nvPr/>
        </p:nvSpPr>
        <p:spPr>
          <a:xfrm>
            <a:off x="1457185" y="1673758"/>
            <a:ext cx="2344517" cy="142875"/>
          </a:xfrm>
          <a:prstGeom prst="rect">
            <a:avLst/>
          </a:prstGeom>
          <a:noFill/>
          <a:ln/>
        </p:spPr>
        <p:txBody>
          <a:bodyPr wrap="square" lIns="0" tIns="0" rIns="0" bIns="0" rtlCol="0" anchor="ctr">
            <a:spAutoFit/>
          </a:bodyPr>
          <a:lstStyle/>
          <a:p>
            <a:pPr algn="l" indent="0" marL="0">
              <a:buNone/>
            </a:pPr>
            <a:r>
              <a:rPr lang="en-US" sz="1013" dirty="0">
                <a:solidFill>
                  <a:srgbClr val="333333"/>
                </a:solidFill>
                <a:latin typeface="Arial" pitchFamily="34" charset="0"/>
                <a:ea typeface="Arial" pitchFamily="34" charset="-122"/>
                <a:cs typeface="Arial" pitchFamily="34" charset="-120"/>
              </a:rPr>
              <a:t>industrialization in developing countries</a:t>
            </a:r>
            <a:endParaRPr lang="en-US" sz="1013" dirty="0"/>
          </a:p>
        </p:txBody>
      </p:sp>
      <p:sp>
        <p:nvSpPr>
          <p:cNvPr id="11" name="Text 8"/>
          <p:cNvSpPr/>
          <p:nvPr/>
        </p:nvSpPr>
        <p:spPr>
          <a:xfrm>
            <a:off x="285750" y="1898061"/>
            <a:ext cx="943115" cy="142875"/>
          </a:xfrm>
          <a:prstGeom prst="rect">
            <a:avLst/>
          </a:prstGeom>
          <a:noFill/>
          <a:ln/>
        </p:spPr>
        <p:txBody>
          <a:bodyPr wrap="none" lIns="0" tIns="0" rIns="0" bIns="0" rtlCol="0" anchor="ctr">
            <a:spAutoFit/>
          </a:bodyPr>
          <a:lstStyle/>
          <a:p>
            <a:pPr algn="l" indent="0" marL="0">
              <a:buNone/>
            </a:pPr>
            <a:r>
              <a:rPr lang="en-US" sz="1013" b="1" dirty="0">
                <a:solidFill>
                  <a:srgbClr val="333333"/>
                </a:solidFill>
                <a:latin typeface="Arial" pitchFamily="34" charset="0"/>
                <a:ea typeface="Arial" pitchFamily="34" charset="-122"/>
                <a:cs typeface="Arial" pitchFamily="34" charset="-120"/>
              </a:rPr>
              <a:t>Public utilities</a:t>
            </a:r>
            <a:endParaRPr lang="en-US" sz="1013" dirty="0"/>
          </a:p>
        </p:txBody>
      </p:sp>
      <p:sp>
        <p:nvSpPr>
          <p:cNvPr id="12" name="Text 9"/>
          <p:cNvSpPr/>
          <p:nvPr/>
        </p:nvSpPr>
        <p:spPr>
          <a:xfrm>
            <a:off x="1157427" y="1898061"/>
            <a:ext cx="2466017" cy="142875"/>
          </a:xfrm>
          <a:prstGeom prst="rect">
            <a:avLst/>
          </a:prstGeom>
          <a:noFill/>
          <a:ln/>
        </p:spPr>
        <p:txBody>
          <a:bodyPr wrap="square" lIns="0" tIns="0" rIns="0" bIns="0" rtlCol="0" anchor="ctr">
            <a:spAutoFit/>
          </a:bodyPr>
          <a:lstStyle/>
          <a:p>
            <a:pPr algn="l" indent="0" marL="0">
              <a:buNone/>
            </a:pPr>
            <a:r>
              <a:rPr lang="en-US" sz="1013" dirty="0">
                <a:solidFill>
                  <a:srgbClr val="333333"/>
                </a:solidFill>
                <a:latin typeface="Arial" pitchFamily="34" charset="0"/>
                <a:ea typeface="Arial" pitchFamily="34" charset="-122"/>
                <a:cs typeface="Arial" pitchFamily="34" charset="-120"/>
              </a:rPr>
              <a:t>as natural monopolies under state control</a:t>
            </a:r>
            <a:endParaRPr lang="en-US" sz="1013" dirty="0"/>
          </a:p>
        </p:txBody>
      </p:sp>
      <p:sp>
        <p:nvSpPr>
          <p:cNvPr id="13" name="Text 10"/>
          <p:cNvSpPr/>
          <p:nvPr/>
        </p:nvSpPr>
        <p:spPr>
          <a:xfrm>
            <a:off x="285750" y="2161654"/>
            <a:ext cx="4186238" cy="257175"/>
          </a:xfrm>
          <a:prstGeom prst="rect">
            <a:avLst/>
          </a:prstGeom>
          <a:noFill/>
          <a:ln/>
        </p:spPr>
        <p:txBody>
          <a:bodyPr wrap="square" lIns="0" tIns="0" rIns="0" bIns="0" rtlCol="0" anchor="ctr">
            <a:spAutoFit/>
          </a:bodyPr>
          <a:lstStyle/>
          <a:p>
            <a:pPr indent="0" marL="0">
              <a:buNone/>
            </a:pPr>
            <a:r>
              <a:rPr lang="en-US" sz="1350" b="1" dirty="0">
                <a:solidFill>
                  <a:srgbClr val="4A90A4"/>
                </a:solidFill>
                <a:latin typeface="Arial" pitchFamily="34" charset="0"/>
                <a:ea typeface="Arial" pitchFamily="34" charset="-122"/>
                <a:cs typeface="Arial" pitchFamily="34" charset="-120"/>
              </a:rPr>
              <a:t>Socialist and Mixed Economy Approaches</a:t>
            </a:r>
            <a:endParaRPr lang="en-US" sz="1350" dirty="0"/>
          </a:p>
        </p:txBody>
      </p:sp>
      <p:sp>
        <p:nvSpPr>
          <p:cNvPr id="14" name="Text 11"/>
          <p:cNvSpPr/>
          <p:nvPr/>
        </p:nvSpPr>
        <p:spPr>
          <a:xfrm>
            <a:off x="285750" y="2500982"/>
            <a:ext cx="914540" cy="142875"/>
          </a:xfrm>
          <a:prstGeom prst="rect">
            <a:avLst/>
          </a:prstGeom>
          <a:noFill/>
          <a:ln/>
        </p:spPr>
        <p:txBody>
          <a:bodyPr wrap="none" lIns="0" tIns="0" rIns="0" bIns="0" rtlCol="0" anchor="ctr">
            <a:spAutoFit/>
          </a:bodyPr>
          <a:lstStyle/>
          <a:p>
            <a:pPr algn="l" indent="0" marL="0">
              <a:buNone/>
            </a:pPr>
            <a:r>
              <a:rPr lang="en-US" sz="1013" b="1" dirty="0">
                <a:solidFill>
                  <a:srgbClr val="333333"/>
                </a:solidFill>
                <a:latin typeface="Arial" pitchFamily="34" charset="0"/>
                <a:ea typeface="Arial" pitchFamily="34" charset="-122"/>
                <a:cs typeface="Arial" pitchFamily="34" charset="-120"/>
              </a:rPr>
              <a:t>Soviet model:</a:t>
            </a:r>
            <a:endParaRPr lang="en-US" sz="1013" dirty="0"/>
          </a:p>
        </p:txBody>
      </p:sp>
      <p:sp>
        <p:nvSpPr>
          <p:cNvPr id="15" name="Text 12"/>
          <p:cNvSpPr/>
          <p:nvPr/>
        </p:nvSpPr>
        <p:spPr>
          <a:xfrm>
            <a:off x="1128852" y="2500982"/>
            <a:ext cx="2230245" cy="142875"/>
          </a:xfrm>
          <a:prstGeom prst="rect">
            <a:avLst/>
          </a:prstGeom>
          <a:noFill/>
          <a:ln/>
        </p:spPr>
        <p:txBody>
          <a:bodyPr wrap="square" lIns="0" tIns="0" rIns="0" bIns="0" rtlCol="0" anchor="ctr">
            <a:spAutoFit/>
          </a:bodyPr>
          <a:lstStyle/>
          <a:p>
            <a:pPr algn="l" indent="0" marL="0">
              <a:buNone/>
            </a:pPr>
            <a:r>
              <a:rPr lang="en-US" sz="1013" dirty="0">
                <a:solidFill>
                  <a:srgbClr val="333333"/>
                </a:solidFill>
                <a:latin typeface="Arial" pitchFamily="34" charset="0"/>
                <a:ea typeface="Arial" pitchFamily="34" charset="-122"/>
                <a:cs typeface="Arial" pitchFamily="34" charset="-120"/>
              </a:rPr>
              <a:t>Central planning and state ownership</a:t>
            </a:r>
            <a:endParaRPr lang="en-US" sz="1013" dirty="0"/>
          </a:p>
        </p:txBody>
      </p:sp>
      <p:sp>
        <p:nvSpPr>
          <p:cNvPr id="16" name="Text 13"/>
          <p:cNvSpPr/>
          <p:nvPr/>
        </p:nvSpPr>
        <p:spPr>
          <a:xfrm>
            <a:off x="285750" y="2725285"/>
            <a:ext cx="1822131" cy="142875"/>
          </a:xfrm>
          <a:prstGeom prst="rect">
            <a:avLst/>
          </a:prstGeom>
          <a:noFill/>
          <a:ln/>
        </p:spPr>
        <p:txBody>
          <a:bodyPr wrap="square" lIns="0" tIns="0" rIns="0" bIns="0" rtlCol="0" anchor="ctr">
            <a:spAutoFit/>
          </a:bodyPr>
          <a:lstStyle/>
          <a:p>
            <a:pPr algn="l" indent="0" marL="0">
              <a:buNone/>
            </a:pPr>
            <a:r>
              <a:rPr lang="en-US" sz="1013" b="1" dirty="0">
                <a:solidFill>
                  <a:srgbClr val="333333"/>
                </a:solidFill>
                <a:latin typeface="Arial" pitchFamily="34" charset="0"/>
                <a:ea typeface="Arial" pitchFamily="34" charset="-122"/>
                <a:cs typeface="Arial" pitchFamily="34" charset="-120"/>
              </a:rPr>
              <a:t>European mixed economies:</a:t>
            </a:r>
            <a:endParaRPr lang="en-US" sz="1013" dirty="0"/>
          </a:p>
        </p:txBody>
      </p:sp>
      <p:sp>
        <p:nvSpPr>
          <p:cNvPr id="17" name="Text 14"/>
          <p:cNvSpPr/>
          <p:nvPr/>
        </p:nvSpPr>
        <p:spPr>
          <a:xfrm>
            <a:off x="2036443" y="2725285"/>
            <a:ext cx="2165589" cy="142875"/>
          </a:xfrm>
          <a:prstGeom prst="rect">
            <a:avLst/>
          </a:prstGeom>
          <a:noFill/>
          <a:ln/>
        </p:spPr>
        <p:txBody>
          <a:bodyPr wrap="square" lIns="0" tIns="0" rIns="0" bIns="0" rtlCol="0" anchor="ctr">
            <a:spAutoFit/>
          </a:bodyPr>
          <a:lstStyle/>
          <a:p>
            <a:pPr algn="l" indent="0" marL="0">
              <a:buNone/>
            </a:pPr>
            <a:r>
              <a:rPr lang="en-US" sz="1013" dirty="0">
                <a:solidFill>
                  <a:srgbClr val="333333"/>
                </a:solidFill>
                <a:latin typeface="Arial" pitchFamily="34" charset="0"/>
                <a:ea typeface="Arial" pitchFamily="34" charset="-122"/>
                <a:cs typeface="Arial" pitchFamily="34" charset="-120"/>
              </a:rPr>
              <a:t>Strategic sectors under state control</a:t>
            </a:r>
            <a:endParaRPr lang="en-US" sz="1013" dirty="0"/>
          </a:p>
        </p:txBody>
      </p:sp>
      <p:sp>
        <p:nvSpPr>
          <p:cNvPr id="18" name="Text 15"/>
          <p:cNvSpPr/>
          <p:nvPr/>
        </p:nvSpPr>
        <p:spPr>
          <a:xfrm>
            <a:off x="285750" y="2949587"/>
            <a:ext cx="2110504" cy="142875"/>
          </a:xfrm>
          <a:prstGeom prst="rect">
            <a:avLst/>
          </a:prstGeom>
          <a:noFill/>
          <a:ln/>
        </p:spPr>
        <p:txBody>
          <a:bodyPr wrap="square" lIns="0" tIns="0" rIns="0" bIns="0" rtlCol="0" anchor="ctr">
            <a:spAutoFit/>
          </a:bodyPr>
          <a:lstStyle/>
          <a:p>
            <a:pPr algn="l" indent="0" marL="0">
              <a:buNone/>
            </a:pPr>
            <a:r>
              <a:rPr lang="en-US" sz="1013" b="1" dirty="0">
                <a:solidFill>
                  <a:srgbClr val="333333"/>
                </a:solidFill>
                <a:latin typeface="Arial" pitchFamily="34" charset="0"/>
                <a:ea typeface="Arial" pitchFamily="34" charset="-122"/>
                <a:cs typeface="Arial" pitchFamily="34" charset="-120"/>
              </a:rPr>
              <a:t>East Asian developmental states:</a:t>
            </a:r>
            <a:endParaRPr lang="en-US" sz="1013" dirty="0"/>
          </a:p>
        </p:txBody>
      </p:sp>
      <p:sp>
        <p:nvSpPr>
          <p:cNvPr id="19" name="Text 16"/>
          <p:cNvSpPr/>
          <p:nvPr/>
        </p:nvSpPr>
        <p:spPr>
          <a:xfrm>
            <a:off x="2324816" y="2949587"/>
            <a:ext cx="1758395" cy="142875"/>
          </a:xfrm>
          <a:prstGeom prst="rect">
            <a:avLst/>
          </a:prstGeom>
          <a:noFill/>
          <a:ln/>
        </p:spPr>
        <p:txBody>
          <a:bodyPr wrap="square" lIns="0" tIns="0" rIns="0" bIns="0" rtlCol="0" anchor="ctr">
            <a:spAutoFit/>
          </a:bodyPr>
          <a:lstStyle/>
          <a:p>
            <a:pPr algn="l" indent="0" marL="0">
              <a:buNone/>
            </a:pPr>
            <a:r>
              <a:rPr lang="en-US" sz="1013" dirty="0">
                <a:solidFill>
                  <a:srgbClr val="333333"/>
                </a:solidFill>
                <a:latin typeface="Arial" pitchFamily="34" charset="0"/>
                <a:ea typeface="Arial" pitchFamily="34" charset="-122"/>
                <a:cs typeface="Arial" pitchFamily="34" charset="-120"/>
              </a:rPr>
              <a:t>State-guided industrialization</a:t>
            </a:r>
            <a:endParaRPr lang="en-US" sz="1013" dirty="0"/>
          </a:p>
        </p:txBody>
      </p:sp>
      <p:sp>
        <p:nvSpPr>
          <p:cNvPr id="20" name="Text 17"/>
          <p:cNvSpPr/>
          <p:nvPr/>
        </p:nvSpPr>
        <p:spPr>
          <a:xfrm>
            <a:off x="285750" y="3173890"/>
            <a:ext cx="2039010" cy="142875"/>
          </a:xfrm>
          <a:prstGeom prst="rect">
            <a:avLst/>
          </a:prstGeom>
          <a:noFill/>
          <a:ln/>
        </p:spPr>
        <p:txBody>
          <a:bodyPr wrap="square" lIns="0" tIns="0" rIns="0" bIns="0" rtlCol="0" anchor="ctr">
            <a:spAutoFit/>
          </a:bodyPr>
          <a:lstStyle/>
          <a:p>
            <a:pPr algn="l" indent="0" marL="0">
              <a:buNone/>
            </a:pPr>
            <a:r>
              <a:rPr lang="en-US" sz="1013" b="1" dirty="0">
                <a:solidFill>
                  <a:srgbClr val="333333"/>
                </a:solidFill>
                <a:latin typeface="Arial" pitchFamily="34" charset="0"/>
                <a:ea typeface="Arial" pitchFamily="34" charset="-122"/>
                <a:cs typeface="Arial" pitchFamily="34" charset="-120"/>
              </a:rPr>
              <a:t>Latin American state capitalism:</a:t>
            </a:r>
            <a:endParaRPr lang="en-US" sz="1013" dirty="0"/>
          </a:p>
        </p:txBody>
      </p:sp>
      <p:sp>
        <p:nvSpPr>
          <p:cNvPr id="21" name="Text 18"/>
          <p:cNvSpPr/>
          <p:nvPr/>
        </p:nvSpPr>
        <p:spPr>
          <a:xfrm>
            <a:off x="2253323" y="3173890"/>
            <a:ext cx="1872751" cy="142875"/>
          </a:xfrm>
          <a:prstGeom prst="rect">
            <a:avLst/>
          </a:prstGeom>
          <a:noFill/>
          <a:ln/>
        </p:spPr>
        <p:txBody>
          <a:bodyPr wrap="square" lIns="0" tIns="0" rIns="0" bIns="0" rtlCol="0" anchor="ctr">
            <a:spAutoFit/>
          </a:bodyPr>
          <a:lstStyle/>
          <a:p>
            <a:pPr algn="l" indent="0" marL="0">
              <a:buNone/>
            </a:pPr>
            <a:r>
              <a:rPr lang="en-US" sz="1013" dirty="0">
                <a:solidFill>
                  <a:srgbClr val="333333"/>
                </a:solidFill>
                <a:latin typeface="Arial" pitchFamily="34" charset="0"/>
                <a:ea typeface="Arial" pitchFamily="34" charset="-122"/>
                <a:cs typeface="Arial" pitchFamily="34" charset="-120"/>
              </a:rPr>
              <a:t>SOEs as development engines</a:t>
            </a:r>
            <a:endParaRPr lang="en-US" sz="1013" dirty="0"/>
          </a:p>
        </p:txBody>
      </p:sp>
      <p:sp>
        <p:nvSpPr>
          <p:cNvPr id="22" name="Shape 19"/>
          <p:cNvSpPr/>
          <p:nvPr/>
        </p:nvSpPr>
        <p:spPr>
          <a:xfrm>
            <a:off x="4743450" y="2085975"/>
            <a:ext cx="4114800" cy="28575"/>
          </a:xfrm>
          <a:prstGeom prst="rect">
            <a:avLst/>
          </a:prstGeom>
          <a:solidFill>
            <a:srgbClr val="2E5984"/>
          </a:solidFill>
          <a:ln/>
        </p:spPr>
      </p:sp>
      <p:sp>
        <p:nvSpPr>
          <p:cNvPr id="23" name="Shape 20"/>
          <p:cNvSpPr/>
          <p:nvPr/>
        </p:nvSpPr>
        <p:spPr>
          <a:xfrm>
            <a:off x="5154913" y="2043113"/>
            <a:ext cx="114300" cy="114300"/>
          </a:xfrm>
          <a:prstGeom prst="ellipse">
            <a:avLst/>
          </a:prstGeom>
          <a:solidFill>
            <a:srgbClr val="4A90A4"/>
          </a:solidFill>
          <a:ln/>
        </p:spPr>
      </p:sp>
      <p:sp>
        <p:nvSpPr>
          <p:cNvPr id="24" name="Text 21"/>
          <p:cNvSpPr/>
          <p:nvPr/>
        </p:nvSpPr>
        <p:spPr>
          <a:xfrm>
            <a:off x="4797726" y="2786063"/>
            <a:ext cx="785813" cy="171450"/>
          </a:xfrm>
          <a:prstGeom prst="rect">
            <a:avLst/>
          </a:prstGeom>
          <a:noFill/>
          <a:ln/>
        </p:spPr>
        <p:txBody>
          <a:bodyPr wrap="none" lIns="0" tIns="0" rIns="0" bIns="0" rtlCol="0" anchor="ctr">
            <a:spAutoFit/>
          </a:bodyPr>
          <a:lstStyle/>
          <a:p>
            <a:pPr algn="ctr" indent="0" marL="0">
              <a:buNone/>
            </a:pPr>
            <a:r>
              <a:rPr lang="en-US" sz="900" b="1" dirty="0">
                <a:solidFill>
                  <a:srgbClr val="2E5984"/>
                </a:solidFill>
                <a:latin typeface="Arial" pitchFamily="34" charset="0"/>
                <a:ea typeface="Arial" pitchFamily="34" charset="-122"/>
                <a:cs typeface="Arial" pitchFamily="34" charset="-120"/>
              </a:rPr>
              <a:t>1950s</a:t>
            </a:r>
            <a:endParaRPr lang="en-US" sz="900" dirty="0"/>
          </a:p>
        </p:txBody>
      </p:sp>
      <p:sp>
        <p:nvSpPr>
          <p:cNvPr id="25" name="Text 22"/>
          <p:cNvSpPr/>
          <p:nvPr/>
        </p:nvSpPr>
        <p:spPr>
          <a:xfrm>
            <a:off x="4511976" y="2293144"/>
            <a:ext cx="1357313" cy="450056"/>
          </a:xfrm>
          <a:prstGeom prst="rect">
            <a:avLst/>
          </a:prstGeom>
          <a:noFill/>
          <a:ln/>
        </p:spPr>
        <p:txBody>
          <a:bodyPr wrap="square" lIns="0" tIns="0" rIns="0" bIns="0" rtlCol="0" anchor="ctr">
            <a:spAutoFit/>
          </a:bodyPr>
          <a:lstStyle/>
          <a:p>
            <a:pPr algn="ctr" indent="0" marL="0">
              <a:buNone/>
            </a:pPr>
            <a:r>
              <a:rPr lang="en-US" sz="788" dirty="0">
                <a:solidFill>
                  <a:srgbClr val="333333"/>
                </a:solidFill>
                <a:latin typeface="Arial" pitchFamily="34" charset="0"/>
                <a:ea typeface="Arial" pitchFamily="34" charset="-122"/>
                <a:cs typeface="Arial" pitchFamily="34" charset="-120"/>
              </a:rPr>
              <a:t>Post-war nationalization wave in Europe and developing world</a:t>
            </a:r>
            <a:endParaRPr lang="en-US" sz="788" dirty="0"/>
          </a:p>
        </p:txBody>
      </p:sp>
      <p:sp>
        <p:nvSpPr>
          <p:cNvPr id="26" name="Shape 23"/>
          <p:cNvSpPr/>
          <p:nvPr/>
        </p:nvSpPr>
        <p:spPr>
          <a:xfrm>
            <a:off x="5977868" y="2043113"/>
            <a:ext cx="114300" cy="114300"/>
          </a:xfrm>
          <a:prstGeom prst="ellipse">
            <a:avLst/>
          </a:prstGeom>
          <a:solidFill>
            <a:srgbClr val="4A90A4"/>
          </a:solidFill>
          <a:ln/>
        </p:spPr>
      </p:sp>
      <p:sp>
        <p:nvSpPr>
          <p:cNvPr id="27" name="Text 24"/>
          <p:cNvSpPr/>
          <p:nvPr/>
        </p:nvSpPr>
        <p:spPr>
          <a:xfrm>
            <a:off x="5620680" y="1243013"/>
            <a:ext cx="785813" cy="171450"/>
          </a:xfrm>
          <a:prstGeom prst="rect">
            <a:avLst/>
          </a:prstGeom>
          <a:noFill/>
          <a:ln/>
        </p:spPr>
        <p:txBody>
          <a:bodyPr wrap="none" lIns="0" tIns="0" rIns="0" bIns="0" rtlCol="0" anchor="ctr">
            <a:spAutoFit/>
          </a:bodyPr>
          <a:lstStyle/>
          <a:p>
            <a:pPr algn="ctr" indent="0" marL="0">
              <a:buNone/>
            </a:pPr>
            <a:r>
              <a:rPr lang="en-US" sz="900" b="1" dirty="0">
                <a:solidFill>
                  <a:srgbClr val="2E5984"/>
                </a:solidFill>
                <a:latin typeface="Arial" pitchFamily="34" charset="0"/>
                <a:ea typeface="Arial" pitchFamily="34" charset="-122"/>
                <a:cs typeface="Arial" pitchFamily="34" charset="-120"/>
              </a:rPr>
              <a:t>1970s</a:t>
            </a:r>
            <a:endParaRPr lang="en-US" sz="900" dirty="0"/>
          </a:p>
        </p:txBody>
      </p:sp>
      <p:sp>
        <p:nvSpPr>
          <p:cNvPr id="28" name="Text 25"/>
          <p:cNvSpPr/>
          <p:nvPr/>
        </p:nvSpPr>
        <p:spPr>
          <a:xfrm>
            <a:off x="5334930" y="1457325"/>
            <a:ext cx="1357313" cy="300038"/>
          </a:xfrm>
          <a:prstGeom prst="rect">
            <a:avLst/>
          </a:prstGeom>
          <a:noFill/>
          <a:ln/>
        </p:spPr>
        <p:txBody>
          <a:bodyPr wrap="square" lIns="0" tIns="0" rIns="0" bIns="0" rtlCol="0" anchor="ctr">
            <a:spAutoFit/>
          </a:bodyPr>
          <a:lstStyle/>
          <a:p>
            <a:pPr algn="ctr" indent="0" marL="0">
              <a:buNone/>
            </a:pPr>
            <a:r>
              <a:rPr lang="en-US" sz="788" dirty="0">
                <a:solidFill>
                  <a:srgbClr val="333333"/>
                </a:solidFill>
                <a:latin typeface="Arial" pitchFamily="34" charset="0"/>
                <a:ea typeface="Arial" pitchFamily="34" charset="-122"/>
                <a:cs typeface="Arial" pitchFamily="34" charset="-120"/>
              </a:rPr>
              <a:t>Oil crisis and expansion of state control in energy sector</a:t>
            </a:r>
            <a:endParaRPr lang="en-US" sz="788" dirty="0"/>
          </a:p>
        </p:txBody>
      </p:sp>
      <p:sp>
        <p:nvSpPr>
          <p:cNvPr id="29" name="Shape 26"/>
          <p:cNvSpPr/>
          <p:nvPr/>
        </p:nvSpPr>
        <p:spPr>
          <a:xfrm>
            <a:off x="6800850" y="2043113"/>
            <a:ext cx="114300" cy="114300"/>
          </a:xfrm>
          <a:prstGeom prst="ellipse">
            <a:avLst/>
          </a:prstGeom>
          <a:solidFill>
            <a:srgbClr val="4A90A4"/>
          </a:solidFill>
          <a:ln/>
        </p:spPr>
      </p:sp>
      <p:sp>
        <p:nvSpPr>
          <p:cNvPr id="30" name="Text 27"/>
          <p:cNvSpPr/>
          <p:nvPr/>
        </p:nvSpPr>
        <p:spPr>
          <a:xfrm>
            <a:off x="6443663" y="2786063"/>
            <a:ext cx="785813" cy="171450"/>
          </a:xfrm>
          <a:prstGeom prst="rect">
            <a:avLst/>
          </a:prstGeom>
          <a:noFill/>
          <a:ln/>
        </p:spPr>
        <p:txBody>
          <a:bodyPr wrap="none" lIns="0" tIns="0" rIns="0" bIns="0" rtlCol="0" anchor="ctr">
            <a:spAutoFit/>
          </a:bodyPr>
          <a:lstStyle/>
          <a:p>
            <a:pPr algn="ctr" indent="0" marL="0">
              <a:buNone/>
            </a:pPr>
            <a:r>
              <a:rPr lang="en-US" sz="900" b="1" dirty="0">
                <a:solidFill>
                  <a:srgbClr val="2E5984"/>
                </a:solidFill>
                <a:latin typeface="Arial" pitchFamily="34" charset="0"/>
                <a:ea typeface="Arial" pitchFamily="34" charset="-122"/>
                <a:cs typeface="Arial" pitchFamily="34" charset="-120"/>
              </a:rPr>
              <a:t>1980s</a:t>
            </a:r>
            <a:endParaRPr lang="en-US" sz="900" dirty="0"/>
          </a:p>
        </p:txBody>
      </p:sp>
      <p:sp>
        <p:nvSpPr>
          <p:cNvPr id="31" name="Text 28"/>
          <p:cNvSpPr/>
          <p:nvPr/>
        </p:nvSpPr>
        <p:spPr>
          <a:xfrm>
            <a:off x="6157913" y="2443163"/>
            <a:ext cx="1357313" cy="300038"/>
          </a:xfrm>
          <a:prstGeom prst="rect">
            <a:avLst/>
          </a:prstGeom>
          <a:noFill/>
          <a:ln/>
        </p:spPr>
        <p:txBody>
          <a:bodyPr wrap="square" lIns="0" tIns="0" rIns="0" bIns="0" rtlCol="0" anchor="ctr">
            <a:spAutoFit/>
          </a:bodyPr>
          <a:lstStyle/>
          <a:p>
            <a:pPr algn="ctr" indent="0" marL="0">
              <a:buNone/>
            </a:pPr>
            <a:r>
              <a:rPr lang="en-US" sz="788" dirty="0">
                <a:solidFill>
                  <a:srgbClr val="333333"/>
                </a:solidFill>
                <a:latin typeface="Arial" pitchFamily="34" charset="0"/>
                <a:ea typeface="Arial" pitchFamily="34" charset="-122"/>
                <a:cs typeface="Arial" pitchFamily="34" charset="-120"/>
              </a:rPr>
              <a:t>Thatcher/Reagan era privatization begins</a:t>
            </a:r>
            <a:endParaRPr lang="en-US" sz="788" dirty="0"/>
          </a:p>
        </p:txBody>
      </p:sp>
      <p:sp>
        <p:nvSpPr>
          <p:cNvPr id="32" name="Shape 29"/>
          <p:cNvSpPr/>
          <p:nvPr/>
        </p:nvSpPr>
        <p:spPr>
          <a:xfrm>
            <a:off x="7623804" y="2043113"/>
            <a:ext cx="114300" cy="114300"/>
          </a:xfrm>
          <a:prstGeom prst="ellipse">
            <a:avLst/>
          </a:prstGeom>
          <a:solidFill>
            <a:srgbClr val="4A90A4"/>
          </a:solidFill>
          <a:ln/>
        </p:spPr>
      </p:sp>
      <p:sp>
        <p:nvSpPr>
          <p:cNvPr id="33" name="Text 30"/>
          <p:cNvSpPr/>
          <p:nvPr/>
        </p:nvSpPr>
        <p:spPr>
          <a:xfrm>
            <a:off x="7266617" y="1243013"/>
            <a:ext cx="785813" cy="171450"/>
          </a:xfrm>
          <a:prstGeom prst="rect">
            <a:avLst/>
          </a:prstGeom>
          <a:noFill/>
          <a:ln/>
        </p:spPr>
        <p:txBody>
          <a:bodyPr wrap="none" lIns="0" tIns="0" rIns="0" bIns="0" rtlCol="0" anchor="ctr">
            <a:spAutoFit/>
          </a:bodyPr>
          <a:lstStyle/>
          <a:p>
            <a:pPr algn="ctr" indent="0" marL="0">
              <a:buNone/>
            </a:pPr>
            <a:r>
              <a:rPr lang="en-US" sz="900" b="1" dirty="0">
                <a:solidFill>
                  <a:srgbClr val="2E5984"/>
                </a:solidFill>
                <a:latin typeface="Arial" pitchFamily="34" charset="0"/>
                <a:ea typeface="Arial" pitchFamily="34" charset="-122"/>
                <a:cs typeface="Arial" pitchFamily="34" charset="-120"/>
              </a:rPr>
              <a:t>1990s</a:t>
            </a:r>
            <a:endParaRPr lang="en-US" sz="900" dirty="0"/>
          </a:p>
        </p:txBody>
      </p:sp>
      <p:sp>
        <p:nvSpPr>
          <p:cNvPr id="34" name="Text 31"/>
          <p:cNvSpPr/>
          <p:nvPr/>
        </p:nvSpPr>
        <p:spPr>
          <a:xfrm>
            <a:off x="6980867" y="1457325"/>
            <a:ext cx="1357313" cy="300038"/>
          </a:xfrm>
          <a:prstGeom prst="rect">
            <a:avLst/>
          </a:prstGeom>
          <a:noFill/>
          <a:ln/>
        </p:spPr>
        <p:txBody>
          <a:bodyPr wrap="square" lIns="0" tIns="0" rIns="0" bIns="0" rtlCol="0" anchor="ctr">
            <a:spAutoFit/>
          </a:bodyPr>
          <a:lstStyle/>
          <a:p>
            <a:pPr algn="ctr" indent="0" marL="0">
              <a:buNone/>
            </a:pPr>
            <a:r>
              <a:rPr lang="en-US" sz="788" dirty="0">
                <a:solidFill>
                  <a:srgbClr val="333333"/>
                </a:solidFill>
                <a:latin typeface="Arial" pitchFamily="34" charset="0"/>
                <a:ea typeface="Arial" pitchFamily="34" charset="-122"/>
                <a:cs typeface="Arial" pitchFamily="34" charset="-120"/>
              </a:rPr>
              <a:t>Post-Soviet privatization and Washington Consensus</a:t>
            </a:r>
            <a:endParaRPr lang="en-US" sz="788" dirty="0"/>
          </a:p>
        </p:txBody>
      </p:sp>
      <p:sp>
        <p:nvSpPr>
          <p:cNvPr id="35" name="Shape 32"/>
          <p:cNvSpPr/>
          <p:nvPr/>
        </p:nvSpPr>
        <p:spPr>
          <a:xfrm>
            <a:off x="8446759" y="2043113"/>
            <a:ext cx="114300" cy="114300"/>
          </a:xfrm>
          <a:prstGeom prst="ellipse">
            <a:avLst/>
          </a:prstGeom>
          <a:solidFill>
            <a:srgbClr val="4A90A4"/>
          </a:solidFill>
          <a:ln/>
        </p:spPr>
      </p:sp>
      <p:sp>
        <p:nvSpPr>
          <p:cNvPr id="36" name="Text 33"/>
          <p:cNvSpPr/>
          <p:nvPr/>
        </p:nvSpPr>
        <p:spPr>
          <a:xfrm>
            <a:off x="8089571" y="2786063"/>
            <a:ext cx="785813" cy="171450"/>
          </a:xfrm>
          <a:prstGeom prst="rect">
            <a:avLst/>
          </a:prstGeom>
          <a:noFill/>
          <a:ln/>
        </p:spPr>
        <p:txBody>
          <a:bodyPr wrap="none" lIns="0" tIns="0" rIns="0" bIns="0" rtlCol="0" anchor="ctr">
            <a:spAutoFit/>
          </a:bodyPr>
          <a:lstStyle/>
          <a:p>
            <a:pPr algn="ctr" indent="0" marL="0">
              <a:buNone/>
            </a:pPr>
            <a:r>
              <a:rPr lang="en-US" sz="900" b="1" dirty="0">
                <a:solidFill>
                  <a:srgbClr val="2E5984"/>
                </a:solidFill>
                <a:latin typeface="Arial" pitchFamily="34" charset="0"/>
                <a:ea typeface="Arial" pitchFamily="34" charset="-122"/>
                <a:cs typeface="Arial" pitchFamily="34" charset="-120"/>
              </a:rPr>
              <a:t>2000s+</a:t>
            </a:r>
            <a:endParaRPr lang="en-US" sz="900" dirty="0"/>
          </a:p>
        </p:txBody>
      </p:sp>
      <p:sp>
        <p:nvSpPr>
          <p:cNvPr id="37" name="Text 34"/>
          <p:cNvSpPr/>
          <p:nvPr/>
        </p:nvSpPr>
        <p:spPr>
          <a:xfrm>
            <a:off x="7803821" y="2443163"/>
            <a:ext cx="1285875" cy="300038"/>
          </a:xfrm>
          <a:prstGeom prst="rect">
            <a:avLst/>
          </a:prstGeom>
          <a:noFill/>
          <a:ln/>
        </p:spPr>
        <p:txBody>
          <a:bodyPr wrap="none" lIns="0" tIns="0" rIns="0" bIns="0" rtlCol="0" anchor="ctr">
            <a:spAutoFit/>
          </a:bodyPr>
          <a:lstStyle/>
          <a:p>
            <a:pPr algn="ctr" indent="0" marL="0">
              <a:buNone/>
            </a:pPr>
            <a:r>
              <a:rPr lang="en-US" sz="788" dirty="0">
                <a:solidFill>
                  <a:srgbClr val="333333"/>
                </a:solidFill>
                <a:latin typeface="Arial" pitchFamily="34" charset="0"/>
                <a:ea typeface="Arial" pitchFamily="34" charset="-122"/>
                <a:cs typeface="Arial" pitchFamily="34" charset="-120"/>
              </a:rPr>
              <a:t>Rise of new state capitalism and SOE reforms</a:t>
            </a:r>
            <a:endParaRPr lang="en-US" sz="788" dirty="0"/>
          </a:p>
        </p:txBody>
      </p:sp>
      <p:sp>
        <p:nvSpPr>
          <p:cNvPr id="38" name="Text 35"/>
          <p:cNvSpPr/>
          <p:nvPr/>
        </p:nvSpPr>
        <p:spPr>
          <a:xfrm>
            <a:off x="4743450" y="3314700"/>
            <a:ext cx="4186238" cy="257175"/>
          </a:xfrm>
          <a:prstGeom prst="rect">
            <a:avLst/>
          </a:prstGeom>
          <a:noFill/>
          <a:ln/>
        </p:spPr>
        <p:txBody>
          <a:bodyPr wrap="square" lIns="0" tIns="0" rIns="0" bIns="0" rtlCol="0" anchor="ctr">
            <a:spAutoFit/>
          </a:bodyPr>
          <a:lstStyle/>
          <a:p>
            <a:pPr indent="0" marL="0">
              <a:buNone/>
            </a:pPr>
            <a:r>
              <a:rPr lang="en-US" sz="1350" b="1" dirty="0">
                <a:solidFill>
                  <a:srgbClr val="4A90A4"/>
                </a:solidFill>
                <a:latin typeface="Arial" pitchFamily="34" charset="0"/>
                <a:ea typeface="Arial" pitchFamily="34" charset="-122"/>
                <a:cs typeface="Arial" pitchFamily="34" charset="-120"/>
              </a:rPr>
              <a:t>Privatization Waves and Reforms</a:t>
            </a:r>
            <a:endParaRPr lang="en-US" sz="1350" dirty="0"/>
          </a:p>
        </p:txBody>
      </p:sp>
      <p:sp>
        <p:nvSpPr>
          <p:cNvPr id="39" name="Text 36"/>
          <p:cNvSpPr/>
          <p:nvPr/>
        </p:nvSpPr>
        <p:spPr>
          <a:xfrm>
            <a:off x="4743450" y="3654028"/>
            <a:ext cx="1486346" cy="142875"/>
          </a:xfrm>
          <a:prstGeom prst="rect">
            <a:avLst/>
          </a:prstGeom>
          <a:noFill/>
          <a:ln/>
        </p:spPr>
        <p:txBody>
          <a:bodyPr wrap="square" lIns="0" tIns="0" rIns="0" bIns="0" rtlCol="0" anchor="ctr">
            <a:spAutoFit/>
          </a:bodyPr>
          <a:lstStyle/>
          <a:p>
            <a:pPr algn="l" indent="0" marL="0">
              <a:buNone/>
            </a:pPr>
            <a:r>
              <a:rPr lang="en-US" sz="1013" b="1" dirty="0">
                <a:solidFill>
                  <a:srgbClr val="333333"/>
                </a:solidFill>
                <a:latin typeface="Arial" pitchFamily="34" charset="0"/>
                <a:ea typeface="Arial" pitchFamily="34" charset="-122"/>
                <a:cs typeface="Arial" pitchFamily="34" charset="-120"/>
              </a:rPr>
              <a:t>1980s UK privatization:</a:t>
            </a:r>
            <a:endParaRPr lang="en-US" sz="1013" dirty="0"/>
          </a:p>
        </p:txBody>
      </p:sp>
      <p:sp>
        <p:nvSpPr>
          <p:cNvPr id="40" name="Text 37"/>
          <p:cNvSpPr/>
          <p:nvPr/>
        </p:nvSpPr>
        <p:spPr>
          <a:xfrm>
            <a:off x="6158359" y="3654028"/>
            <a:ext cx="2108885" cy="142875"/>
          </a:xfrm>
          <a:prstGeom prst="rect">
            <a:avLst/>
          </a:prstGeom>
          <a:noFill/>
          <a:ln/>
        </p:spPr>
        <p:txBody>
          <a:bodyPr wrap="square" lIns="0" tIns="0" rIns="0" bIns="0" rtlCol="0" anchor="ctr">
            <a:spAutoFit/>
          </a:bodyPr>
          <a:lstStyle/>
          <a:p>
            <a:pPr algn="l" indent="0" marL="0">
              <a:buNone/>
            </a:pPr>
            <a:r>
              <a:rPr lang="en-US" sz="1013" dirty="0">
                <a:solidFill>
                  <a:srgbClr val="333333"/>
                </a:solidFill>
                <a:latin typeface="Arial" pitchFamily="34" charset="0"/>
                <a:ea typeface="Arial" pitchFamily="34" charset="-122"/>
                <a:cs typeface="Arial" pitchFamily="34" charset="-120"/>
              </a:rPr>
              <a:t>Thatcher's market-oriented reforms</a:t>
            </a:r>
            <a:endParaRPr lang="en-US" sz="1013" dirty="0"/>
          </a:p>
        </p:txBody>
      </p:sp>
      <p:sp>
        <p:nvSpPr>
          <p:cNvPr id="41" name="Text 38"/>
          <p:cNvSpPr/>
          <p:nvPr/>
        </p:nvSpPr>
        <p:spPr>
          <a:xfrm>
            <a:off x="4743450" y="3878331"/>
            <a:ext cx="1236455" cy="142875"/>
          </a:xfrm>
          <a:prstGeom prst="rect">
            <a:avLst/>
          </a:prstGeom>
          <a:noFill/>
          <a:ln/>
        </p:spPr>
        <p:txBody>
          <a:bodyPr wrap="none" lIns="0" tIns="0" rIns="0" bIns="0" rtlCol="0" anchor="ctr">
            <a:spAutoFit/>
          </a:bodyPr>
          <a:lstStyle/>
          <a:p>
            <a:pPr algn="l" indent="0" marL="0">
              <a:buNone/>
            </a:pPr>
            <a:r>
              <a:rPr lang="en-US" sz="1013" b="1" dirty="0">
                <a:solidFill>
                  <a:srgbClr val="333333"/>
                </a:solidFill>
                <a:latin typeface="Arial" pitchFamily="34" charset="0"/>
                <a:ea typeface="Arial" pitchFamily="34" charset="-122"/>
                <a:cs typeface="Arial" pitchFamily="34" charset="-120"/>
              </a:rPr>
              <a:t>1990s global wave:</a:t>
            </a:r>
            <a:endParaRPr lang="en-US" sz="1013" dirty="0"/>
          </a:p>
        </p:txBody>
      </p:sp>
      <p:sp>
        <p:nvSpPr>
          <p:cNvPr id="42" name="Text 39"/>
          <p:cNvSpPr/>
          <p:nvPr/>
        </p:nvSpPr>
        <p:spPr>
          <a:xfrm>
            <a:off x="4743450" y="3878331"/>
            <a:ext cx="3511739" cy="310028"/>
          </a:xfrm>
          <a:prstGeom prst="rect">
            <a:avLst/>
          </a:prstGeom>
          <a:noFill/>
          <a:ln/>
        </p:spPr>
        <p:txBody>
          <a:bodyPr wrap="square" lIns="0" tIns="0" rIns="0" bIns="0" rtlCol="0" anchor="ctr">
            <a:spAutoFit/>
          </a:bodyPr>
          <a:lstStyle/>
          <a:p>
            <a:pPr algn="l" indent="0" marL="0">
              <a:buNone/>
            </a:pPr>
            <a:r>
              <a:rPr lang="en-US" sz="1013" dirty="0">
                <a:solidFill>
                  <a:srgbClr val="333333"/>
                </a:solidFill>
                <a:latin typeface="Arial" pitchFamily="34" charset="0"/>
                <a:ea typeface="Arial" pitchFamily="34" charset="-122"/>
                <a:cs typeface="Arial" pitchFamily="34" charset="-120"/>
              </a:rPr>
              <a:t>Post-Soviet transitions and Washington Consensus</a:t>
            </a:r>
            <a:endParaRPr lang="en-US" sz="1013" dirty="0"/>
          </a:p>
        </p:txBody>
      </p:sp>
      <p:sp>
        <p:nvSpPr>
          <p:cNvPr id="43" name="Text 40"/>
          <p:cNvSpPr/>
          <p:nvPr/>
        </p:nvSpPr>
        <p:spPr>
          <a:xfrm>
            <a:off x="4743450" y="4269786"/>
            <a:ext cx="900364" cy="142875"/>
          </a:xfrm>
          <a:prstGeom prst="rect">
            <a:avLst/>
          </a:prstGeom>
          <a:noFill/>
          <a:ln/>
        </p:spPr>
        <p:txBody>
          <a:bodyPr wrap="none" lIns="0" tIns="0" rIns="0" bIns="0" rtlCol="0" anchor="ctr">
            <a:spAutoFit/>
          </a:bodyPr>
          <a:lstStyle/>
          <a:p>
            <a:pPr algn="l" indent="0" marL="0">
              <a:buNone/>
            </a:pPr>
            <a:r>
              <a:rPr lang="en-US" sz="1013" b="1" dirty="0">
                <a:solidFill>
                  <a:srgbClr val="333333"/>
                </a:solidFill>
                <a:latin typeface="Arial" pitchFamily="34" charset="0"/>
                <a:ea typeface="Arial" pitchFamily="34" charset="-122"/>
                <a:cs typeface="Arial" pitchFamily="34" charset="-120"/>
              </a:rPr>
              <a:t>SOE reforms:</a:t>
            </a:r>
            <a:endParaRPr lang="en-US" sz="1013" dirty="0"/>
          </a:p>
        </p:txBody>
      </p:sp>
      <p:sp>
        <p:nvSpPr>
          <p:cNvPr id="44" name="Text 41"/>
          <p:cNvSpPr/>
          <p:nvPr/>
        </p:nvSpPr>
        <p:spPr>
          <a:xfrm>
            <a:off x="4743450" y="4269786"/>
            <a:ext cx="3695077" cy="310028"/>
          </a:xfrm>
          <a:prstGeom prst="rect">
            <a:avLst/>
          </a:prstGeom>
          <a:noFill/>
          <a:ln/>
        </p:spPr>
        <p:txBody>
          <a:bodyPr wrap="square" lIns="0" tIns="0" rIns="0" bIns="0" rtlCol="0" anchor="ctr">
            <a:spAutoFit/>
          </a:bodyPr>
          <a:lstStyle/>
          <a:p>
            <a:pPr algn="l" indent="0" marL="0">
              <a:buNone/>
            </a:pPr>
            <a:r>
              <a:rPr lang="en-US" sz="1013" dirty="0">
                <a:solidFill>
                  <a:srgbClr val="333333"/>
                </a:solidFill>
                <a:latin typeface="Arial" pitchFamily="34" charset="0"/>
                <a:ea typeface="Arial" pitchFamily="34" charset="-122"/>
                <a:cs typeface="Arial" pitchFamily="34" charset="-120"/>
              </a:rPr>
              <a:t>Corporatization, partial privatization, governance changes</a:t>
            </a:r>
            <a:endParaRPr lang="en-US" sz="1013" dirty="0"/>
          </a:p>
        </p:txBody>
      </p:sp>
      <p:sp>
        <p:nvSpPr>
          <p:cNvPr id="45" name="Text 42"/>
          <p:cNvSpPr/>
          <p:nvPr/>
        </p:nvSpPr>
        <p:spPr>
          <a:xfrm>
            <a:off x="4743450" y="4661241"/>
            <a:ext cx="1150507" cy="142875"/>
          </a:xfrm>
          <a:prstGeom prst="rect">
            <a:avLst/>
          </a:prstGeom>
          <a:noFill/>
          <a:ln/>
        </p:spPr>
        <p:txBody>
          <a:bodyPr wrap="none" lIns="0" tIns="0" rIns="0" bIns="0" rtlCol="0" anchor="ctr">
            <a:spAutoFit/>
          </a:bodyPr>
          <a:lstStyle/>
          <a:p>
            <a:pPr algn="l" indent="0" marL="0">
              <a:buNone/>
            </a:pPr>
            <a:r>
              <a:rPr lang="en-US" sz="1013" b="1" dirty="0">
                <a:solidFill>
                  <a:srgbClr val="333333"/>
                </a:solidFill>
                <a:latin typeface="Arial" pitchFamily="34" charset="0"/>
                <a:ea typeface="Arial" pitchFamily="34" charset="-122"/>
                <a:cs typeface="Arial" pitchFamily="34" charset="-120"/>
              </a:rPr>
              <a:t>Post-2008 trends:</a:t>
            </a:r>
            <a:endParaRPr lang="en-US" sz="1013" dirty="0"/>
          </a:p>
        </p:txBody>
      </p:sp>
      <p:sp>
        <p:nvSpPr>
          <p:cNvPr id="46" name="Text 43"/>
          <p:cNvSpPr/>
          <p:nvPr/>
        </p:nvSpPr>
        <p:spPr>
          <a:xfrm>
            <a:off x="5822519" y="4661241"/>
            <a:ext cx="2608613" cy="142875"/>
          </a:xfrm>
          <a:prstGeom prst="rect">
            <a:avLst/>
          </a:prstGeom>
          <a:noFill/>
          <a:ln/>
        </p:spPr>
        <p:txBody>
          <a:bodyPr wrap="square" lIns="0" tIns="0" rIns="0" bIns="0" rtlCol="0" anchor="ctr">
            <a:spAutoFit/>
          </a:bodyPr>
          <a:lstStyle/>
          <a:p>
            <a:pPr algn="l" indent="0" marL="0">
              <a:buNone/>
            </a:pPr>
            <a:r>
              <a:rPr lang="en-US" sz="1013" dirty="0">
                <a:solidFill>
                  <a:srgbClr val="333333"/>
                </a:solidFill>
                <a:latin typeface="Arial" pitchFamily="34" charset="0"/>
                <a:ea typeface="Arial" pitchFamily="34" charset="-122"/>
                <a:cs typeface="Arial" pitchFamily="34" charset="-120"/>
              </a:rPr>
              <a:t>Renewed state activism and strategic SOEs</a:t>
            </a:r>
            <a:endParaRPr lang="en-US" sz="1013"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9144000" cy="6463531"/>
          </a:xfrm>
          <a:prstGeom prst="rect">
            <a:avLst/>
          </a:prstGeom>
        </p:spPr>
      </p:pic>
      <p:sp>
        <p:nvSpPr>
          <p:cNvPr id="3" name="Text 0"/>
          <p:cNvSpPr/>
          <p:nvPr/>
        </p:nvSpPr>
        <p:spPr>
          <a:xfrm>
            <a:off x="285750" y="285750"/>
            <a:ext cx="8643938" cy="385763"/>
          </a:xfrm>
          <a:prstGeom prst="rect">
            <a:avLst/>
          </a:prstGeom>
          <a:noFill/>
          <a:ln/>
        </p:spPr>
        <p:txBody>
          <a:bodyPr wrap="square" lIns="0" tIns="0" rIns="0" bIns="0" rtlCol="0" anchor="ctr">
            <a:spAutoFit/>
          </a:bodyPr>
          <a:lstStyle/>
          <a:p>
            <a:pPr indent="0" marL="0">
              <a:buNone/>
            </a:pPr>
            <a:r>
              <a:rPr lang="en-US" sz="2025" b="1" dirty="0">
                <a:solidFill>
                  <a:srgbClr val="2E5984"/>
                </a:solidFill>
                <a:latin typeface="Arial" pitchFamily="34" charset="0"/>
                <a:ea typeface="Arial" pitchFamily="34" charset="-122"/>
                <a:cs typeface="Arial" pitchFamily="34" charset="-120"/>
              </a:rPr>
              <a:t>The Chinese SOE Model</a:t>
            </a:r>
            <a:endParaRPr lang="en-US" sz="2025" dirty="0"/>
          </a:p>
        </p:txBody>
      </p:sp>
      <p:sp>
        <p:nvSpPr>
          <p:cNvPr id="4" name="Text 1"/>
          <p:cNvSpPr/>
          <p:nvPr/>
        </p:nvSpPr>
        <p:spPr>
          <a:xfrm>
            <a:off x="285750" y="885825"/>
            <a:ext cx="4186238" cy="257175"/>
          </a:xfrm>
          <a:prstGeom prst="rect">
            <a:avLst/>
          </a:prstGeom>
          <a:noFill/>
          <a:ln/>
        </p:spPr>
        <p:txBody>
          <a:bodyPr wrap="square" lIns="0" tIns="0" rIns="0" bIns="0" rtlCol="0" anchor="ctr">
            <a:spAutoFit/>
          </a:bodyPr>
          <a:lstStyle/>
          <a:p>
            <a:pPr indent="0" marL="0">
              <a:buNone/>
            </a:pPr>
            <a:r>
              <a:rPr lang="en-US" sz="1350" b="1" dirty="0">
                <a:solidFill>
                  <a:srgbClr val="4A90A4"/>
                </a:solidFill>
                <a:latin typeface="Arial" pitchFamily="34" charset="0"/>
                <a:ea typeface="Arial" pitchFamily="34" charset="-122"/>
                <a:cs typeface="Arial" pitchFamily="34" charset="-120"/>
              </a:rPr>
              <a:t>Central Role in China's Economic Development</a:t>
            </a:r>
            <a:endParaRPr lang="en-US" sz="1350" dirty="0"/>
          </a:p>
        </p:txBody>
      </p:sp>
      <p:sp>
        <p:nvSpPr>
          <p:cNvPr id="5" name="Text 2"/>
          <p:cNvSpPr/>
          <p:nvPr/>
        </p:nvSpPr>
        <p:spPr>
          <a:xfrm>
            <a:off x="285750" y="1225153"/>
            <a:ext cx="1400147" cy="142875"/>
          </a:xfrm>
          <a:prstGeom prst="rect">
            <a:avLst/>
          </a:prstGeom>
          <a:noFill/>
          <a:ln/>
        </p:spPr>
        <p:txBody>
          <a:bodyPr wrap="square" lIns="0" tIns="0" rIns="0" bIns="0" rtlCol="0" anchor="ctr">
            <a:spAutoFit/>
          </a:bodyPr>
          <a:lstStyle/>
          <a:p>
            <a:pPr algn="l" indent="0" marL="0">
              <a:buNone/>
            </a:pPr>
            <a:r>
              <a:rPr lang="en-US" sz="1013" b="1" dirty="0">
                <a:solidFill>
                  <a:srgbClr val="333333"/>
                </a:solidFill>
                <a:latin typeface="Arial" pitchFamily="34" charset="0"/>
                <a:ea typeface="Arial" pitchFamily="34" charset="-122"/>
                <a:cs typeface="Arial" pitchFamily="34" charset="-120"/>
              </a:rPr>
              <a:t>Historical foundation:</a:t>
            </a:r>
            <a:endParaRPr lang="en-US" sz="1013" dirty="0"/>
          </a:p>
        </p:txBody>
      </p:sp>
      <p:sp>
        <p:nvSpPr>
          <p:cNvPr id="6" name="Text 3"/>
          <p:cNvSpPr/>
          <p:nvPr/>
        </p:nvSpPr>
        <p:spPr>
          <a:xfrm>
            <a:off x="1614460" y="1225153"/>
            <a:ext cx="2215818" cy="142875"/>
          </a:xfrm>
          <a:prstGeom prst="rect">
            <a:avLst/>
          </a:prstGeom>
          <a:noFill/>
          <a:ln/>
        </p:spPr>
        <p:txBody>
          <a:bodyPr wrap="square" lIns="0" tIns="0" rIns="0" bIns="0" rtlCol="0" anchor="ctr">
            <a:spAutoFit/>
          </a:bodyPr>
          <a:lstStyle/>
          <a:p>
            <a:pPr algn="l" indent="0" marL="0">
              <a:buNone/>
            </a:pPr>
            <a:r>
              <a:rPr lang="en-US" sz="1013" dirty="0">
                <a:solidFill>
                  <a:srgbClr val="333333"/>
                </a:solidFill>
                <a:latin typeface="Arial" pitchFamily="34" charset="0"/>
                <a:ea typeface="Arial" pitchFamily="34" charset="-122"/>
                <a:cs typeface="Arial" pitchFamily="34" charset="-120"/>
              </a:rPr>
              <a:t>SOEs as legacy of planned economy</a:t>
            </a:r>
            <a:endParaRPr lang="en-US" sz="1013" dirty="0"/>
          </a:p>
        </p:txBody>
      </p:sp>
      <p:sp>
        <p:nvSpPr>
          <p:cNvPr id="7" name="Text 4"/>
          <p:cNvSpPr/>
          <p:nvPr/>
        </p:nvSpPr>
        <p:spPr>
          <a:xfrm>
            <a:off x="285750" y="1449456"/>
            <a:ext cx="1850203" cy="142875"/>
          </a:xfrm>
          <a:prstGeom prst="rect">
            <a:avLst/>
          </a:prstGeom>
          <a:noFill/>
          <a:ln/>
        </p:spPr>
        <p:txBody>
          <a:bodyPr wrap="square" lIns="0" tIns="0" rIns="0" bIns="0" rtlCol="0" anchor="ctr">
            <a:spAutoFit/>
          </a:bodyPr>
          <a:lstStyle/>
          <a:p>
            <a:pPr algn="l" indent="0" marL="0">
              <a:buNone/>
            </a:pPr>
            <a:r>
              <a:rPr lang="en-US" sz="1013" b="1" dirty="0">
                <a:solidFill>
                  <a:srgbClr val="333333"/>
                </a:solidFill>
                <a:latin typeface="Arial" pitchFamily="34" charset="0"/>
                <a:ea typeface="Arial" pitchFamily="34" charset="-122"/>
                <a:cs typeface="Arial" pitchFamily="34" charset="-120"/>
              </a:rPr>
              <a:t>Reform without privatization:</a:t>
            </a:r>
            <a:endParaRPr lang="en-US" sz="1013" dirty="0"/>
          </a:p>
        </p:txBody>
      </p:sp>
      <p:sp>
        <p:nvSpPr>
          <p:cNvPr id="8" name="Text 5"/>
          <p:cNvSpPr/>
          <p:nvPr/>
        </p:nvSpPr>
        <p:spPr>
          <a:xfrm>
            <a:off x="285750" y="1449456"/>
            <a:ext cx="4042051" cy="310028"/>
          </a:xfrm>
          <a:prstGeom prst="rect">
            <a:avLst/>
          </a:prstGeom>
          <a:noFill/>
          <a:ln/>
        </p:spPr>
        <p:txBody>
          <a:bodyPr wrap="square" lIns="0" tIns="0" rIns="0" bIns="0" rtlCol="0" anchor="ctr">
            <a:spAutoFit/>
          </a:bodyPr>
          <a:lstStyle/>
          <a:p>
            <a:pPr algn="l" indent="0" marL="0">
              <a:buNone/>
            </a:pPr>
            <a:r>
              <a:rPr lang="en-US" sz="1013" dirty="0">
                <a:solidFill>
                  <a:srgbClr val="333333"/>
                </a:solidFill>
                <a:latin typeface="Arial" pitchFamily="34" charset="0"/>
                <a:ea typeface="Arial" pitchFamily="34" charset="-122"/>
                <a:cs typeface="Arial" pitchFamily="34" charset="-120"/>
              </a:rPr>
              <a:t>Improving efficiency while maintaining state control</a:t>
            </a:r>
            <a:endParaRPr lang="en-US" sz="1013" dirty="0"/>
          </a:p>
        </p:txBody>
      </p:sp>
      <p:sp>
        <p:nvSpPr>
          <p:cNvPr id="9" name="Text 6"/>
          <p:cNvSpPr/>
          <p:nvPr/>
        </p:nvSpPr>
        <p:spPr>
          <a:xfrm>
            <a:off x="285750" y="1840911"/>
            <a:ext cx="1007548" cy="142875"/>
          </a:xfrm>
          <a:prstGeom prst="rect">
            <a:avLst/>
          </a:prstGeom>
          <a:noFill/>
          <a:ln/>
        </p:spPr>
        <p:txBody>
          <a:bodyPr wrap="none" lIns="0" tIns="0" rIns="0" bIns="0" rtlCol="0" anchor="ctr">
            <a:spAutoFit/>
          </a:bodyPr>
          <a:lstStyle/>
          <a:p>
            <a:pPr algn="l" indent="0" marL="0">
              <a:buNone/>
            </a:pPr>
            <a:r>
              <a:rPr lang="en-US" sz="1013" b="1" dirty="0">
                <a:solidFill>
                  <a:srgbClr val="333333"/>
                </a:solidFill>
                <a:latin typeface="Arial" pitchFamily="34" charset="0"/>
                <a:ea typeface="Arial" pitchFamily="34" charset="-122"/>
                <a:cs typeface="Arial" pitchFamily="34" charset="-120"/>
              </a:rPr>
              <a:t>Strategic pillar:</a:t>
            </a:r>
            <a:endParaRPr lang="en-US" sz="1013" dirty="0"/>
          </a:p>
        </p:txBody>
      </p:sp>
      <p:sp>
        <p:nvSpPr>
          <p:cNvPr id="10" name="Text 7"/>
          <p:cNvSpPr/>
          <p:nvPr/>
        </p:nvSpPr>
        <p:spPr>
          <a:xfrm>
            <a:off x="1221860" y="1840911"/>
            <a:ext cx="2372646" cy="142875"/>
          </a:xfrm>
          <a:prstGeom prst="rect">
            <a:avLst/>
          </a:prstGeom>
          <a:noFill/>
          <a:ln/>
        </p:spPr>
        <p:txBody>
          <a:bodyPr wrap="square" lIns="0" tIns="0" rIns="0" bIns="0" rtlCol="0" anchor="ctr">
            <a:spAutoFit/>
          </a:bodyPr>
          <a:lstStyle/>
          <a:p>
            <a:pPr algn="l" indent="0" marL="0">
              <a:buNone/>
            </a:pPr>
            <a:r>
              <a:rPr lang="en-US" sz="1013" dirty="0">
                <a:solidFill>
                  <a:srgbClr val="333333"/>
                </a:solidFill>
                <a:latin typeface="Arial" pitchFamily="34" charset="0"/>
                <a:ea typeface="Arial" pitchFamily="34" charset="-122"/>
                <a:cs typeface="Arial" pitchFamily="34" charset="-120"/>
              </a:rPr>
              <a:t>SOEs as instruments of industrial policy</a:t>
            </a:r>
            <a:endParaRPr lang="en-US" sz="1013" dirty="0"/>
          </a:p>
        </p:txBody>
      </p:sp>
      <p:sp>
        <p:nvSpPr>
          <p:cNvPr id="11" name="Text 8"/>
          <p:cNvSpPr/>
          <p:nvPr/>
        </p:nvSpPr>
        <p:spPr>
          <a:xfrm>
            <a:off x="285750" y="2065213"/>
            <a:ext cx="1285987" cy="142875"/>
          </a:xfrm>
          <a:prstGeom prst="rect">
            <a:avLst/>
          </a:prstGeom>
          <a:noFill/>
          <a:ln/>
        </p:spPr>
        <p:txBody>
          <a:bodyPr wrap="square" lIns="0" tIns="0" rIns="0" bIns="0" rtlCol="0" anchor="ctr">
            <a:spAutoFit/>
          </a:bodyPr>
          <a:lstStyle/>
          <a:p>
            <a:pPr algn="l" indent="0" marL="0">
              <a:buNone/>
            </a:pPr>
            <a:r>
              <a:rPr lang="en-US" sz="1013" b="1" dirty="0">
                <a:solidFill>
                  <a:srgbClr val="333333"/>
                </a:solidFill>
                <a:latin typeface="Arial" pitchFamily="34" charset="0"/>
                <a:ea typeface="Arial" pitchFamily="34" charset="-122"/>
                <a:cs typeface="Arial" pitchFamily="34" charset="-120"/>
              </a:rPr>
              <a:t>Global competitors:</a:t>
            </a:r>
            <a:endParaRPr lang="en-US" sz="1013" dirty="0"/>
          </a:p>
        </p:txBody>
      </p:sp>
      <p:sp>
        <p:nvSpPr>
          <p:cNvPr id="12" name="Text 9"/>
          <p:cNvSpPr/>
          <p:nvPr/>
        </p:nvSpPr>
        <p:spPr>
          <a:xfrm>
            <a:off x="1500299" y="2065213"/>
            <a:ext cx="2890512" cy="142875"/>
          </a:xfrm>
          <a:prstGeom prst="rect">
            <a:avLst/>
          </a:prstGeom>
          <a:noFill/>
          <a:ln/>
        </p:spPr>
        <p:txBody>
          <a:bodyPr wrap="square" lIns="0" tIns="0" rIns="0" bIns="0" rtlCol="0" anchor="ctr">
            <a:spAutoFit/>
          </a:bodyPr>
          <a:lstStyle/>
          <a:p>
            <a:pPr algn="l" indent="0" marL="0">
              <a:buNone/>
            </a:pPr>
            <a:r>
              <a:rPr lang="en-US" sz="1013" dirty="0">
                <a:solidFill>
                  <a:srgbClr val="333333"/>
                </a:solidFill>
                <a:latin typeface="Arial" pitchFamily="34" charset="0"/>
                <a:ea typeface="Arial" pitchFamily="34" charset="-122"/>
                <a:cs typeface="Arial" pitchFamily="34" charset="-120"/>
              </a:rPr>
              <a:t>Chinese SOEs among world's largest companies</a:t>
            </a:r>
            <a:endParaRPr lang="en-US" sz="1013" dirty="0"/>
          </a:p>
        </p:txBody>
      </p:sp>
      <p:sp>
        <p:nvSpPr>
          <p:cNvPr id="13" name="Text 10"/>
          <p:cNvSpPr/>
          <p:nvPr/>
        </p:nvSpPr>
        <p:spPr>
          <a:xfrm>
            <a:off x="285750" y="2328807"/>
            <a:ext cx="4186238" cy="257175"/>
          </a:xfrm>
          <a:prstGeom prst="rect">
            <a:avLst/>
          </a:prstGeom>
          <a:noFill/>
          <a:ln/>
        </p:spPr>
        <p:txBody>
          <a:bodyPr wrap="square" lIns="0" tIns="0" rIns="0" bIns="0" rtlCol="0" anchor="ctr">
            <a:spAutoFit/>
          </a:bodyPr>
          <a:lstStyle/>
          <a:p>
            <a:pPr indent="0" marL="0">
              <a:buNone/>
            </a:pPr>
            <a:r>
              <a:rPr lang="en-US" sz="1350" b="1" dirty="0">
                <a:solidFill>
                  <a:srgbClr val="4A90A4"/>
                </a:solidFill>
                <a:latin typeface="Arial" pitchFamily="34" charset="0"/>
                <a:ea typeface="Arial" pitchFamily="34" charset="-122"/>
                <a:cs typeface="Arial" pitchFamily="34" charset="-120"/>
              </a:rPr>
              <a:t>Dual-Track System and Gradual Reforms</a:t>
            </a:r>
            <a:endParaRPr lang="en-US" sz="1350" dirty="0"/>
          </a:p>
        </p:txBody>
      </p:sp>
      <p:sp>
        <p:nvSpPr>
          <p:cNvPr id="14" name="Text 11"/>
          <p:cNvSpPr/>
          <p:nvPr/>
        </p:nvSpPr>
        <p:spPr>
          <a:xfrm>
            <a:off x="285750" y="2668135"/>
            <a:ext cx="871844" cy="142875"/>
          </a:xfrm>
          <a:prstGeom prst="rect">
            <a:avLst/>
          </a:prstGeom>
          <a:noFill/>
          <a:ln/>
        </p:spPr>
        <p:txBody>
          <a:bodyPr wrap="none" lIns="0" tIns="0" rIns="0" bIns="0" rtlCol="0" anchor="ctr">
            <a:spAutoFit/>
          </a:bodyPr>
          <a:lstStyle/>
          <a:p>
            <a:pPr algn="l" indent="0" marL="0">
              <a:buNone/>
            </a:pPr>
            <a:r>
              <a:rPr lang="en-US" sz="1013" b="1" dirty="0">
                <a:solidFill>
                  <a:srgbClr val="333333"/>
                </a:solidFill>
                <a:latin typeface="Arial" pitchFamily="34" charset="0"/>
                <a:ea typeface="Arial" pitchFamily="34" charset="-122"/>
                <a:cs typeface="Arial" pitchFamily="34" charset="-120"/>
              </a:rPr>
              <a:t>Coexistence:</a:t>
            </a:r>
            <a:endParaRPr lang="en-US" sz="1013" dirty="0"/>
          </a:p>
        </p:txBody>
      </p:sp>
      <p:sp>
        <p:nvSpPr>
          <p:cNvPr id="15" name="Text 12"/>
          <p:cNvSpPr/>
          <p:nvPr/>
        </p:nvSpPr>
        <p:spPr>
          <a:xfrm>
            <a:off x="1086157" y="2668135"/>
            <a:ext cx="2687585" cy="142875"/>
          </a:xfrm>
          <a:prstGeom prst="rect">
            <a:avLst/>
          </a:prstGeom>
          <a:noFill/>
          <a:ln/>
        </p:spPr>
        <p:txBody>
          <a:bodyPr wrap="square" lIns="0" tIns="0" rIns="0" bIns="0" rtlCol="0" anchor="ctr">
            <a:spAutoFit/>
          </a:bodyPr>
          <a:lstStyle/>
          <a:p>
            <a:pPr algn="l" indent="0" marL="0">
              <a:buNone/>
            </a:pPr>
            <a:r>
              <a:rPr lang="en-US" sz="1013" dirty="0">
                <a:solidFill>
                  <a:srgbClr val="333333"/>
                </a:solidFill>
                <a:latin typeface="Arial" pitchFamily="34" charset="0"/>
                <a:ea typeface="Arial" pitchFamily="34" charset="-122"/>
                <a:cs typeface="Arial" pitchFamily="34" charset="-120"/>
              </a:rPr>
              <a:t>State and private sectors operating in parallel</a:t>
            </a:r>
            <a:endParaRPr lang="en-US" sz="1013" dirty="0"/>
          </a:p>
        </p:txBody>
      </p:sp>
      <p:sp>
        <p:nvSpPr>
          <p:cNvPr id="16" name="Text 13"/>
          <p:cNvSpPr/>
          <p:nvPr/>
        </p:nvSpPr>
        <p:spPr>
          <a:xfrm>
            <a:off x="285750" y="2892437"/>
            <a:ext cx="1450572" cy="142875"/>
          </a:xfrm>
          <a:prstGeom prst="rect">
            <a:avLst/>
          </a:prstGeom>
          <a:noFill/>
          <a:ln/>
        </p:spPr>
        <p:txBody>
          <a:bodyPr wrap="square" lIns="0" tIns="0" rIns="0" bIns="0" rtlCol="0" anchor="ctr">
            <a:spAutoFit/>
          </a:bodyPr>
          <a:lstStyle/>
          <a:p>
            <a:pPr algn="l" indent="0" marL="0">
              <a:buNone/>
            </a:pPr>
            <a:r>
              <a:rPr lang="en-US" sz="1013" b="1" dirty="0">
                <a:solidFill>
                  <a:srgbClr val="333333"/>
                </a:solidFill>
                <a:latin typeface="Arial" pitchFamily="34" charset="0"/>
                <a:ea typeface="Arial" pitchFamily="34" charset="-122"/>
                <a:cs typeface="Arial" pitchFamily="34" charset="-120"/>
              </a:rPr>
              <a:t>Incremental approach:</a:t>
            </a:r>
            <a:endParaRPr lang="en-US" sz="1013" dirty="0"/>
          </a:p>
        </p:txBody>
      </p:sp>
      <p:sp>
        <p:nvSpPr>
          <p:cNvPr id="17" name="Text 14"/>
          <p:cNvSpPr/>
          <p:nvPr/>
        </p:nvSpPr>
        <p:spPr>
          <a:xfrm>
            <a:off x="1664884" y="2892437"/>
            <a:ext cx="2421313" cy="142875"/>
          </a:xfrm>
          <a:prstGeom prst="rect">
            <a:avLst/>
          </a:prstGeom>
          <a:noFill/>
          <a:ln/>
        </p:spPr>
        <p:txBody>
          <a:bodyPr wrap="square" lIns="0" tIns="0" rIns="0" bIns="0" rtlCol="0" anchor="ctr">
            <a:spAutoFit/>
          </a:bodyPr>
          <a:lstStyle/>
          <a:p>
            <a:pPr algn="l" indent="0" marL="0">
              <a:buNone/>
            </a:pPr>
            <a:r>
              <a:rPr lang="en-US" sz="1013" dirty="0">
                <a:solidFill>
                  <a:srgbClr val="333333"/>
                </a:solidFill>
                <a:latin typeface="Arial" pitchFamily="34" charset="0"/>
                <a:ea typeface="Arial" pitchFamily="34" charset="-122"/>
                <a:cs typeface="Arial" pitchFamily="34" charset="-120"/>
              </a:rPr>
              <a:t>"Crossing the river by feeling the stones"</a:t>
            </a:r>
            <a:endParaRPr lang="en-US" sz="1013" dirty="0"/>
          </a:p>
        </p:txBody>
      </p:sp>
      <p:sp>
        <p:nvSpPr>
          <p:cNvPr id="18" name="Text 15"/>
          <p:cNvSpPr/>
          <p:nvPr/>
        </p:nvSpPr>
        <p:spPr>
          <a:xfrm>
            <a:off x="285750" y="3116740"/>
            <a:ext cx="1121736" cy="142875"/>
          </a:xfrm>
          <a:prstGeom prst="rect">
            <a:avLst/>
          </a:prstGeom>
          <a:noFill/>
          <a:ln/>
        </p:spPr>
        <p:txBody>
          <a:bodyPr wrap="none" lIns="0" tIns="0" rIns="0" bIns="0" rtlCol="0" anchor="ctr">
            <a:spAutoFit/>
          </a:bodyPr>
          <a:lstStyle/>
          <a:p>
            <a:pPr algn="l" indent="0" marL="0">
              <a:buNone/>
            </a:pPr>
            <a:r>
              <a:rPr lang="en-US" sz="1013" b="1" dirty="0">
                <a:solidFill>
                  <a:srgbClr val="333333"/>
                </a:solidFill>
                <a:latin typeface="Arial" pitchFamily="34" charset="0"/>
                <a:ea typeface="Arial" pitchFamily="34" charset="-122"/>
                <a:cs typeface="Arial" pitchFamily="34" charset="-120"/>
              </a:rPr>
              <a:t>Experimentation:</a:t>
            </a:r>
            <a:endParaRPr lang="en-US" sz="1013" dirty="0"/>
          </a:p>
        </p:txBody>
      </p:sp>
      <p:sp>
        <p:nvSpPr>
          <p:cNvPr id="19" name="Text 16"/>
          <p:cNvSpPr/>
          <p:nvPr/>
        </p:nvSpPr>
        <p:spPr>
          <a:xfrm>
            <a:off x="1336049" y="3116740"/>
            <a:ext cx="2487225" cy="142875"/>
          </a:xfrm>
          <a:prstGeom prst="rect">
            <a:avLst/>
          </a:prstGeom>
          <a:noFill/>
          <a:ln/>
        </p:spPr>
        <p:txBody>
          <a:bodyPr wrap="square" lIns="0" tIns="0" rIns="0" bIns="0" rtlCol="0" anchor="ctr">
            <a:spAutoFit/>
          </a:bodyPr>
          <a:lstStyle/>
          <a:p>
            <a:pPr algn="l" indent="0" marL="0">
              <a:buNone/>
            </a:pPr>
            <a:r>
              <a:rPr lang="en-US" sz="1013" dirty="0">
                <a:solidFill>
                  <a:srgbClr val="333333"/>
                </a:solidFill>
                <a:latin typeface="Arial" pitchFamily="34" charset="0"/>
                <a:ea typeface="Arial" pitchFamily="34" charset="-122"/>
                <a:cs typeface="Arial" pitchFamily="34" charset="-120"/>
              </a:rPr>
              <a:t>Special economic zones and pilot reforms</a:t>
            </a:r>
            <a:endParaRPr lang="en-US" sz="1013" dirty="0"/>
          </a:p>
        </p:txBody>
      </p:sp>
      <p:sp>
        <p:nvSpPr>
          <p:cNvPr id="20" name="Text 17"/>
          <p:cNvSpPr/>
          <p:nvPr/>
        </p:nvSpPr>
        <p:spPr>
          <a:xfrm>
            <a:off x="285750" y="3341043"/>
            <a:ext cx="850385" cy="142875"/>
          </a:xfrm>
          <a:prstGeom prst="rect">
            <a:avLst/>
          </a:prstGeom>
          <a:noFill/>
          <a:ln/>
        </p:spPr>
        <p:txBody>
          <a:bodyPr wrap="none" lIns="0" tIns="0" rIns="0" bIns="0" rtlCol="0" anchor="ctr">
            <a:spAutoFit/>
          </a:bodyPr>
          <a:lstStyle/>
          <a:p>
            <a:pPr algn="l" indent="0" marL="0">
              <a:buNone/>
            </a:pPr>
            <a:r>
              <a:rPr lang="en-US" sz="1013" b="1" dirty="0">
                <a:solidFill>
                  <a:srgbClr val="333333"/>
                </a:solidFill>
                <a:latin typeface="Arial" pitchFamily="34" charset="0"/>
                <a:ea typeface="Arial" pitchFamily="34" charset="-122"/>
                <a:cs typeface="Arial" pitchFamily="34" charset="-120"/>
              </a:rPr>
              <a:t>Pragmatism:</a:t>
            </a:r>
            <a:endParaRPr lang="en-US" sz="1013" dirty="0"/>
          </a:p>
        </p:txBody>
      </p:sp>
      <p:sp>
        <p:nvSpPr>
          <p:cNvPr id="21" name="Text 18"/>
          <p:cNvSpPr/>
          <p:nvPr/>
        </p:nvSpPr>
        <p:spPr>
          <a:xfrm>
            <a:off x="1064698" y="3341043"/>
            <a:ext cx="2823260" cy="142875"/>
          </a:xfrm>
          <a:prstGeom prst="rect">
            <a:avLst/>
          </a:prstGeom>
          <a:noFill/>
          <a:ln/>
        </p:spPr>
        <p:txBody>
          <a:bodyPr wrap="square" lIns="0" tIns="0" rIns="0" bIns="0" rtlCol="0" anchor="ctr">
            <a:spAutoFit/>
          </a:bodyPr>
          <a:lstStyle/>
          <a:p>
            <a:pPr algn="l" indent="0" marL="0">
              <a:buNone/>
            </a:pPr>
            <a:r>
              <a:rPr lang="en-US" sz="1013" dirty="0">
                <a:solidFill>
                  <a:srgbClr val="333333"/>
                </a:solidFill>
                <a:latin typeface="Arial" pitchFamily="34" charset="0"/>
                <a:ea typeface="Arial" pitchFamily="34" charset="-122"/>
                <a:cs typeface="Arial" pitchFamily="34" charset="-120"/>
              </a:rPr>
              <a:t>Results-oriented rather than ideologically driven</a:t>
            </a:r>
            <a:endParaRPr lang="en-US" sz="1013" dirty="0"/>
          </a:p>
        </p:txBody>
      </p:sp>
      <p:sp>
        <p:nvSpPr>
          <p:cNvPr id="22" name="Shape 19"/>
          <p:cNvSpPr/>
          <p:nvPr/>
        </p:nvSpPr>
        <p:spPr>
          <a:xfrm>
            <a:off x="285750" y="3604636"/>
            <a:ext cx="4114800" cy="1364456"/>
          </a:xfrm>
          <a:prstGeom prst="rect">
            <a:avLst/>
          </a:prstGeom>
          <a:solidFill>
            <a:srgbClr val="7FB3D3"/>
          </a:solidFill>
          <a:ln/>
        </p:spPr>
      </p:sp>
      <p:sp>
        <p:nvSpPr>
          <p:cNvPr id="23" name="Text 20"/>
          <p:cNvSpPr/>
          <p:nvPr/>
        </p:nvSpPr>
        <p:spPr>
          <a:xfrm>
            <a:off x="392906" y="3711792"/>
            <a:ext cx="3971925" cy="192881"/>
          </a:xfrm>
          <a:prstGeom prst="rect">
            <a:avLst/>
          </a:prstGeom>
          <a:noFill/>
          <a:ln/>
        </p:spPr>
        <p:txBody>
          <a:bodyPr wrap="square" lIns="0" tIns="0" rIns="0" bIns="0" rtlCol="0" anchor="ctr">
            <a:spAutoFit/>
          </a:bodyPr>
          <a:lstStyle/>
          <a:p>
            <a:pPr algn="ctr" indent="0" marL="0">
              <a:buNone/>
            </a:pPr>
            <a:r>
              <a:rPr lang="en-US" sz="1013" b="1" dirty="0">
                <a:solidFill>
                  <a:srgbClr val="FFFFFF"/>
                </a:solidFill>
                <a:latin typeface="Arial" pitchFamily="34" charset="0"/>
                <a:ea typeface="Arial" pitchFamily="34" charset="-122"/>
                <a:cs typeface="Arial" pitchFamily="34" charset="-120"/>
              </a:rPr>
              <a:t>Chinese SOEs: Key Statistics</a:t>
            </a:r>
            <a:endParaRPr lang="en-US" sz="1013" dirty="0"/>
          </a:p>
        </p:txBody>
      </p:sp>
      <p:sp>
        <p:nvSpPr>
          <p:cNvPr id="24" name="Text 21"/>
          <p:cNvSpPr/>
          <p:nvPr/>
        </p:nvSpPr>
        <p:spPr>
          <a:xfrm>
            <a:off x="392906" y="3976111"/>
            <a:ext cx="1985963" cy="257175"/>
          </a:xfrm>
          <a:prstGeom prst="rect">
            <a:avLst/>
          </a:prstGeom>
          <a:noFill/>
          <a:ln/>
        </p:spPr>
        <p:txBody>
          <a:bodyPr wrap="square" lIns="0" tIns="0" rIns="0" bIns="0" rtlCol="0" anchor="ctr">
            <a:spAutoFit/>
          </a:bodyPr>
          <a:lstStyle/>
          <a:p>
            <a:pPr algn="ctr" indent="0" marL="0">
              <a:buNone/>
            </a:pPr>
            <a:r>
              <a:rPr lang="en-US" sz="1350" b="1" dirty="0">
                <a:solidFill>
                  <a:srgbClr val="FFFFFF"/>
                </a:solidFill>
                <a:latin typeface="Arial" pitchFamily="34" charset="0"/>
                <a:ea typeface="Arial" pitchFamily="34" charset="-122"/>
                <a:cs typeface="Arial" pitchFamily="34" charset="-120"/>
              </a:rPr>
              <a:t>~100,000</a:t>
            </a:r>
            <a:endParaRPr lang="en-US" sz="1350" dirty="0"/>
          </a:p>
        </p:txBody>
      </p:sp>
      <p:sp>
        <p:nvSpPr>
          <p:cNvPr id="25" name="Text 22"/>
          <p:cNvSpPr/>
          <p:nvPr/>
        </p:nvSpPr>
        <p:spPr>
          <a:xfrm>
            <a:off x="392906" y="4233286"/>
            <a:ext cx="1985963" cy="150019"/>
          </a:xfrm>
          <a:prstGeom prst="rect">
            <a:avLst/>
          </a:prstGeom>
          <a:noFill/>
          <a:ln/>
        </p:spPr>
        <p:txBody>
          <a:bodyPr wrap="square" lIns="0" tIns="0" rIns="0" bIns="0" rtlCol="0" anchor="ctr">
            <a:spAutoFit/>
          </a:bodyPr>
          <a:lstStyle/>
          <a:p>
            <a:pPr algn="ctr" indent="0" marL="0">
              <a:buNone/>
            </a:pPr>
            <a:r>
              <a:rPr lang="en-US" sz="788" dirty="0">
                <a:solidFill>
                  <a:srgbClr val="FFFFFF"/>
                </a:solidFill>
                <a:latin typeface="Arial" pitchFamily="34" charset="0"/>
                <a:ea typeface="Arial" pitchFamily="34" charset="-122"/>
                <a:cs typeface="Arial" pitchFamily="34" charset="-120"/>
              </a:rPr>
              <a:t>Total SOEs (all levels)</a:t>
            </a:r>
            <a:endParaRPr lang="en-US" sz="788" dirty="0"/>
          </a:p>
        </p:txBody>
      </p:sp>
      <p:sp>
        <p:nvSpPr>
          <p:cNvPr id="26" name="Text 23"/>
          <p:cNvSpPr/>
          <p:nvPr/>
        </p:nvSpPr>
        <p:spPr>
          <a:xfrm>
            <a:off x="2378869" y="3976111"/>
            <a:ext cx="1985963" cy="257175"/>
          </a:xfrm>
          <a:prstGeom prst="rect">
            <a:avLst/>
          </a:prstGeom>
          <a:noFill/>
          <a:ln/>
        </p:spPr>
        <p:txBody>
          <a:bodyPr wrap="square" lIns="0" tIns="0" rIns="0" bIns="0" rtlCol="0" anchor="ctr">
            <a:spAutoFit/>
          </a:bodyPr>
          <a:lstStyle/>
          <a:p>
            <a:pPr algn="ctr" indent="0" marL="0">
              <a:buNone/>
            </a:pPr>
            <a:r>
              <a:rPr lang="en-US" sz="1350" b="1" dirty="0">
                <a:solidFill>
                  <a:srgbClr val="FFFFFF"/>
                </a:solidFill>
                <a:latin typeface="Arial" pitchFamily="34" charset="0"/>
                <a:ea typeface="Arial" pitchFamily="34" charset="-122"/>
                <a:cs typeface="Arial" pitchFamily="34" charset="-120"/>
              </a:rPr>
              <a:t>96</a:t>
            </a:r>
            <a:endParaRPr lang="en-US" sz="1350" dirty="0"/>
          </a:p>
        </p:txBody>
      </p:sp>
      <p:sp>
        <p:nvSpPr>
          <p:cNvPr id="27" name="Text 24"/>
          <p:cNvSpPr/>
          <p:nvPr/>
        </p:nvSpPr>
        <p:spPr>
          <a:xfrm>
            <a:off x="2378869" y="4233286"/>
            <a:ext cx="1985963" cy="150019"/>
          </a:xfrm>
          <a:prstGeom prst="rect">
            <a:avLst/>
          </a:prstGeom>
          <a:noFill/>
          <a:ln/>
        </p:spPr>
        <p:txBody>
          <a:bodyPr wrap="square" lIns="0" tIns="0" rIns="0" bIns="0" rtlCol="0" anchor="ctr">
            <a:spAutoFit/>
          </a:bodyPr>
          <a:lstStyle/>
          <a:p>
            <a:pPr algn="ctr" indent="0" marL="0">
              <a:buNone/>
            </a:pPr>
            <a:r>
              <a:rPr lang="en-US" sz="788" dirty="0">
                <a:solidFill>
                  <a:srgbClr val="FFFFFF"/>
                </a:solidFill>
                <a:latin typeface="Arial" pitchFamily="34" charset="0"/>
                <a:ea typeface="Arial" pitchFamily="34" charset="-122"/>
                <a:cs typeface="Arial" pitchFamily="34" charset="-120"/>
              </a:rPr>
              <a:t>Central SOEs under SASAC</a:t>
            </a:r>
            <a:endParaRPr lang="en-US" sz="788" dirty="0"/>
          </a:p>
        </p:txBody>
      </p:sp>
      <p:sp>
        <p:nvSpPr>
          <p:cNvPr id="28" name="Text 25"/>
          <p:cNvSpPr/>
          <p:nvPr/>
        </p:nvSpPr>
        <p:spPr>
          <a:xfrm>
            <a:off x="392906" y="4454742"/>
            <a:ext cx="1985963" cy="257175"/>
          </a:xfrm>
          <a:prstGeom prst="rect">
            <a:avLst/>
          </a:prstGeom>
          <a:noFill/>
          <a:ln/>
        </p:spPr>
        <p:txBody>
          <a:bodyPr wrap="square" lIns="0" tIns="0" rIns="0" bIns="0" rtlCol="0" anchor="ctr">
            <a:spAutoFit/>
          </a:bodyPr>
          <a:lstStyle/>
          <a:p>
            <a:pPr algn="ctr" indent="0" marL="0">
              <a:buNone/>
            </a:pPr>
            <a:r>
              <a:rPr lang="en-US" sz="1350" b="1" dirty="0">
                <a:solidFill>
                  <a:srgbClr val="FFFFFF"/>
                </a:solidFill>
                <a:latin typeface="Arial" pitchFamily="34" charset="0"/>
                <a:ea typeface="Arial" pitchFamily="34" charset="-122"/>
                <a:cs typeface="Arial" pitchFamily="34" charset="-120"/>
              </a:rPr>
              <a:t>30%</a:t>
            </a:r>
            <a:endParaRPr lang="en-US" sz="1350" dirty="0"/>
          </a:p>
        </p:txBody>
      </p:sp>
      <p:sp>
        <p:nvSpPr>
          <p:cNvPr id="29" name="Text 26"/>
          <p:cNvSpPr/>
          <p:nvPr/>
        </p:nvSpPr>
        <p:spPr>
          <a:xfrm>
            <a:off x="392906" y="4711917"/>
            <a:ext cx="1985963" cy="150019"/>
          </a:xfrm>
          <a:prstGeom prst="rect">
            <a:avLst/>
          </a:prstGeom>
          <a:noFill/>
          <a:ln/>
        </p:spPr>
        <p:txBody>
          <a:bodyPr wrap="square" lIns="0" tIns="0" rIns="0" bIns="0" rtlCol="0" anchor="ctr">
            <a:spAutoFit/>
          </a:bodyPr>
          <a:lstStyle/>
          <a:p>
            <a:pPr algn="ctr" indent="0" marL="0">
              <a:buNone/>
            </a:pPr>
            <a:r>
              <a:rPr lang="en-US" sz="788" dirty="0">
                <a:solidFill>
                  <a:srgbClr val="FFFFFF"/>
                </a:solidFill>
                <a:latin typeface="Arial" pitchFamily="34" charset="0"/>
                <a:ea typeface="Arial" pitchFamily="34" charset="-122"/>
                <a:cs typeface="Arial" pitchFamily="34" charset="-120"/>
              </a:rPr>
              <a:t>Share of GDP</a:t>
            </a:r>
            <a:endParaRPr lang="en-US" sz="788" dirty="0"/>
          </a:p>
        </p:txBody>
      </p:sp>
      <p:sp>
        <p:nvSpPr>
          <p:cNvPr id="30" name="Text 27"/>
          <p:cNvSpPr/>
          <p:nvPr/>
        </p:nvSpPr>
        <p:spPr>
          <a:xfrm>
            <a:off x="2378869" y="4454742"/>
            <a:ext cx="1985963" cy="257175"/>
          </a:xfrm>
          <a:prstGeom prst="rect">
            <a:avLst/>
          </a:prstGeom>
          <a:noFill/>
          <a:ln/>
        </p:spPr>
        <p:txBody>
          <a:bodyPr wrap="square" lIns="0" tIns="0" rIns="0" bIns="0" rtlCol="0" anchor="ctr">
            <a:spAutoFit/>
          </a:bodyPr>
          <a:lstStyle/>
          <a:p>
            <a:pPr algn="ctr" indent="0" marL="0">
              <a:buNone/>
            </a:pPr>
            <a:r>
              <a:rPr lang="en-US" sz="1350" b="1" dirty="0">
                <a:solidFill>
                  <a:srgbClr val="FFFFFF"/>
                </a:solidFill>
                <a:latin typeface="Arial" pitchFamily="34" charset="0"/>
                <a:ea typeface="Arial" pitchFamily="34" charset="-122"/>
                <a:cs typeface="Arial" pitchFamily="34" charset="-120"/>
              </a:rPr>
              <a:t>20%</a:t>
            </a:r>
            <a:endParaRPr lang="en-US" sz="1350" dirty="0"/>
          </a:p>
        </p:txBody>
      </p:sp>
      <p:sp>
        <p:nvSpPr>
          <p:cNvPr id="31" name="Text 28"/>
          <p:cNvSpPr/>
          <p:nvPr/>
        </p:nvSpPr>
        <p:spPr>
          <a:xfrm>
            <a:off x="2378869" y="4711917"/>
            <a:ext cx="1985963" cy="150019"/>
          </a:xfrm>
          <a:prstGeom prst="rect">
            <a:avLst/>
          </a:prstGeom>
          <a:noFill/>
          <a:ln/>
        </p:spPr>
        <p:txBody>
          <a:bodyPr wrap="square" lIns="0" tIns="0" rIns="0" bIns="0" rtlCol="0" anchor="ctr">
            <a:spAutoFit/>
          </a:bodyPr>
          <a:lstStyle/>
          <a:p>
            <a:pPr algn="ctr" indent="0" marL="0">
              <a:buNone/>
            </a:pPr>
            <a:r>
              <a:rPr lang="en-US" sz="788" dirty="0">
                <a:solidFill>
                  <a:srgbClr val="FFFFFF"/>
                </a:solidFill>
                <a:latin typeface="Arial" pitchFamily="34" charset="0"/>
                <a:ea typeface="Arial" pitchFamily="34" charset="-122"/>
                <a:cs typeface="Arial" pitchFamily="34" charset="-120"/>
              </a:rPr>
              <a:t>Share of urban employment</a:t>
            </a:r>
            <a:endParaRPr lang="en-US" sz="788" dirty="0"/>
          </a:p>
        </p:txBody>
      </p:sp>
      <p:pic>
        <p:nvPicPr>
          <p:cNvPr id="32" name="Image 1" descr="preencoded.png">    </p:cNvPr>
          <p:cNvPicPr>
            <a:picLocks noChangeAspect="1"/>
          </p:cNvPicPr>
          <p:nvPr/>
        </p:nvPicPr>
        <p:blipFill>
          <a:blip r:embed="rId2"/>
          <a:stretch>
            <a:fillRect/>
          </a:stretch>
        </p:blipFill>
        <p:spPr>
          <a:xfrm>
            <a:off x="5492846" y="957263"/>
            <a:ext cx="2616008" cy="1785938"/>
          </a:xfrm>
          <a:prstGeom prst="rect">
            <a:avLst/>
          </a:prstGeom>
        </p:spPr>
      </p:pic>
      <p:sp>
        <p:nvSpPr>
          <p:cNvPr id="33" name="Text 29"/>
          <p:cNvSpPr/>
          <p:nvPr/>
        </p:nvSpPr>
        <p:spPr>
          <a:xfrm>
            <a:off x="4743450" y="2814638"/>
            <a:ext cx="4186238" cy="257175"/>
          </a:xfrm>
          <a:prstGeom prst="rect">
            <a:avLst/>
          </a:prstGeom>
          <a:noFill/>
          <a:ln/>
        </p:spPr>
        <p:txBody>
          <a:bodyPr wrap="square" lIns="0" tIns="0" rIns="0" bIns="0" rtlCol="0" anchor="ctr">
            <a:spAutoFit/>
          </a:bodyPr>
          <a:lstStyle/>
          <a:p>
            <a:pPr indent="0" marL="0">
              <a:buNone/>
            </a:pPr>
            <a:r>
              <a:rPr lang="en-US" sz="1350" b="1" dirty="0">
                <a:solidFill>
                  <a:srgbClr val="4A90A4"/>
                </a:solidFill>
                <a:latin typeface="Arial" pitchFamily="34" charset="0"/>
                <a:ea typeface="Arial" pitchFamily="34" charset="-122"/>
                <a:cs typeface="Arial" pitchFamily="34" charset="-120"/>
              </a:rPr>
              <a:t>SOE Classification and Hierarchy</a:t>
            </a:r>
            <a:endParaRPr lang="en-US" sz="1350" dirty="0"/>
          </a:p>
        </p:txBody>
      </p:sp>
      <p:sp>
        <p:nvSpPr>
          <p:cNvPr id="34" name="Text 30"/>
          <p:cNvSpPr/>
          <p:nvPr/>
        </p:nvSpPr>
        <p:spPr>
          <a:xfrm>
            <a:off x="4743450" y="3153966"/>
            <a:ext cx="936082" cy="142875"/>
          </a:xfrm>
          <a:prstGeom prst="rect">
            <a:avLst/>
          </a:prstGeom>
          <a:noFill/>
          <a:ln/>
        </p:spPr>
        <p:txBody>
          <a:bodyPr wrap="none" lIns="0" tIns="0" rIns="0" bIns="0" rtlCol="0" anchor="ctr">
            <a:spAutoFit/>
          </a:bodyPr>
          <a:lstStyle/>
          <a:p>
            <a:pPr algn="l" indent="0" marL="0">
              <a:buNone/>
            </a:pPr>
            <a:r>
              <a:rPr lang="en-US" sz="1013" b="1" dirty="0">
                <a:solidFill>
                  <a:srgbClr val="333333"/>
                </a:solidFill>
                <a:latin typeface="Arial" pitchFamily="34" charset="0"/>
                <a:ea typeface="Arial" pitchFamily="34" charset="-122"/>
                <a:cs typeface="Arial" pitchFamily="34" charset="-120"/>
              </a:rPr>
              <a:t>Central SOEs:</a:t>
            </a:r>
            <a:endParaRPr lang="en-US" sz="1013" dirty="0"/>
          </a:p>
        </p:txBody>
      </p:sp>
      <p:sp>
        <p:nvSpPr>
          <p:cNvPr id="35" name="Text 31"/>
          <p:cNvSpPr/>
          <p:nvPr/>
        </p:nvSpPr>
        <p:spPr>
          <a:xfrm>
            <a:off x="4743450" y="3153966"/>
            <a:ext cx="3652131" cy="310028"/>
          </a:xfrm>
          <a:prstGeom prst="rect">
            <a:avLst/>
          </a:prstGeom>
          <a:noFill/>
          <a:ln/>
        </p:spPr>
        <p:txBody>
          <a:bodyPr wrap="square" lIns="0" tIns="0" rIns="0" bIns="0" rtlCol="0" anchor="ctr">
            <a:spAutoFit/>
          </a:bodyPr>
          <a:lstStyle/>
          <a:p>
            <a:pPr algn="l" indent="0" marL="0">
              <a:buNone/>
            </a:pPr>
            <a:r>
              <a:rPr lang="en-US" sz="1013" dirty="0">
                <a:solidFill>
                  <a:srgbClr val="333333"/>
                </a:solidFill>
                <a:latin typeface="Arial" pitchFamily="34" charset="0"/>
                <a:ea typeface="Arial" pitchFamily="34" charset="-122"/>
                <a:cs typeface="Arial" pitchFamily="34" charset="-120"/>
              </a:rPr>
              <a:t>Managed by central SASAC, focus on strategic industries</a:t>
            </a:r>
            <a:endParaRPr lang="en-US" sz="1013" dirty="0"/>
          </a:p>
        </p:txBody>
      </p:sp>
      <p:sp>
        <p:nvSpPr>
          <p:cNvPr id="36" name="Text 32"/>
          <p:cNvSpPr/>
          <p:nvPr/>
        </p:nvSpPr>
        <p:spPr>
          <a:xfrm>
            <a:off x="4743450" y="3545421"/>
            <a:ext cx="828898" cy="142875"/>
          </a:xfrm>
          <a:prstGeom prst="rect">
            <a:avLst/>
          </a:prstGeom>
          <a:noFill/>
          <a:ln/>
        </p:spPr>
        <p:txBody>
          <a:bodyPr wrap="none" lIns="0" tIns="0" rIns="0" bIns="0" rtlCol="0" anchor="ctr">
            <a:spAutoFit/>
          </a:bodyPr>
          <a:lstStyle/>
          <a:p>
            <a:pPr algn="l" indent="0" marL="0">
              <a:buNone/>
            </a:pPr>
            <a:r>
              <a:rPr lang="en-US" sz="1013" b="1" dirty="0">
                <a:solidFill>
                  <a:srgbClr val="333333"/>
                </a:solidFill>
                <a:latin typeface="Arial" pitchFamily="34" charset="0"/>
                <a:ea typeface="Arial" pitchFamily="34" charset="-122"/>
                <a:cs typeface="Arial" pitchFamily="34" charset="-120"/>
              </a:rPr>
              <a:t>Local SOEs:</a:t>
            </a:r>
            <a:endParaRPr lang="en-US" sz="1013" dirty="0"/>
          </a:p>
        </p:txBody>
      </p:sp>
      <p:sp>
        <p:nvSpPr>
          <p:cNvPr id="37" name="Text 33"/>
          <p:cNvSpPr/>
          <p:nvPr/>
        </p:nvSpPr>
        <p:spPr>
          <a:xfrm>
            <a:off x="5500911" y="3545421"/>
            <a:ext cx="2751767" cy="142875"/>
          </a:xfrm>
          <a:prstGeom prst="rect">
            <a:avLst/>
          </a:prstGeom>
          <a:noFill/>
          <a:ln/>
        </p:spPr>
        <p:txBody>
          <a:bodyPr wrap="square" lIns="0" tIns="0" rIns="0" bIns="0" rtlCol="0" anchor="ctr">
            <a:spAutoFit/>
          </a:bodyPr>
          <a:lstStyle/>
          <a:p>
            <a:pPr algn="l" indent="0" marL="0">
              <a:buNone/>
            </a:pPr>
            <a:r>
              <a:rPr lang="en-US" sz="1013" dirty="0">
                <a:solidFill>
                  <a:srgbClr val="333333"/>
                </a:solidFill>
                <a:latin typeface="Arial" pitchFamily="34" charset="0"/>
                <a:ea typeface="Arial" pitchFamily="34" charset="-122"/>
                <a:cs typeface="Arial" pitchFamily="34" charset="-120"/>
              </a:rPr>
              <a:t>Managed by provincial/municipal governments</a:t>
            </a:r>
            <a:endParaRPr lang="en-US" sz="1013" dirty="0"/>
          </a:p>
        </p:txBody>
      </p:sp>
      <p:sp>
        <p:nvSpPr>
          <p:cNvPr id="38" name="Text 34"/>
          <p:cNvSpPr/>
          <p:nvPr/>
        </p:nvSpPr>
        <p:spPr>
          <a:xfrm>
            <a:off x="4743450" y="3769723"/>
            <a:ext cx="1629501" cy="142875"/>
          </a:xfrm>
          <a:prstGeom prst="rect">
            <a:avLst/>
          </a:prstGeom>
          <a:noFill/>
          <a:ln/>
        </p:spPr>
        <p:txBody>
          <a:bodyPr wrap="square" lIns="0" tIns="0" rIns="0" bIns="0" rtlCol="0" anchor="ctr">
            <a:spAutoFit/>
          </a:bodyPr>
          <a:lstStyle/>
          <a:p>
            <a:pPr algn="l" indent="0" marL="0">
              <a:buNone/>
            </a:pPr>
            <a:r>
              <a:rPr lang="en-US" sz="1013" b="1" dirty="0">
                <a:solidFill>
                  <a:srgbClr val="333333"/>
                </a:solidFill>
                <a:latin typeface="Arial" pitchFamily="34" charset="0"/>
                <a:ea typeface="Arial" pitchFamily="34" charset="-122"/>
                <a:cs typeface="Arial" pitchFamily="34" charset="-120"/>
              </a:rPr>
              <a:t>Strategic vs. commercial:</a:t>
            </a:r>
            <a:endParaRPr lang="en-US" sz="1013" dirty="0"/>
          </a:p>
        </p:txBody>
      </p:sp>
      <p:sp>
        <p:nvSpPr>
          <p:cNvPr id="39" name="Text 35"/>
          <p:cNvSpPr/>
          <p:nvPr/>
        </p:nvSpPr>
        <p:spPr>
          <a:xfrm>
            <a:off x="6301513" y="3769723"/>
            <a:ext cx="1834437" cy="142875"/>
          </a:xfrm>
          <a:prstGeom prst="rect">
            <a:avLst/>
          </a:prstGeom>
          <a:noFill/>
          <a:ln/>
        </p:spPr>
        <p:txBody>
          <a:bodyPr wrap="square" lIns="0" tIns="0" rIns="0" bIns="0" rtlCol="0" anchor="ctr">
            <a:spAutoFit/>
          </a:bodyPr>
          <a:lstStyle/>
          <a:p>
            <a:pPr algn="l" indent="0" marL="0">
              <a:buNone/>
            </a:pPr>
            <a:r>
              <a:rPr lang="en-US" sz="1013" dirty="0">
                <a:solidFill>
                  <a:srgbClr val="333333"/>
                </a:solidFill>
                <a:latin typeface="Arial" pitchFamily="34" charset="0"/>
                <a:ea typeface="Arial" pitchFamily="34" charset="-122"/>
                <a:cs typeface="Arial" pitchFamily="34" charset="-120"/>
              </a:rPr>
              <a:t>Different levels of state control</a:t>
            </a:r>
            <a:endParaRPr lang="en-US" sz="1013" dirty="0"/>
          </a:p>
        </p:txBody>
      </p:sp>
      <p:sp>
        <p:nvSpPr>
          <p:cNvPr id="40" name="Text 36"/>
          <p:cNvSpPr/>
          <p:nvPr/>
        </p:nvSpPr>
        <p:spPr>
          <a:xfrm>
            <a:off x="4743450" y="3994026"/>
            <a:ext cx="1279094" cy="142875"/>
          </a:xfrm>
          <a:prstGeom prst="rect">
            <a:avLst/>
          </a:prstGeom>
          <a:noFill/>
          <a:ln/>
        </p:spPr>
        <p:txBody>
          <a:bodyPr wrap="none" lIns="0" tIns="0" rIns="0" bIns="0" rtlCol="0" anchor="ctr">
            <a:spAutoFit/>
          </a:bodyPr>
          <a:lstStyle/>
          <a:p>
            <a:pPr algn="l" indent="0" marL="0">
              <a:buNone/>
            </a:pPr>
            <a:r>
              <a:rPr lang="en-US" sz="1013" b="1" dirty="0">
                <a:solidFill>
                  <a:srgbClr val="333333"/>
                </a:solidFill>
                <a:latin typeface="Arial" pitchFamily="34" charset="0"/>
                <a:ea typeface="Arial" pitchFamily="34" charset="-122"/>
                <a:cs typeface="Arial" pitchFamily="34" charset="-120"/>
              </a:rPr>
              <a:t>Listed subsidiaries:</a:t>
            </a:r>
            <a:endParaRPr lang="en-US" sz="1013" dirty="0"/>
          </a:p>
        </p:txBody>
      </p:sp>
      <p:sp>
        <p:nvSpPr>
          <p:cNvPr id="41" name="Text 37"/>
          <p:cNvSpPr/>
          <p:nvPr/>
        </p:nvSpPr>
        <p:spPr>
          <a:xfrm>
            <a:off x="5951107" y="3994026"/>
            <a:ext cx="2708877" cy="142875"/>
          </a:xfrm>
          <a:prstGeom prst="rect">
            <a:avLst/>
          </a:prstGeom>
          <a:noFill/>
          <a:ln/>
        </p:spPr>
        <p:txBody>
          <a:bodyPr wrap="square" lIns="0" tIns="0" rIns="0" bIns="0" rtlCol="0" anchor="ctr">
            <a:spAutoFit/>
          </a:bodyPr>
          <a:lstStyle/>
          <a:p>
            <a:pPr algn="l" indent="0" marL="0">
              <a:buNone/>
            </a:pPr>
            <a:r>
              <a:rPr lang="en-US" sz="1013" dirty="0">
                <a:solidFill>
                  <a:srgbClr val="333333"/>
                </a:solidFill>
                <a:latin typeface="Arial" pitchFamily="34" charset="0"/>
                <a:ea typeface="Arial" pitchFamily="34" charset="-122"/>
                <a:cs typeface="Arial" pitchFamily="34" charset="-120"/>
              </a:rPr>
              <a:t>Many SOEs have publicly traded components</a:t>
            </a:r>
            <a:endParaRPr lang="en-US" sz="1013" dirty="0"/>
          </a:p>
        </p:txBody>
      </p:sp>
      <p:sp>
        <p:nvSpPr>
          <p:cNvPr id="42" name="Text 38"/>
          <p:cNvSpPr/>
          <p:nvPr/>
        </p:nvSpPr>
        <p:spPr>
          <a:xfrm>
            <a:off x="4743450" y="4314769"/>
            <a:ext cx="4186238" cy="257175"/>
          </a:xfrm>
          <a:prstGeom prst="rect">
            <a:avLst/>
          </a:prstGeom>
          <a:noFill/>
          <a:ln/>
        </p:spPr>
        <p:txBody>
          <a:bodyPr wrap="square" lIns="0" tIns="0" rIns="0" bIns="0" rtlCol="0" anchor="ctr">
            <a:spAutoFit/>
          </a:bodyPr>
          <a:lstStyle/>
          <a:p>
            <a:pPr indent="0" marL="0">
              <a:buNone/>
            </a:pPr>
            <a:r>
              <a:rPr lang="en-US" sz="1350" b="1" dirty="0">
                <a:solidFill>
                  <a:srgbClr val="4A90A4"/>
                </a:solidFill>
                <a:latin typeface="Arial" pitchFamily="34" charset="0"/>
                <a:ea typeface="Arial" pitchFamily="34" charset="-122"/>
                <a:cs typeface="Arial" pitchFamily="34" charset="-120"/>
              </a:rPr>
              <a:t>Party-State Control Mechanisms</a:t>
            </a:r>
            <a:endParaRPr lang="en-US" sz="1350" dirty="0"/>
          </a:p>
        </p:txBody>
      </p:sp>
      <p:sp>
        <p:nvSpPr>
          <p:cNvPr id="43" name="Text 39"/>
          <p:cNvSpPr/>
          <p:nvPr/>
        </p:nvSpPr>
        <p:spPr>
          <a:xfrm>
            <a:off x="4743450" y="4654097"/>
            <a:ext cx="564384" cy="142875"/>
          </a:xfrm>
          <a:prstGeom prst="rect">
            <a:avLst/>
          </a:prstGeom>
          <a:noFill/>
          <a:ln/>
        </p:spPr>
        <p:txBody>
          <a:bodyPr wrap="none" lIns="0" tIns="0" rIns="0" bIns="0" rtlCol="0" anchor="ctr">
            <a:spAutoFit/>
          </a:bodyPr>
          <a:lstStyle/>
          <a:p>
            <a:pPr algn="l" indent="0" marL="0">
              <a:buNone/>
            </a:pPr>
            <a:r>
              <a:rPr lang="en-US" sz="1013" b="1" dirty="0">
                <a:solidFill>
                  <a:srgbClr val="333333"/>
                </a:solidFill>
                <a:latin typeface="Arial" pitchFamily="34" charset="0"/>
                <a:ea typeface="Arial" pitchFamily="34" charset="-122"/>
                <a:cs typeface="Arial" pitchFamily="34" charset="-120"/>
              </a:rPr>
              <a:t>SASAC:</a:t>
            </a:r>
            <a:endParaRPr lang="en-US" sz="1013" dirty="0"/>
          </a:p>
        </p:txBody>
      </p:sp>
      <p:sp>
        <p:nvSpPr>
          <p:cNvPr id="44" name="Text 40"/>
          <p:cNvSpPr/>
          <p:nvPr/>
        </p:nvSpPr>
        <p:spPr>
          <a:xfrm>
            <a:off x="4743450" y="4654097"/>
            <a:ext cx="3537858" cy="310028"/>
          </a:xfrm>
          <a:prstGeom prst="rect">
            <a:avLst/>
          </a:prstGeom>
          <a:noFill/>
          <a:ln/>
        </p:spPr>
        <p:txBody>
          <a:bodyPr wrap="square" lIns="0" tIns="0" rIns="0" bIns="0" rtlCol="0" anchor="ctr">
            <a:spAutoFit/>
          </a:bodyPr>
          <a:lstStyle/>
          <a:p>
            <a:pPr algn="l" indent="0" marL="0">
              <a:buNone/>
            </a:pPr>
            <a:r>
              <a:rPr lang="en-US" sz="1013" dirty="0">
                <a:solidFill>
                  <a:srgbClr val="333333"/>
                </a:solidFill>
                <a:latin typeface="Arial" pitchFamily="34" charset="0"/>
                <a:ea typeface="Arial" pitchFamily="34" charset="-122"/>
                <a:cs typeface="Arial" pitchFamily="34" charset="-120"/>
              </a:rPr>
              <a:t>State-owned Assets Supervision and Administration Commission</a:t>
            </a:r>
            <a:endParaRPr lang="en-US" sz="1013" dirty="0"/>
          </a:p>
        </p:txBody>
      </p:sp>
      <p:sp>
        <p:nvSpPr>
          <p:cNvPr id="45" name="Text 41"/>
          <p:cNvSpPr/>
          <p:nvPr/>
        </p:nvSpPr>
        <p:spPr>
          <a:xfrm>
            <a:off x="4743450" y="5045552"/>
            <a:ext cx="1186281" cy="142875"/>
          </a:xfrm>
          <a:prstGeom prst="rect">
            <a:avLst/>
          </a:prstGeom>
          <a:noFill/>
          <a:ln/>
        </p:spPr>
        <p:txBody>
          <a:bodyPr wrap="none" lIns="0" tIns="0" rIns="0" bIns="0" rtlCol="0" anchor="ctr">
            <a:spAutoFit/>
          </a:bodyPr>
          <a:lstStyle/>
          <a:p>
            <a:pPr algn="l" indent="0" marL="0">
              <a:buNone/>
            </a:pPr>
            <a:r>
              <a:rPr lang="en-US" sz="1013" b="1" dirty="0">
                <a:solidFill>
                  <a:srgbClr val="333333"/>
                </a:solidFill>
                <a:latin typeface="Arial" pitchFamily="34" charset="0"/>
                <a:ea typeface="Arial" pitchFamily="34" charset="-122"/>
                <a:cs typeface="Arial" pitchFamily="34" charset="-120"/>
              </a:rPr>
              <a:t>Party committees:</a:t>
            </a:r>
            <a:endParaRPr lang="en-US" sz="1013" dirty="0"/>
          </a:p>
        </p:txBody>
      </p:sp>
      <p:sp>
        <p:nvSpPr>
          <p:cNvPr id="46" name="Text 42"/>
          <p:cNvSpPr/>
          <p:nvPr/>
        </p:nvSpPr>
        <p:spPr>
          <a:xfrm>
            <a:off x="5858294" y="5045552"/>
            <a:ext cx="2515744" cy="142875"/>
          </a:xfrm>
          <a:prstGeom prst="rect">
            <a:avLst/>
          </a:prstGeom>
          <a:noFill/>
          <a:ln/>
        </p:spPr>
        <p:txBody>
          <a:bodyPr wrap="square" lIns="0" tIns="0" rIns="0" bIns="0" rtlCol="0" anchor="ctr">
            <a:spAutoFit/>
          </a:bodyPr>
          <a:lstStyle/>
          <a:p>
            <a:pPr algn="l" indent="0" marL="0">
              <a:buNone/>
            </a:pPr>
            <a:r>
              <a:rPr lang="en-US" sz="1013" dirty="0">
                <a:solidFill>
                  <a:srgbClr val="333333"/>
                </a:solidFill>
                <a:latin typeface="Arial" pitchFamily="34" charset="0"/>
                <a:ea typeface="Arial" pitchFamily="34" charset="-122"/>
                <a:cs typeface="Arial" pitchFamily="34" charset="-120"/>
              </a:rPr>
              <a:t>Parallel governance structure within SOEs</a:t>
            </a:r>
            <a:endParaRPr lang="en-US" sz="1013" dirty="0"/>
          </a:p>
        </p:txBody>
      </p:sp>
      <p:sp>
        <p:nvSpPr>
          <p:cNvPr id="47" name="Text 43"/>
          <p:cNvSpPr/>
          <p:nvPr/>
        </p:nvSpPr>
        <p:spPr>
          <a:xfrm>
            <a:off x="4743450" y="5269855"/>
            <a:ext cx="993037" cy="142875"/>
          </a:xfrm>
          <a:prstGeom prst="rect">
            <a:avLst/>
          </a:prstGeom>
          <a:noFill/>
          <a:ln/>
        </p:spPr>
        <p:txBody>
          <a:bodyPr wrap="none" lIns="0" tIns="0" rIns="0" bIns="0" rtlCol="0" anchor="ctr">
            <a:spAutoFit/>
          </a:bodyPr>
          <a:lstStyle/>
          <a:p>
            <a:pPr algn="l" indent="0" marL="0">
              <a:buNone/>
            </a:pPr>
            <a:r>
              <a:rPr lang="en-US" sz="1013" b="1" dirty="0">
                <a:solidFill>
                  <a:srgbClr val="333333"/>
                </a:solidFill>
                <a:latin typeface="Arial" pitchFamily="34" charset="0"/>
                <a:ea typeface="Arial" pitchFamily="34" charset="-122"/>
                <a:cs typeface="Arial" pitchFamily="34" charset="-120"/>
              </a:rPr>
              <a:t>Cadre rotation:</a:t>
            </a:r>
            <a:endParaRPr lang="en-US" sz="1013" dirty="0"/>
          </a:p>
        </p:txBody>
      </p:sp>
      <p:sp>
        <p:nvSpPr>
          <p:cNvPr id="48" name="Text 44"/>
          <p:cNvSpPr/>
          <p:nvPr/>
        </p:nvSpPr>
        <p:spPr>
          <a:xfrm>
            <a:off x="4743450" y="5269855"/>
            <a:ext cx="3559011" cy="310028"/>
          </a:xfrm>
          <a:prstGeom prst="rect">
            <a:avLst/>
          </a:prstGeom>
          <a:noFill/>
          <a:ln/>
        </p:spPr>
        <p:txBody>
          <a:bodyPr wrap="square" lIns="0" tIns="0" rIns="0" bIns="0" rtlCol="0" anchor="ctr">
            <a:spAutoFit/>
          </a:bodyPr>
          <a:lstStyle/>
          <a:p>
            <a:pPr algn="l" indent="0" marL="0">
              <a:buNone/>
            </a:pPr>
            <a:r>
              <a:rPr lang="en-US" sz="1013" dirty="0">
                <a:solidFill>
                  <a:srgbClr val="333333"/>
                </a:solidFill>
                <a:latin typeface="Arial" pitchFamily="34" charset="0"/>
                <a:ea typeface="Arial" pitchFamily="34" charset="-122"/>
                <a:cs typeface="Arial" pitchFamily="34" charset="-120"/>
              </a:rPr>
              <a:t>Movement of executives between SOEs and government</a:t>
            </a:r>
            <a:endParaRPr lang="en-US" sz="1013" dirty="0"/>
          </a:p>
        </p:txBody>
      </p:sp>
      <p:sp>
        <p:nvSpPr>
          <p:cNvPr id="49" name="Text 45"/>
          <p:cNvSpPr/>
          <p:nvPr/>
        </p:nvSpPr>
        <p:spPr>
          <a:xfrm>
            <a:off x="4743450" y="5661310"/>
            <a:ext cx="1307418" cy="142875"/>
          </a:xfrm>
          <a:prstGeom prst="rect">
            <a:avLst/>
          </a:prstGeom>
          <a:noFill/>
          <a:ln/>
        </p:spPr>
        <p:txBody>
          <a:bodyPr wrap="square" lIns="0" tIns="0" rIns="0" bIns="0" rtlCol="0" anchor="ctr">
            <a:spAutoFit/>
          </a:bodyPr>
          <a:lstStyle/>
          <a:p>
            <a:pPr algn="l" indent="0" marL="0">
              <a:buNone/>
            </a:pPr>
            <a:r>
              <a:rPr lang="en-US" sz="1013" b="1" dirty="0">
                <a:solidFill>
                  <a:srgbClr val="333333"/>
                </a:solidFill>
                <a:latin typeface="Arial" pitchFamily="34" charset="0"/>
                <a:ea typeface="Arial" pitchFamily="34" charset="-122"/>
                <a:cs typeface="Arial" pitchFamily="34" charset="-120"/>
              </a:rPr>
              <a:t>Policy coordination:</a:t>
            </a:r>
            <a:endParaRPr lang="en-US" sz="1013" dirty="0"/>
          </a:p>
        </p:txBody>
      </p:sp>
      <p:sp>
        <p:nvSpPr>
          <p:cNvPr id="50" name="Text 46"/>
          <p:cNvSpPr/>
          <p:nvPr/>
        </p:nvSpPr>
        <p:spPr>
          <a:xfrm>
            <a:off x="4743450" y="5661310"/>
            <a:ext cx="3911510" cy="310028"/>
          </a:xfrm>
          <a:prstGeom prst="rect">
            <a:avLst/>
          </a:prstGeom>
          <a:noFill/>
          <a:ln/>
        </p:spPr>
        <p:txBody>
          <a:bodyPr wrap="square" lIns="0" tIns="0" rIns="0" bIns="0" rtlCol="0" anchor="ctr">
            <a:spAutoFit/>
          </a:bodyPr>
          <a:lstStyle/>
          <a:p>
            <a:pPr algn="l" indent="0" marL="0">
              <a:buNone/>
            </a:pPr>
            <a:r>
              <a:rPr lang="en-US" sz="1013" dirty="0">
                <a:solidFill>
                  <a:srgbClr val="333333"/>
                </a:solidFill>
                <a:latin typeface="Arial" pitchFamily="34" charset="0"/>
                <a:ea typeface="Arial" pitchFamily="34" charset="-122"/>
                <a:cs typeface="Arial" pitchFamily="34" charset="-120"/>
              </a:rPr>
              <a:t>Alignment with Five-Year Plans and industrial policy</a:t>
            </a:r>
            <a:endParaRPr lang="en-US" sz="1013"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9144000" cy="6169242"/>
          </a:xfrm>
          <a:prstGeom prst="rect">
            <a:avLst/>
          </a:prstGeom>
        </p:spPr>
      </p:pic>
      <p:sp>
        <p:nvSpPr>
          <p:cNvPr id="3" name="Text 0"/>
          <p:cNvSpPr/>
          <p:nvPr/>
        </p:nvSpPr>
        <p:spPr>
          <a:xfrm>
            <a:off x="285750" y="285750"/>
            <a:ext cx="8643938" cy="385763"/>
          </a:xfrm>
          <a:prstGeom prst="rect">
            <a:avLst/>
          </a:prstGeom>
          <a:noFill/>
          <a:ln/>
        </p:spPr>
        <p:txBody>
          <a:bodyPr wrap="square" lIns="0" tIns="0" rIns="0" bIns="0" rtlCol="0" anchor="ctr">
            <a:spAutoFit/>
          </a:bodyPr>
          <a:lstStyle/>
          <a:p>
            <a:pPr indent="0" marL="0">
              <a:buNone/>
            </a:pPr>
            <a:r>
              <a:rPr lang="en-US" sz="2025" b="1" dirty="0">
                <a:solidFill>
                  <a:srgbClr val="2E5984"/>
                </a:solidFill>
                <a:latin typeface="Arial" pitchFamily="34" charset="0"/>
                <a:ea typeface="Arial" pitchFamily="34" charset="-122"/>
                <a:cs typeface="Arial" pitchFamily="34" charset="-120"/>
              </a:rPr>
              <a:t>Chinese SOE Reforms (1980s-1990s)</a:t>
            </a:r>
            <a:endParaRPr lang="en-US" sz="2025" dirty="0"/>
          </a:p>
        </p:txBody>
      </p:sp>
      <p:sp>
        <p:nvSpPr>
          <p:cNvPr id="4" name="Text 1"/>
          <p:cNvSpPr/>
          <p:nvPr/>
        </p:nvSpPr>
        <p:spPr>
          <a:xfrm>
            <a:off x="285750" y="885825"/>
            <a:ext cx="4186238" cy="257175"/>
          </a:xfrm>
          <a:prstGeom prst="rect">
            <a:avLst/>
          </a:prstGeom>
          <a:noFill/>
          <a:ln/>
        </p:spPr>
        <p:txBody>
          <a:bodyPr wrap="square" lIns="0" tIns="0" rIns="0" bIns="0" rtlCol="0" anchor="ctr">
            <a:spAutoFit/>
          </a:bodyPr>
          <a:lstStyle/>
          <a:p>
            <a:pPr indent="0" marL="0">
              <a:buNone/>
            </a:pPr>
            <a:r>
              <a:rPr lang="en-US" sz="1350" b="1" dirty="0">
                <a:solidFill>
                  <a:srgbClr val="4A90A4"/>
                </a:solidFill>
                <a:latin typeface="Arial" pitchFamily="34" charset="0"/>
                <a:ea typeface="Arial" pitchFamily="34" charset="-122"/>
                <a:cs typeface="Arial" pitchFamily="34" charset="-120"/>
              </a:rPr>
              <a:t>Contract Responsibility System</a:t>
            </a:r>
            <a:endParaRPr lang="en-US" sz="1350" dirty="0"/>
          </a:p>
        </p:txBody>
      </p:sp>
      <p:sp>
        <p:nvSpPr>
          <p:cNvPr id="5" name="Text 2"/>
          <p:cNvSpPr/>
          <p:nvPr/>
        </p:nvSpPr>
        <p:spPr>
          <a:xfrm>
            <a:off x="285750" y="1225153"/>
            <a:ext cx="1400398" cy="142875"/>
          </a:xfrm>
          <a:prstGeom prst="rect">
            <a:avLst/>
          </a:prstGeom>
          <a:noFill/>
          <a:ln/>
        </p:spPr>
        <p:txBody>
          <a:bodyPr wrap="square" lIns="0" tIns="0" rIns="0" bIns="0" rtlCol="0" anchor="ctr">
            <a:spAutoFit/>
          </a:bodyPr>
          <a:lstStyle/>
          <a:p>
            <a:pPr algn="l" indent="0" marL="0">
              <a:buNone/>
            </a:pPr>
            <a:r>
              <a:rPr lang="en-US" sz="1013" b="1" dirty="0">
                <a:solidFill>
                  <a:srgbClr val="333333"/>
                </a:solidFill>
                <a:latin typeface="Arial" pitchFamily="34" charset="0"/>
                <a:ea typeface="Arial" pitchFamily="34" charset="-122"/>
                <a:cs typeface="Arial" pitchFamily="34" charset="-120"/>
              </a:rPr>
              <a:t>Enterprise autonomy:</a:t>
            </a:r>
            <a:endParaRPr lang="en-US" sz="1013" dirty="0"/>
          </a:p>
        </p:txBody>
      </p:sp>
      <p:sp>
        <p:nvSpPr>
          <p:cNvPr id="6" name="Text 3"/>
          <p:cNvSpPr/>
          <p:nvPr/>
        </p:nvSpPr>
        <p:spPr>
          <a:xfrm>
            <a:off x="1614711" y="1225153"/>
            <a:ext cx="2687222" cy="142875"/>
          </a:xfrm>
          <a:prstGeom prst="rect">
            <a:avLst/>
          </a:prstGeom>
          <a:noFill/>
          <a:ln/>
        </p:spPr>
        <p:txBody>
          <a:bodyPr wrap="square" lIns="0" tIns="0" rIns="0" bIns="0" rtlCol="0" anchor="ctr">
            <a:spAutoFit/>
          </a:bodyPr>
          <a:lstStyle/>
          <a:p>
            <a:pPr algn="l" indent="0" marL="0">
              <a:buNone/>
            </a:pPr>
            <a:r>
              <a:rPr lang="en-US" sz="1013" dirty="0">
                <a:solidFill>
                  <a:srgbClr val="333333"/>
                </a:solidFill>
                <a:latin typeface="Arial" pitchFamily="34" charset="0"/>
                <a:ea typeface="Arial" pitchFamily="34" charset="-122"/>
                <a:cs typeface="Arial" pitchFamily="34" charset="-120"/>
              </a:rPr>
              <a:t>Greater decision-making power for managers</a:t>
            </a:r>
            <a:endParaRPr lang="en-US" sz="1013" dirty="0"/>
          </a:p>
        </p:txBody>
      </p:sp>
      <p:sp>
        <p:nvSpPr>
          <p:cNvPr id="7" name="Text 4"/>
          <p:cNvSpPr/>
          <p:nvPr/>
        </p:nvSpPr>
        <p:spPr>
          <a:xfrm>
            <a:off x="285750" y="1449456"/>
            <a:ext cx="1035788" cy="142875"/>
          </a:xfrm>
          <a:prstGeom prst="rect">
            <a:avLst/>
          </a:prstGeom>
          <a:noFill/>
          <a:ln/>
        </p:spPr>
        <p:txBody>
          <a:bodyPr wrap="none" lIns="0" tIns="0" rIns="0" bIns="0" rtlCol="0" anchor="ctr">
            <a:spAutoFit/>
          </a:bodyPr>
          <a:lstStyle/>
          <a:p>
            <a:pPr algn="l" indent="0" marL="0">
              <a:buNone/>
            </a:pPr>
            <a:r>
              <a:rPr lang="en-US" sz="1013" b="1" dirty="0">
                <a:solidFill>
                  <a:srgbClr val="333333"/>
                </a:solidFill>
                <a:latin typeface="Arial" pitchFamily="34" charset="0"/>
                <a:ea typeface="Arial" pitchFamily="34" charset="-122"/>
                <a:cs typeface="Arial" pitchFamily="34" charset="-120"/>
              </a:rPr>
              <a:t>Profit retention:</a:t>
            </a:r>
            <a:endParaRPr lang="en-US" sz="1013" dirty="0"/>
          </a:p>
        </p:txBody>
      </p:sp>
      <p:sp>
        <p:nvSpPr>
          <p:cNvPr id="8" name="Text 5"/>
          <p:cNvSpPr/>
          <p:nvPr/>
        </p:nvSpPr>
        <p:spPr>
          <a:xfrm>
            <a:off x="1250100" y="1449456"/>
            <a:ext cx="2365809" cy="142875"/>
          </a:xfrm>
          <a:prstGeom prst="rect">
            <a:avLst/>
          </a:prstGeom>
          <a:noFill/>
          <a:ln/>
        </p:spPr>
        <p:txBody>
          <a:bodyPr wrap="square" lIns="0" tIns="0" rIns="0" bIns="0" rtlCol="0" anchor="ctr">
            <a:spAutoFit/>
          </a:bodyPr>
          <a:lstStyle/>
          <a:p>
            <a:pPr algn="l" indent="0" marL="0">
              <a:buNone/>
            </a:pPr>
            <a:r>
              <a:rPr lang="en-US" sz="1013" dirty="0">
                <a:solidFill>
                  <a:srgbClr val="333333"/>
                </a:solidFill>
                <a:latin typeface="Arial" pitchFamily="34" charset="0"/>
                <a:ea typeface="Arial" pitchFamily="34" charset="-122"/>
                <a:cs typeface="Arial" pitchFamily="34" charset="-120"/>
              </a:rPr>
              <a:t>Allowing SOEs to keep portion of profits</a:t>
            </a:r>
            <a:endParaRPr lang="en-US" sz="1013" dirty="0"/>
          </a:p>
        </p:txBody>
      </p:sp>
      <p:sp>
        <p:nvSpPr>
          <p:cNvPr id="9" name="Text 6"/>
          <p:cNvSpPr/>
          <p:nvPr/>
        </p:nvSpPr>
        <p:spPr>
          <a:xfrm>
            <a:off x="285750" y="1673758"/>
            <a:ext cx="1514977" cy="142875"/>
          </a:xfrm>
          <a:prstGeom prst="rect">
            <a:avLst/>
          </a:prstGeom>
          <a:noFill/>
          <a:ln/>
        </p:spPr>
        <p:txBody>
          <a:bodyPr wrap="square" lIns="0" tIns="0" rIns="0" bIns="0" rtlCol="0" anchor="ctr">
            <a:spAutoFit/>
          </a:bodyPr>
          <a:lstStyle/>
          <a:p>
            <a:pPr algn="l" indent="0" marL="0">
              <a:buNone/>
            </a:pPr>
            <a:r>
              <a:rPr lang="en-US" sz="1013" b="1" dirty="0">
                <a:solidFill>
                  <a:srgbClr val="333333"/>
                </a:solidFill>
                <a:latin typeface="Arial" pitchFamily="34" charset="0"/>
                <a:ea typeface="Arial" pitchFamily="34" charset="-122"/>
                <a:cs typeface="Arial" pitchFamily="34" charset="-120"/>
              </a:rPr>
              <a:t>Performance contracts:</a:t>
            </a:r>
            <a:endParaRPr lang="en-US" sz="1013" dirty="0"/>
          </a:p>
        </p:txBody>
      </p:sp>
      <p:sp>
        <p:nvSpPr>
          <p:cNvPr id="10" name="Text 7"/>
          <p:cNvSpPr/>
          <p:nvPr/>
        </p:nvSpPr>
        <p:spPr>
          <a:xfrm>
            <a:off x="1729290" y="1673758"/>
            <a:ext cx="2142037" cy="142875"/>
          </a:xfrm>
          <a:prstGeom prst="rect">
            <a:avLst/>
          </a:prstGeom>
          <a:noFill/>
          <a:ln/>
        </p:spPr>
        <p:txBody>
          <a:bodyPr wrap="square" lIns="0" tIns="0" rIns="0" bIns="0" rtlCol="0" anchor="ctr">
            <a:spAutoFit/>
          </a:bodyPr>
          <a:lstStyle/>
          <a:p>
            <a:pPr algn="l" indent="0" marL="0">
              <a:buNone/>
            </a:pPr>
            <a:r>
              <a:rPr lang="en-US" sz="1013" dirty="0">
                <a:solidFill>
                  <a:srgbClr val="333333"/>
                </a:solidFill>
                <a:latin typeface="Arial" pitchFamily="34" charset="0"/>
                <a:ea typeface="Arial" pitchFamily="34" charset="-122"/>
                <a:cs typeface="Arial" pitchFamily="34" charset="-120"/>
              </a:rPr>
              <a:t>Targets negotiated with government</a:t>
            </a:r>
            <a:endParaRPr lang="en-US" sz="1013" dirty="0"/>
          </a:p>
        </p:txBody>
      </p:sp>
      <p:sp>
        <p:nvSpPr>
          <p:cNvPr id="11" name="Text 8"/>
          <p:cNvSpPr/>
          <p:nvPr/>
        </p:nvSpPr>
        <p:spPr>
          <a:xfrm>
            <a:off x="285750" y="1898061"/>
            <a:ext cx="1450684" cy="142875"/>
          </a:xfrm>
          <a:prstGeom prst="rect">
            <a:avLst/>
          </a:prstGeom>
          <a:noFill/>
          <a:ln/>
        </p:spPr>
        <p:txBody>
          <a:bodyPr wrap="square" lIns="0" tIns="0" rIns="0" bIns="0" rtlCol="0" anchor="ctr">
            <a:spAutoFit/>
          </a:bodyPr>
          <a:lstStyle/>
          <a:p>
            <a:pPr algn="l" indent="0" marL="0">
              <a:buNone/>
            </a:pPr>
            <a:r>
              <a:rPr lang="en-US" sz="1013" b="1" dirty="0">
                <a:solidFill>
                  <a:srgbClr val="333333"/>
                </a:solidFill>
                <a:latin typeface="Arial" pitchFamily="34" charset="0"/>
                <a:ea typeface="Arial" pitchFamily="34" charset="-122"/>
                <a:cs typeface="Arial" pitchFamily="34" charset="-120"/>
              </a:rPr>
              <a:t>Managerial incentives:</a:t>
            </a:r>
            <a:endParaRPr lang="en-US" sz="1013" dirty="0"/>
          </a:p>
        </p:txBody>
      </p:sp>
      <p:sp>
        <p:nvSpPr>
          <p:cNvPr id="12" name="Text 9"/>
          <p:cNvSpPr/>
          <p:nvPr/>
        </p:nvSpPr>
        <p:spPr>
          <a:xfrm>
            <a:off x="1664996" y="1898061"/>
            <a:ext cx="2358721" cy="142875"/>
          </a:xfrm>
          <a:prstGeom prst="rect">
            <a:avLst/>
          </a:prstGeom>
          <a:noFill/>
          <a:ln/>
        </p:spPr>
        <p:txBody>
          <a:bodyPr wrap="square" lIns="0" tIns="0" rIns="0" bIns="0" rtlCol="0" anchor="ctr">
            <a:spAutoFit/>
          </a:bodyPr>
          <a:lstStyle/>
          <a:p>
            <a:pPr algn="l" indent="0" marL="0">
              <a:buNone/>
            </a:pPr>
            <a:r>
              <a:rPr lang="en-US" sz="1013" dirty="0">
                <a:solidFill>
                  <a:srgbClr val="333333"/>
                </a:solidFill>
                <a:latin typeface="Arial" pitchFamily="34" charset="0"/>
                <a:ea typeface="Arial" pitchFamily="34" charset="-122"/>
                <a:cs typeface="Arial" pitchFamily="34" charset="-120"/>
              </a:rPr>
              <a:t>Bonuses tied to enterprise performance</a:t>
            </a:r>
            <a:endParaRPr lang="en-US" sz="1013" dirty="0"/>
          </a:p>
        </p:txBody>
      </p:sp>
      <p:pic>
        <p:nvPicPr>
          <p:cNvPr id="13" name="Image 1" descr="preencoded.png">    </p:cNvPr>
          <p:cNvPicPr>
            <a:picLocks noChangeAspect="1"/>
          </p:cNvPicPr>
          <p:nvPr/>
        </p:nvPicPr>
        <p:blipFill>
          <a:blip r:embed="rId2"/>
          <a:stretch>
            <a:fillRect/>
          </a:stretch>
        </p:blipFill>
        <p:spPr>
          <a:xfrm>
            <a:off x="285750" y="2161654"/>
            <a:ext cx="4114800" cy="2143125"/>
          </a:xfrm>
          <a:prstGeom prst="rect">
            <a:avLst/>
          </a:prstGeom>
        </p:spPr>
      </p:pic>
      <p:sp>
        <p:nvSpPr>
          <p:cNvPr id="14" name="Text 10"/>
          <p:cNvSpPr/>
          <p:nvPr/>
        </p:nvSpPr>
        <p:spPr>
          <a:xfrm>
            <a:off x="285750" y="4411935"/>
            <a:ext cx="4186238" cy="257175"/>
          </a:xfrm>
          <a:prstGeom prst="rect">
            <a:avLst/>
          </a:prstGeom>
          <a:noFill/>
          <a:ln/>
        </p:spPr>
        <p:txBody>
          <a:bodyPr wrap="square" lIns="0" tIns="0" rIns="0" bIns="0" rtlCol="0" anchor="ctr">
            <a:spAutoFit/>
          </a:bodyPr>
          <a:lstStyle/>
          <a:p>
            <a:pPr indent="0" marL="0">
              <a:buNone/>
            </a:pPr>
            <a:r>
              <a:rPr lang="en-US" sz="1350" b="1" dirty="0">
                <a:solidFill>
                  <a:srgbClr val="4A90A4"/>
                </a:solidFill>
                <a:latin typeface="Arial" pitchFamily="34" charset="0"/>
                <a:ea typeface="Arial" pitchFamily="34" charset="-122"/>
                <a:cs typeface="Arial" pitchFamily="34" charset="-120"/>
              </a:rPr>
              <a:t>Market-Oriented Reforms</a:t>
            </a:r>
            <a:endParaRPr lang="en-US" sz="1350" dirty="0"/>
          </a:p>
        </p:txBody>
      </p:sp>
      <p:sp>
        <p:nvSpPr>
          <p:cNvPr id="15" name="Text 11"/>
          <p:cNvSpPr/>
          <p:nvPr/>
        </p:nvSpPr>
        <p:spPr>
          <a:xfrm>
            <a:off x="285750" y="4751263"/>
            <a:ext cx="1250519" cy="142875"/>
          </a:xfrm>
          <a:prstGeom prst="rect">
            <a:avLst/>
          </a:prstGeom>
          <a:noFill/>
          <a:ln/>
        </p:spPr>
        <p:txBody>
          <a:bodyPr wrap="none" lIns="0" tIns="0" rIns="0" bIns="0" rtlCol="0" anchor="ctr">
            <a:spAutoFit/>
          </a:bodyPr>
          <a:lstStyle/>
          <a:p>
            <a:pPr algn="l" indent="0" marL="0">
              <a:buNone/>
            </a:pPr>
            <a:r>
              <a:rPr lang="en-US" sz="1013" b="1" dirty="0">
                <a:solidFill>
                  <a:srgbClr val="333333"/>
                </a:solidFill>
                <a:latin typeface="Arial" pitchFamily="34" charset="0"/>
                <a:ea typeface="Arial" pitchFamily="34" charset="-122"/>
                <a:cs typeface="Arial" pitchFamily="34" charset="-120"/>
              </a:rPr>
              <a:t>Price liberalization:</a:t>
            </a:r>
            <a:endParaRPr lang="en-US" sz="1013" dirty="0"/>
          </a:p>
        </p:txBody>
      </p:sp>
      <p:sp>
        <p:nvSpPr>
          <p:cNvPr id="16" name="Text 12"/>
          <p:cNvSpPr/>
          <p:nvPr/>
        </p:nvSpPr>
        <p:spPr>
          <a:xfrm>
            <a:off x="1464832" y="4751263"/>
            <a:ext cx="2572866" cy="142875"/>
          </a:xfrm>
          <a:prstGeom prst="rect">
            <a:avLst/>
          </a:prstGeom>
          <a:noFill/>
          <a:ln/>
        </p:spPr>
        <p:txBody>
          <a:bodyPr wrap="square" lIns="0" tIns="0" rIns="0" bIns="0" rtlCol="0" anchor="ctr">
            <a:spAutoFit/>
          </a:bodyPr>
          <a:lstStyle/>
          <a:p>
            <a:pPr algn="l" indent="0" marL="0">
              <a:buNone/>
            </a:pPr>
            <a:r>
              <a:rPr lang="en-US" sz="1013" dirty="0">
                <a:solidFill>
                  <a:srgbClr val="333333"/>
                </a:solidFill>
                <a:latin typeface="Arial" pitchFamily="34" charset="0"/>
                <a:ea typeface="Arial" pitchFamily="34" charset="-122"/>
                <a:cs typeface="Arial" pitchFamily="34" charset="-120"/>
              </a:rPr>
              <a:t>Gradual shift from planned to market prices</a:t>
            </a:r>
            <a:endParaRPr lang="en-US" sz="1013" dirty="0"/>
          </a:p>
        </p:txBody>
      </p:sp>
      <p:sp>
        <p:nvSpPr>
          <p:cNvPr id="17" name="Text 13"/>
          <p:cNvSpPr/>
          <p:nvPr/>
        </p:nvSpPr>
        <p:spPr>
          <a:xfrm>
            <a:off x="285750" y="4975566"/>
            <a:ext cx="864254" cy="142875"/>
          </a:xfrm>
          <a:prstGeom prst="rect">
            <a:avLst/>
          </a:prstGeom>
          <a:noFill/>
          <a:ln/>
        </p:spPr>
        <p:txBody>
          <a:bodyPr wrap="none" lIns="0" tIns="0" rIns="0" bIns="0" rtlCol="0" anchor="ctr">
            <a:spAutoFit/>
          </a:bodyPr>
          <a:lstStyle/>
          <a:p>
            <a:pPr algn="l" indent="0" marL="0">
              <a:buNone/>
            </a:pPr>
            <a:r>
              <a:rPr lang="en-US" sz="1013" b="1" dirty="0">
                <a:solidFill>
                  <a:srgbClr val="333333"/>
                </a:solidFill>
                <a:latin typeface="Arial" pitchFamily="34" charset="0"/>
                <a:ea typeface="Arial" pitchFamily="34" charset="-122"/>
                <a:cs typeface="Arial" pitchFamily="34" charset="-120"/>
              </a:rPr>
              <a:t>Competition:</a:t>
            </a:r>
            <a:endParaRPr lang="en-US" sz="1013" dirty="0"/>
          </a:p>
        </p:txBody>
      </p:sp>
      <p:sp>
        <p:nvSpPr>
          <p:cNvPr id="18" name="Text 14"/>
          <p:cNvSpPr/>
          <p:nvPr/>
        </p:nvSpPr>
        <p:spPr>
          <a:xfrm>
            <a:off x="285750" y="4975566"/>
            <a:ext cx="3851737" cy="310028"/>
          </a:xfrm>
          <a:prstGeom prst="rect">
            <a:avLst/>
          </a:prstGeom>
          <a:noFill/>
          <a:ln/>
        </p:spPr>
        <p:txBody>
          <a:bodyPr wrap="square" lIns="0" tIns="0" rIns="0" bIns="0" rtlCol="0" anchor="ctr">
            <a:spAutoFit/>
          </a:bodyPr>
          <a:lstStyle/>
          <a:p>
            <a:pPr algn="l" indent="0" marL="0">
              <a:buNone/>
            </a:pPr>
            <a:r>
              <a:rPr lang="en-US" sz="1013" dirty="0">
                <a:solidFill>
                  <a:srgbClr val="333333"/>
                </a:solidFill>
                <a:latin typeface="Arial" pitchFamily="34" charset="0"/>
                <a:ea typeface="Arial" pitchFamily="34" charset="-122"/>
                <a:cs typeface="Arial" pitchFamily="34" charset="-120"/>
              </a:rPr>
              <a:t>Entry of non-state firms into previously monopolized sectors</a:t>
            </a:r>
            <a:endParaRPr lang="en-US" sz="1013" dirty="0"/>
          </a:p>
        </p:txBody>
      </p:sp>
      <p:sp>
        <p:nvSpPr>
          <p:cNvPr id="19" name="Text 15"/>
          <p:cNvSpPr/>
          <p:nvPr/>
        </p:nvSpPr>
        <p:spPr>
          <a:xfrm>
            <a:off x="285750" y="5367021"/>
            <a:ext cx="1600312" cy="142875"/>
          </a:xfrm>
          <a:prstGeom prst="rect">
            <a:avLst/>
          </a:prstGeom>
          <a:noFill/>
          <a:ln/>
        </p:spPr>
        <p:txBody>
          <a:bodyPr wrap="square" lIns="0" tIns="0" rIns="0" bIns="0" rtlCol="0" anchor="ctr">
            <a:spAutoFit/>
          </a:bodyPr>
          <a:lstStyle/>
          <a:p>
            <a:pPr algn="l" indent="0" marL="0">
              <a:buNone/>
            </a:pPr>
            <a:r>
              <a:rPr lang="en-US" sz="1013" b="1" dirty="0">
                <a:solidFill>
                  <a:srgbClr val="333333"/>
                </a:solidFill>
                <a:latin typeface="Arial" pitchFamily="34" charset="0"/>
                <a:ea typeface="Arial" pitchFamily="34" charset="-122"/>
                <a:cs typeface="Arial" pitchFamily="34" charset="-120"/>
              </a:rPr>
              <a:t>Hard budget constraints:</a:t>
            </a:r>
            <a:endParaRPr lang="en-US" sz="1013" dirty="0"/>
          </a:p>
        </p:txBody>
      </p:sp>
      <p:sp>
        <p:nvSpPr>
          <p:cNvPr id="20" name="Text 16"/>
          <p:cNvSpPr/>
          <p:nvPr/>
        </p:nvSpPr>
        <p:spPr>
          <a:xfrm>
            <a:off x="1814624" y="5367021"/>
            <a:ext cx="2544682" cy="142875"/>
          </a:xfrm>
          <a:prstGeom prst="rect">
            <a:avLst/>
          </a:prstGeom>
          <a:noFill/>
          <a:ln/>
        </p:spPr>
        <p:txBody>
          <a:bodyPr wrap="square" lIns="0" tIns="0" rIns="0" bIns="0" rtlCol="0" anchor="ctr">
            <a:spAutoFit/>
          </a:bodyPr>
          <a:lstStyle/>
          <a:p>
            <a:pPr algn="l" indent="0" marL="0">
              <a:buNone/>
            </a:pPr>
            <a:r>
              <a:rPr lang="en-US" sz="1013" dirty="0">
                <a:solidFill>
                  <a:srgbClr val="333333"/>
                </a:solidFill>
                <a:latin typeface="Arial" pitchFamily="34" charset="0"/>
                <a:ea typeface="Arial" pitchFamily="34" charset="-122"/>
                <a:cs typeface="Arial" pitchFamily="34" charset="-120"/>
              </a:rPr>
              <a:t>Reducing automatic bailouts and subsidies</a:t>
            </a:r>
            <a:endParaRPr lang="en-US" sz="1013" dirty="0"/>
          </a:p>
        </p:txBody>
      </p:sp>
      <p:sp>
        <p:nvSpPr>
          <p:cNvPr id="21" name="Text 17"/>
          <p:cNvSpPr/>
          <p:nvPr/>
        </p:nvSpPr>
        <p:spPr>
          <a:xfrm>
            <a:off x="285750" y="5591324"/>
            <a:ext cx="1379051" cy="142875"/>
          </a:xfrm>
          <a:prstGeom prst="rect">
            <a:avLst/>
          </a:prstGeom>
          <a:noFill/>
          <a:ln/>
        </p:spPr>
        <p:txBody>
          <a:bodyPr wrap="square" lIns="0" tIns="0" rIns="0" bIns="0" rtlCol="0" anchor="ctr">
            <a:spAutoFit/>
          </a:bodyPr>
          <a:lstStyle/>
          <a:p>
            <a:pPr algn="l" indent="0" marL="0">
              <a:buNone/>
            </a:pPr>
            <a:r>
              <a:rPr lang="en-US" sz="1013" b="1" dirty="0">
                <a:solidFill>
                  <a:srgbClr val="333333"/>
                </a:solidFill>
                <a:latin typeface="Arial" pitchFamily="34" charset="0"/>
                <a:ea typeface="Arial" pitchFamily="34" charset="-122"/>
                <a:cs typeface="Arial" pitchFamily="34" charset="-120"/>
              </a:rPr>
              <a:t>Commercial banking:</a:t>
            </a:r>
            <a:endParaRPr lang="en-US" sz="1013" dirty="0"/>
          </a:p>
        </p:txBody>
      </p:sp>
      <p:sp>
        <p:nvSpPr>
          <p:cNvPr id="22" name="Text 18"/>
          <p:cNvSpPr/>
          <p:nvPr/>
        </p:nvSpPr>
        <p:spPr>
          <a:xfrm>
            <a:off x="1593363" y="5591324"/>
            <a:ext cx="2179820" cy="142875"/>
          </a:xfrm>
          <a:prstGeom prst="rect">
            <a:avLst/>
          </a:prstGeom>
          <a:noFill/>
          <a:ln/>
        </p:spPr>
        <p:txBody>
          <a:bodyPr wrap="square" lIns="0" tIns="0" rIns="0" bIns="0" rtlCol="0" anchor="ctr">
            <a:spAutoFit/>
          </a:bodyPr>
          <a:lstStyle/>
          <a:p>
            <a:pPr algn="l" indent="0" marL="0">
              <a:buNone/>
            </a:pPr>
            <a:r>
              <a:rPr lang="en-US" sz="1013" dirty="0">
                <a:solidFill>
                  <a:srgbClr val="333333"/>
                </a:solidFill>
                <a:latin typeface="Arial" pitchFamily="34" charset="0"/>
                <a:ea typeface="Arial" pitchFamily="34" charset="-122"/>
                <a:cs typeface="Arial" pitchFamily="34" charset="-120"/>
              </a:rPr>
              <a:t>Shift from fiscal grants to bank loans</a:t>
            </a:r>
            <a:endParaRPr lang="en-US" sz="1013" dirty="0"/>
          </a:p>
        </p:txBody>
      </p:sp>
      <p:sp>
        <p:nvSpPr>
          <p:cNvPr id="23" name="Text 19"/>
          <p:cNvSpPr/>
          <p:nvPr/>
        </p:nvSpPr>
        <p:spPr>
          <a:xfrm>
            <a:off x="4743450" y="885825"/>
            <a:ext cx="4186238" cy="257175"/>
          </a:xfrm>
          <a:prstGeom prst="rect">
            <a:avLst/>
          </a:prstGeom>
          <a:noFill/>
          <a:ln/>
        </p:spPr>
        <p:txBody>
          <a:bodyPr wrap="square" lIns="0" tIns="0" rIns="0" bIns="0" rtlCol="0" anchor="ctr">
            <a:spAutoFit/>
          </a:bodyPr>
          <a:lstStyle/>
          <a:p>
            <a:pPr indent="0" marL="0">
              <a:buNone/>
            </a:pPr>
            <a:r>
              <a:rPr lang="en-US" sz="1350" b="1" dirty="0">
                <a:solidFill>
                  <a:srgbClr val="4A90A4"/>
                </a:solidFill>
                <a:latin typeface="Arial" pitchFamily="34" charset="0"/>
                <a:ea typeface="Arial" pitchFamily="34" charset="-122"/>
                <a:cs typeface="Arial" pitchFamily="34" charset="-120"/>
              </a:rPr>
              <a:t>Corporatization and Governance Changes</a:t>
            </a:r>
            <a:endParaRPr lang="en-US" sz="1350" dirty="0"/>
          </a:p>
        </p:txBody>
      </p:sp>
      <p:sp>
        <p:nvSpPr>
          <p:cNvPr id="24" name="Text 20"/>
          <p:cNvSpPr/>
          <p:nvPr/>
        </p:nvSpPr>
        <p:spPr>
          <a:xfrm>
            <a:off x="4743450" y="1225153"/>
            <a:ext cx="1393366" cy="142875"/>
          </a:xfrm>
          <a:prstGeom prst="rect">
            <a:avLst/>
          </a:prstGeom>
          <a:noFill/>
          <a:ln/>
        </p:spPr>
        <p:txBody>
          <a:bodyPr wrap="square" lIns="0" tIns="0" rIns="0" bIns="0" rtlCol="0" anchor="ctr">
            <a:spAutoFit/>
          </a:bodyPr>
          <a:lstStyle/>
          <a:p>
            <a:pPr algn="l" indent="0" marL="0">
              <a:buNone/>
            </a:pPr>
            <a:r>
              <a:rPr lang="en-US" sz="1013" b="1" dirty="0">
                <a:solidFill>
                  <a:srgbClr val="333333"/>
                </a:solidFill>
                <a:latin typeface="Arial" pitchFamily="34" charset="0"/>
                <a:ea typeface="Arial" pitchFamily="34" charset="-122"/>
                <a:cs typeface="Arial" pitchFamily="34" charset="-120"/>
              </a:rPr>
              <a:t>Company Law (1993):</a:t>
            </a:r>
            <a:endParaRPr lang="en-US" sz="1013" dirty="0"/>
          </a:p>
        </p:txBody>
      </p:sp>
      <p:sp>
        <p:nvSpPr>
          <p:cNvPr id="25" name="Text 21"/>
          <p:cNvSpPr/>
          <p:nvPr/>
        </p:nvSpPr>
        <p:spPr>
          <a:xfrm>
            <a:off x="6065379" y="1225153"/>
            <a:ext cx="2530171" cy="142875"/>
          </a:xfrm>
          <a:prstGeom prst="rect">
            <a:avLst/>
          </a:prstGeom>
          <a:noFill/>
          <a:ln/>
        </p:spPr>
        <p:txBody>
          <a:bodyPr wrap="square" lIns="0" tIns="0" rIns="0" bIns="0" rtlCol="0" anchor="ctr">
            <a:spAutoFit/>
          </a:bodyPr>
          <a:lstStyle/>
          <a:p>
            <a:pPr algn="l" indent="0" marL="0">
              <a:buNone/>
            </a:pPr>
            <a:r>
              <a:rPr lang="en-US" sz="1013" dirty="0">
                <a:solidFill>
                  <a:srgbClr val="333333"/>
                </a:solidFill>
                <a:latin typeface="Arial" pitchFamily="34" charset="0"/>
                <a:ea typeface="Arial" pitchFamily="34" charset="-122"/>
                <a:cs typeface="Arial" pitchFamily="34" charset="-120"/>
              </a:rPr>
              <a:t>Legal framework for corporate governance</a:t>
            </a:r>
            <a:endParaRPr lang="en-US" sz="1013" dirty="0"/>
          </a:p>
        </p:txBody>
      </p:sp>
      <p:sp>
        <p:nvSpPr>
          <p:cNvPr id="26" name="Text 22"/>
          <p:cNvSpPr/>
          <p:nvPr/>
        </p:nvSpPr>
        <p:spPr>
          <a:xfrm>
            <a:off x="4743450" y="1449456"/>
            <a:ext cx="1450377" cy="142875"/>
          </a:xfrm>
          <a:prstGeom prst="rect">
            <a:avLst/>
          </a:prstGeom>
          <a:noFill/>
          <a:ln/>
        </p:spPr>
        <p:txBody>
          <a:bodyPr wrap="square" lIns="0" tIns="0" rIns="0" bIns="0" rtlCol="0" anchor="ctr">
            <a:spAutoFit/>
          </a:bodyPr>
          <a:lstStyle/>
          <a:p>
            <a:pPr algn="l" indent="0" marL="0">
              <a:buNone/>
            </a:pPr>
            <a:r>
              <a:rPr lang="en-US" sz="1013" b="1" dirty="0">
                <a:solidFill>
                  <a:srgbClr val="333333"/>
                </a:solidFill>
                <a:latin typeface="Arial" pitchFamily="34" charset="0"/>
                <a:ea typeface="Arial" pitchFamily="34" charset="-122"/>
                <a:cs typeface="Arial" pitchFamily="34" charset="-120"/>
              </a:rPr>
              <a:t>Shareholding reforms:</a:t>
            </a:r>
            <a:endParaRPr lang="en-US" sz="1013" dirty="0"/>
          </a:p>
        </p:txBody>
      </p:sp>
      <p:sp>
        <p:nvSpPr>
          <p:cNvPr id="27" name="Text 23"/>
          <p:cNvSpPr/>
          <p:nvPr/>
        </p:nvSpPr>
        <p:spPr>
          <a:xfrm>
            <a:off x="4743450" y="1449456"/>
            <a:ext cx="3551476" cy="310028"/>
          </a:xfrm>
          <a:prstGeom prst="rect">
            <a:avLst/>
          </a:prstGeom>
          <a:noFill/>
          <a:ln/>
        </p:spPr>
        <p:txBody>
          <a:bodyPr wrap="square" lIns="0" tIns="0" rIns="0" bIns="0" rtlCol="0" anchor="ctr">
            <a:spAutoFit/>
          </a:bodyPr>
          <a:lstStyle/>
          <a:p>
            <a:pPr algn="l" indent="0" marL="0">
              <a:buNone/>
            </a:pPr>
            <a:r>
              <a:rPr lang="en-US" sz="1013" dirty="0">
                <a:solidFill>
                  <a:srgbClr val="333333"/>
                </a:solidFill>
                <a:latin typeface="Arial" pitchFamily="34" charset="0"/>
                <a:ea typeface="Arial" pitchFamily="34" charset="-122"/>
                <a:cs typeface="Arial" pitchFamily="34" charset="-120"/>
              </a:rPr>
              <a:t>Converting SOEs into limited liability companies</a:t>
            </a:r>
            <a:endParaRPr lang="en-US" sz="1013" dirty="0"/>
          </a:p>
        </p:txBody>
      </p:sp>
      <p:sp>
        <p:nvSpPr>
          <p:cNvPr id="28" name="Text 24"/>
          <p:cNvSpPr/>
          <p:nvPr/>
        </p:nvSpPr>
        <p:spPr>
          <a:xfrm>
            <a:off x="4743450" y="1840911"/>
            <a:ext cx="1150367" cy="142875"/>
          </a:xfrm>
          <a:prstGeom prst="rect">
            <a:avLst/>
          </a:prstGeom>
          <a:noFill/>
          <a:ln/>
        </p:spPr>
        <p:txBody>
          <a:bodyPr wrap="none" lIns="0" tIns="0" rIns="0" bIns="0" rtlCol="0" anchor="ctr">
            <a:spAutoFit/>
          </a:bodyPr>
          <a:lstStyle/>
          <a:p>
            <a:pPr algn="l" indent="0" marL="0">
              <a:buNone/>
            </a:pPr>
            <a:r>
              <a:rPr lang="en-US" sz="1013" b="1" dirty="0">
                <a:solidFill>
                  <a:srgbClr val="333333"/>
                </a:solidFill>
                <a:latin typeface="Arial" pitchFamily="34" charset="0"/>
                <a:ea typeface="Arial" pitchFamily="34" charset="-122"/>
                <a:cs typeface="Arial" pitchFamily="34" charset="-120"/>
              </a:rPr>
              <a:t>Board structures:</a:t>
            </a:r>
            <a:endParaRPr lang="en-US" sz="1013" dirty="0"/>
          </a:p>
        </p:txBody>
      </p:sp>
      <p:sp>
        <p:nvSpPr>
          <p:cNvPr id="29" name="Text 25"/>
          <p:cNvSpPr/>
          <p:nvPr/>
        </p:nvSpPr>
        <p:spPr>
          <a:xfrm>
            <a:off x="5822379" y="1840911"/>
            <a:ext cx="2022742" cy="142875"/>
          </a:xfrm>
          <a:prstGeom prst="rect">
            <a:avLst/>
          </a:prstGeom>
          <a:noFill/>
          <a:ln/>
        </p:spPr>
        <p:txBody>
          <a:bodyPr wrap="square" lIns="0" tIns="0" rIns="0" bIns="0" rtlCol="0" anchor="ctr">
            <a:spAutoFit/>
          </a:bodyPr>
          <a:lstStyle/>
          <a:p>
            <a:pPr algn="l" indent="0" marL="0">
              <a:buNone/>
            </a:pPr>
            <a:r>
              <a:rPr lang="en-US" sz="1013" dirty="0">
                <a:solidFill>
                  <a:srgbClr val="333333"/>
                </a:solidFill>
                <a:latin typeface="Arial" pitchFamily="34" charset="0"/>
                <a:ea typeface="Arial" pitchFamily="34" charset="-122"/>
                <a:cs typeface="Arial" pitchFamily="34" charset="-120"/>
              </a:rPr>
              <a:t>Introduction of boards of directors</a:t>
            </a:r>
            <a:endParaRPr lang="en-US" sz="1013" dirty="0"/>
          </a:p>
        </p:txBody>
      </p:sp>
      <p:sp>
        <p:nvSpPr>
          <p:cNvPr id="30" name="Text 26"/>
          <p:cNvSpPr/>
          <p:nvPr/>
        </p:nvSpPr>
        <p:spPr>
          <a:xfrm>
            <a:off x="4743450" y="2065213"/>
            <a:ext cx="1100138" cy="142875"/>
          </a:xfrm>
          <a:prstGeom prst="rect">
            <a:avLst/>
          </a:prstGeom>
          <a:noFill/>
          <a:ln/>
        </p:spPr>
        <p:txBody>
          <a:bodyPr wrap="none" lIns="0" tIns="0" rIns="0" bIns="0" rtlCol="0" anchor="ctr">
            <a:spAutoFit/>
          </a:bodyPr>
          <a:lstStyle/>
          <a:p>
            <a:pPr algn="l" indent="0" marL="0">
              <a:buNone/>
            </a:pPr>
            <a:r>
              <a:rPr lang="en-US" sz="1013" b="1" dirty="0">
                <a:solidFill>
                  <a:srgbClr val="333333"/>
                </a:solidFill>
                <a:latin typeface="Arial" pitchFamily="34" charset="0"/>
                <a:ea typeface="Arial" pitchFamily="34" charset="-122"/>
                <a:cs typeface="Arial" pitchFamily="34" charset="-120"/>
              </a:rPr>
              <a:t>Minority listings:</a:t>
            </a:r>
            <a:endParaRPr lang="en-US" sz="1013" dirty="0"/>
          </a:p>
        </p:txBody>
      </p:sp>
      <p:sp>
        <p:nvSpPr>
          <p:cNvPr id="31" name="Text 27"/>
          <p:cNvSpPr/>
          <p:nvPr/>
        </p:nvSpPr>
        <p:spPr>
          <a:xfrm>
            <a:off x="5772150" y="2065213"/>
            <a:ext cx="2551463" cy="142875"/>
          </a:xfrm>
          <a:prstGeom prst="rect">
            <a:avLst/>
          </a:prstGeom>
          <a:noFill/>
          <a:ln/>
        </p:spPr>
        <p:txBody>
          <a:bodyPr wrap="square" lIns="0" tIns="0" rIns="0" bIns="0" rtlCol="0" anchor="ctr">
            <a:spAutoFit/>
          </a:bodyPr>
          <a:lstStyle/>
          <a:p>
            <a:pPr algn="l" indent="0" marL="0">
              <a:buNone/>
            </a:pPr>
            <a:r>
              <a:rPr lang="en-US" sz="1013" dirty="0">
                <a:solidFill>
                  <a:srgbClr val="333333"/>
                </a:solidFill>
                <a:latin typeface="Arial" pitchFamily="34" charset="0"/>
                <a:ea typeface="Arial" pitchFamily="34" charset="-122"/>
                <a:cs typeface="Arial" pitchFamily="34" charset="-120"/>
              </a:rPr>
              <a:t>Partial IPOs while maintaining state control</a:t>
            </a:r>
            <a:endParaRPr lang="en-US" sz="1013" dirty="0"/>
          </a:p>
        </p:txBody>
      </p:sp>
      <p:sp>
        <p:nvSpPr>
          <p:cNvPr id="32" name="Shape 28"/>
          <p:cNvSpPr/>
          <p:nvPr/>
        </p:nvSpPr>
        <p:spPr>
          <a:xfrm>
            <a:off x="4743450" y="2364525"/>
            <a:ext cx="571500" cy="521494"/>
          </a:xfrm>
          <a:prstGeom prst="rect">
            <a:avLst/>
          </a:prstGeom>
          <a:solidFill>
            <a:srgbClr val="2E5984"/>
          </a:solidFill>
          <a:ln/>
        </p:spPr>
      </p:sp>
      <p:sp>
        <p:nvSpPr>
          <p:cNvPr id="33" name="Text 29"/>
          <p:cNvSpPr/>
          <p:nvPr/>
        </p:nvSpPr>
        <p:spPr>
          <a:xfrm>
            <a:off x="4743450" y="2364525"/>
            <a:ext cx="642938" cy="521494"/>
          </a:xfrm>
          <a:prstGeom prst="rect">
            <a:avLst/>
          </a:prstGeom>
          <a:noFill/>
          <a:ln/>
        </p:spPr>
        <p:txBody>
          <a:bodyPr wrap="none" lIns="0" tIns="0" rIns="0" bIns="0" rtlCol="0" anchor="ctr">
            <a:spAutoFit/>
          </a:bodyPr>
          <a:lstStyle/>
          <a:p>
            <a:pPr indent="0" marL="0">
              <a:buNone/>
            </a:pPr>
            <a:r>
              <a:rPr lang="en-US" sz="900" b="1" dirty="0">
                <a:solidFill>
                  <a:srgbClr val="FFFFFF"/>
                </a:solidFill>
                <a:latin typeface="Arial" pitchFamily="34" charset="0"/>
                <a:ea typeface="Arial" pitchFamily="34" charset="-122"/>
                <a:cs typeface="Arial" pitchFamily="34" charset="-120"/>
              </a:rPr>
              <a:t>1978-84</a:t>
            </a:r>
            <a:endParaRPr lang="en-US" sz="900" dirty="0"/>
          </a:p>
        </p:txBody>
      </p:sp>
      <p:sp>
        <p:nvSpPr>
          <p:cNvPr id="34" name="Shape 30"/>
          <p:cNvSpPr/>
          <p:nvPr/>
        </p:nvSpPr>
        <p:spPr>
          <a:xfrm>
            <a:off x="5314950" y="2364525"/>
            <a:ext cx="3543300" cy="521494"/>
          </a:xfrm>
          <a:prstGeom prst="rect">
            <a:avLst/>
          </a:prstGeom>
          <a:solidFill>
            <a:srgbClr val="FFFFFF"/>
          </a:solidFill>
          <a:ln/>
        </p:spPr>
      </p:sp>
      <p:sp>
        <p:nvSpPr>
          <p:cNvPr id="35" name="Shape 31"/>
          <p:cNvSpPr/>
          <p:nvPr/>
        </p:nvSpPr>
        <p:spPr>
          <a:xfrm>
            <a:off x="5314950" y="2364525"/>
            <a:ext cx="21431" cy="521494"/>
          </a:xfrm>
          <a:prstGeom prst="rect">
            <a:avLst/>
          </a:prstGeom>
          <a:solidFill>
            <a:srgbClr val="4A90A4"/>
          </a:solidFill>
          <a:ln/>
        </p:spPr>
      </p:sp>
      <p:sp>
        <p:nvSpPr>
          <p:cNvPr id="36" name="Text 32"/>
          <p:cNvSpPr/>
          <p:nvPr/>
        </p:nvSpPr>
        <p:spPr>
          <a:xfrm>
            <a:off x="5422106" y="2435963"/>
            <a:ext cx="3400425" cy="171450"/>
          </a:xfrm>
          <a:prstGeom prst="rect">
            <a:avLst/>
          </a:prstGeom>
          <a:noFill/>
          <a:ln/>
        </p:spPr>
        <p:txBody>
          <a:bodyPr wrap="square" lIns="0" tIns="0" rIns="0" bIns="0" rtlCol="0" anchor="ctr">
            <a:spAutoFit/>
          </a:bodyPr>
          <a:lstStyle/>
          <a:p>
            <a:pPr indent="0" marL="0">
              <a:buNone/>
            </a:pPr>
            <a:r>
              <a:rPr lang="en-US" sz="900" b="1" dirty="0">
                <a:solidFill>
                  <a:srgbClr val="333333"/>
                </a:solidFill>
                <a:latin typeface="Arial" pitchFamily="34" charset="0"/>
                <a:ea typeface="Arial" pitchFamily="34" charset="-122"/>
                <a:cs typeface="Arial" pitchFamily="34" charset="-120"/>
              </a:rPr>
              <a:t>Expanded Autonomy</a:t>
            </a:r>
            <a:endParaRPr lang="en-US" sz="900" dirty="0"/>
          </a:p>
        </p:txBody>
      </p:sp>
      <p:sp>
        <p:nvSpPr>
          <p:cNvPr id="37" name="Text 33"/>
          <p:cNvSpPr/>
          <p:nvPr/>
        </p:nvSpPr>
        <p:spPr>
          <a:xfrm>
            <a:off x="5422106" y="2643132"/>
            <a:ext cx="3400425" cy="171450"/>
          </a:xfrm>
          <a:prstGeom prst="rect">
            <a:avLst/>
          </a:prstGeom>
          <a:noFill/>
          <a:ln/>
        </p:spPr>
        <p:txBody>
          <a:bodyPr wrap="square" lIns="0" tIns="0" rIns="0" bIns="0" rtlCol="0" anchor="ctr">
            <a:spAutoFit/>
          </a:bodyPr>
          <a:lstStyle/>
          <a:p>
            <a:pPr indent="0" marL="0">
              <a:buNone/>
            </a:pPr>
            <a:r>
              <a:rPr lang="en-US" sz="900" dirty="0">
                <a:solidFill>
                  <a:srgbClr val="333333"/>
                </a:solidFill>
                <a:latin typeface="Arial" pitchFamily="34" charset="0"/>
                <a:ea typeface="Arial" pitchFamily="34" charset="-122"/>
                <a:cs typeface="Arial" pitchFamily="34" charset="-120"/>
              </a:rPr>
              <a:t>Initial profit retention schemes and managerial authority</a:t>
            </a:r>
            <a:endParaRPr lang="en-US" sz="900" dirty="0"/>
          </a:p>
        </p:txBody>
      </p:sp>
      <p:sp>
        <p:nvSpPr>
          <p:cNvPr id="38" name="Shape 34"/>
          <p:cNvSpPr/>
          <p:nvPr/>
        </p:nvSpPr>
        <p:spPr>
          <a:xfrm>
            <a:off x="4743450" y="2993175"/>
            <a:ext cx="571500" cy="521494"/>
          </a:xfrm>
          <a:prstGeom prst="rect">
            <a:avLst/>
          </a:prstGeom>
          <a:solidFill>
            <a:srgbClr val="2E5984"/>
          </a:solidFill>
          <a:ln/>
        </p:spPr>
      </p:sp>
      <p:sp>
        <p:nvSpPr>
          <p:cNvPr id="39" name="Text 35"/>
          <p:cNvSpPr/>
          <p:nvPr/>
        </p:nvSpPr>
        <p:spPr>
          <a:xfrm>
            <a:off x="4743450" y="2993175"/>
            <a:ext cx="642938" cy="521494"/>
          </a:xfrm>
          <a:prstGeom prst="rect">
            <a:avLst/>
          </a:prstGeom>
          <a:noFill/>
          <a:ln/>
        </p:spPr>
        <p:txBody>
          <a:bodyPr wrap="none" lIns="0" tIns="0" rIns="0" bIns="0" rtlCol="0" anchor="ctr">
            <a:spAutoFit/>
          </a:bodyPr>
          <a:lstStyle/>
          <a:p>
            <a:pPr indent="0" marL="0">
              <a:buNone/>
            </a:pPr>
            <a:r>
              <a:rPr lang="en-US" sz="900" b="1" dirty="0">
                <a:solidFill>
                  <a:srgbClr val="FFFFFF"/>
                </a:solidFill>
                <a:latin typeface="Arial" pitchFamily="34" charset="0"/>
                <a:ea typeface="Arial" pitchFamily="34" charset="-122"/>
                <a:cs typeface="Arial" pitchFamily="34" charset="-120"/>
              </a:rPr>
              <a:t>1984-92</a:t>
            </a:r>
            <a:endParaRPr lang="en-US" sz="900" dirty="0"/>
          </a:p>
        </p:txBody>
      </p:sp>
      <p:sp>
        <p:nvSpPr>
          <p:cNvPr id="40" name="Shape 36"/>
          <p:cNvSpPr/>
          <p:nvPr/>
        </p:nvSpPr>
        <p:spPr>
          <a:xfrm>
            <a:off x="5314950" y="2993175"/>
            <a:ext cx="3543300" cy="521494"/>
          </a:xfrm>
          <a:prstGeom prst="rect">
            <a:avLst/>
          </a:prstGeom>
          <a:solidFill>
            <a:srgbClr val="FFFFFF"/>
          </a:solidFill>
          <a:ln/>
        </p:spPr>
      </p:sp>
      <p:sp>
        <p:nvSpPr>
          <p:cNvPr id="41" name="Shape 37"/>
          <p:cNvSpPr/>
          <p:nvPr/>
        </p:nvSpPr>
        <p:spPr>
          <a:xfrm>
            <a:off x="5314950" y="2993175"/>
            <a:ext cx="21431" cy="521494"/>
          </a:xfrm>
          <a:prstGeom prst="rect">
            <a:avLst/>
          </a:prstGeom>
          <a:solidFill>
            <a:srgbClr val="4A90A4"/>
          </a:solidFill>
          <a:ln/>
        </p:spPr>
      </p:sp>
      <p:sp>
        <p:nvSpPr>
          <p:cNvPr id="42" name="Text 38"/>
          <p:cNvSpPr/>
          <p:nvPr/>
        </p:nvSpPr>
        <p:spPr>
          <a:xfrm>
            <a:off x="5422106" y="3064613"/>
            <a:ext cx="3400425" cy="171450"/>
          </a:xfrm>
          <a:prstGeom prst="rect">
            <a:avLst/>
          </a:prstGeom>
          <a:noFill/>
          <a:ln/>
        </p:spPr>
        <p:txBody>
          <a:bodyPr wrap="square" lIns="0" tIns="0" rIns="0" bIns="0" rtlCol="0" anchor="ctr">
            <a:spAutoFit/>
          </a:bodyPr>
          <a:lstStyle/>
          <a:p>
            <a:pPr indent="0" marL="0">
              <a:buNone/>
            </a:pPr>
            <a:r>
              <a:rPr lang="en-US" sz="900" b="1" dirty="0">
                <a:solidFill>
                  <a:srgbClr val="333333"/>
                </a:solidFill>
                <a:latin typeface="Arial" pitchFamily="34" charset="0"/>
                <a:ea typeface="Arial" pitchFamily="34" charset="-122"/>
                <a:cs typeface="Arial" pitchFamily="34" charset="-120"/>
              </a:rPr>
              <a:t>Contract Responsibility System</a:t>
            </a:r>
            <a:endParaRPr lang="en-US" sz="900" dirty="0"/>
          </a:p>
        </p:txBody>
      </p:sp>
      <p:sp>
        <p:nvSpPr>
          <p:cNvPr id="43" name="Text 39"/>
          <p:cNvSpPr/>
          <p:nvPr/>
        </p:nvSpPr>
        <p:spPr>
          <a:xfrm>
            <a:off x="5422106" y="3271782"/>
            <a:ext cx="3400425" cy="171450"/>
          </a:xfrm>
          <a:prstGeom prst="rect">
            <a:avLst/>
          </a:prstGeom>
          <a:noFill/>
          <a:ln/>
        </p:spPr>
        <p:txBody>
          <a:bodyPr wrap="square" lIns="0" tIns="0" rIns="0" bIns="0" rtlCol="0" anchor="ctr">
            <a:spAutoFit/>
          </a:bodyPr>
          <a:lstStyle/>
          <a:p>
            <a:pPr indent="0" marL="0">
              <a:buNone/>
            </a:pPr>
            <a:r>
              <a:rPr lang="en-US" sz="900" dirty="0">
                <a:solidFill>
                  <a:srgbClr val="333333"/>
                </a:solidFill>
                <a:latin typeface="Arial" pitchFamily="34" charset="0"/>
                <a:ea typeface="Arial" pitchFamily="34" charset="-122"/>
                <a:cs typeface="Arial" pitchFamily="34" charset="-120"/>
              </a:rPr>
              <a:t>Performance contracts between SOEs and government agencies</a:t>
            </a:r>
            <a:endParaRPr lang="en-US" sz="900" dirty="0"/>
          </a:p>
        </p:txBody>
      </p:sp>
      <p:sp>
        <p:nvSpPr>
          <p:cNvPr id="44" name="Shape 40"/>
          <p:cNvSpPr/>
          <p:nvPr/>
        </p:nvSpPr>
        <p:spPr>
          <a:xfrm>
            <a:off x="4743450" y="3621825"/>
            <a:ext cx="571500" cy="521494"/>
          </a:xfrm>
          <a:prstGeom prst="rect">
            <a:avLst/>
          </a:prstGeom>
          <a:solidFill>
            <a:srgbClr val="2E5984"/>
          </a:solidFill>
          <a:ln/>
        </p:spPr>
      </p:sp>
      <p:sp>
        <p:nvSpPr>
          <p:cNvPr id="45" name="Text 41"/>
          <p:cNvSpPr/>
          <p:nvPr/>
        </p:nvSpPr>
        <p:spPr>
          <a:xfrm>
            <a:off x="4743450" y="3621825"/>
            <a:ext cx="642938" cy="521494"/>
          </a:xfrm>
          <a:prstGeom prst="rect">
            <a:avLst/>
          </a:prstGeom>
          <a:noFill/>
          <a:ln/>
        </p:spPr>
        <p:txBody>
          <a:bodyPr wrap="none" lIns="0" tIns="0" rIns="0" bIns="0" rtlCol="0" anchor="ctr">
            <a:spAutoFit/>
          </a:bodyPr>
          <a:lstStyle/>
          <a:p>
            <a:pPr indent="0" marL="0">
              <a:buNone/>
            </a:pPr>
            <a:r>
              <a:rPr lang="en-US" sz="900" b="1" dirty="0">
                <a:solidFill>
                  <a:srgbClr val="FFFFFF"/>
                </a:solidFill>
                <a:latin typeface="Arial" pitchFamily="34" charset="0"/>
                <a:ea typeface="Arial" pitchFamily="34" charset="-122"/>
                <a:cs typeface="Arial" pitchFamily="34" charset="-120"/>
              </a:rPr>
              <a:t>1993-97</a:t>
            </a:r>
            <a:endParaRPr lang="en-US" sz="900" dirty="0"/>
          </a:p>
        </p:txBody>
      </p:sp>
      <p:sp>
        <p:nvSpPr>
          <p:cNvPr id="46" name="Shape 42"/>
          <p:cNvSpPr/>
          <p:nvPr/>
        </p:nvSpPr>
        <p:spPr>
          <a:xfrm>
            <a:off x="5314950" y="3621825"/>
            <a:ext cx="3543300" cy="521494"/>
          </a:xfrm>
          <a:prstGeom prst="rect">
            <a:avLst/>
          </a:prstGeom>
          <a:solidFill>
            <a:srgbClr val="FFFFFF"/>
          </a:solidFill>
          <a:ln/>
        </p:spPr>
      </p:sp>
      <p:sp>
        <p:nvSpPr>
          <p:cNvPr id="47" name="Shape 43"/>
          <p:cNvSpPr/>
          <p:nvPr/>
        </p:nvSpPr>
        <p:spPr>
          <a:xfrm>
            <a:off x="5314950" y="3621825"/>
            <a:ext cx="21431" cy="521494"/>
          </a:xfrm>
          <a:prstGeom prst="rect">
            <a:avLst/>
          </a:prstGeom>
          <a:solidFill>
            <a:srgbClr val="4A90A4"/>
          </a:solidFill>
          <a:ln/>
        </p:spPr>
      </p:sp>
      <p:sp>
        <p:nvSpPr>
          <p:cNvPr id="48" name="Text 44"/>
          <p:cNvSpPr/>
          <p:nvPr/>
        </p:nvSpPr>
        <p:spPr>
          <a:xfrm>
            <a:off x="5422106" y="3693263"/>
            <a:ext cx="3400425" cy="171450"/>
          </a:xfrm>
          <a:prstGeom prst="rect">
            <a:avLst/>
          </a:prstGeom>
          <a:noFill/>
          <a:ln/>
        </p:spPr>
        <p:txBody>
          <a:bodyPr wrap="square" lIns="0" tIns="0" rIns="0" bIns="0" rtlCol="0" anchor="ctr">
            <a:spAutoFit/>
          </a:bodyPr>
          <a:lstStyle/>
          <a:p>
            <a:pPr indent="0" marL="0">
              <a:buNone/>
            </a:pPr>
            <a:r>
              <a:rPr lang="en-US" sz="900" b="1" dirty="0">
                <a:solidFill>
                  <a:srgbClr val="333333"/>
                </a:solidFill>
                <a:latin typeface="Arial" pitchFamily="34" charset="0"/>
                <a:ea typeface="Arial" pitchFamily="34" charset="-122"/>
                <a:cs typeface="Arial" pitchFamily="34" charset="-120"/>
              </a:rPr>
              <a:t>Modern Enterprise System</a:t>
            </a:r>
            <a:endParaRPr lang="en-US" sz="900" dirty="0"/>
          </a:p>
        </p:txBody>
      </p:sp>
      <p:sp>
        <p:nvSpPr>
          <p:cNvPr id="49" name="Text 45"/>
          <p:cNvSpPr/>
          <p:nvPr/>
        </p:nvSpPr>
        <p:spPr>
          <a:xfrm>
            <a:off x="5422106" y="3900432"/>
            <a:ext cx="3400425" cy="171450"/>
          </a:xfrm>
          <a:prstGeom prst="rect">
            <a:avLst/>
          </a:prstGeom>
          <a:noFill/>
          <a:ln/>
        </p:spPr>
        <p:txBody>
          <a:bodyPr wrap="square" lIns="0" tIns="0" rIns="0" bIns="0" rtlCol="0" anchor="ctr">
            <a:spAutoFit/>
          </a:bodyPr>
          <a:lstStyle/>
          <a:p>
            <a:pPr indent="0" marL="0">
              <a:buNone/>
            </a:pPr>
            <a:r>
              <a:rPr lang="en-US" sz="900" dirty="0">
                <a:solidFill>
                  <a:srgbClr val="333333"/>
                </a:solidFill>
                <a:latin typeface="Arial" pitchFamily="34" charset="0"/>
                <a:ea typeface="Arial" pitchFamily="34" charset="-122"/>
                <a:cs typeface="Arial" pitchFamily="34" charset="-120"/>
              </a:rPr>
              <a:t>Corporatization and clarification of property rights</a:t>
            </a:r>
            <a:endParaRPr lang="en-US" sz="900" dirty="0"/>
          </a:p>
        </p:txBody>
      </p:sp>
      <p:sp>
        <p:nvSpPr>
          <p:cNvPr id="50" name="Shape 46"/>
          <p:cNvSpPr/>
          <p:nvPr/>
        </p:nvSpPr>
        <p:spPr>
          <a:xfrm>
            <a:off x="4743450" y="4250475"/>
            <a:ext cx="571500" cy="521494"/>
          </a:xfrm>
          <a:prstGeom prst="rect">
            <a:avLst/>
          </a:prstGeom>
          <a:solidFill>
            <a:srgbClr val="2E5984"/>
          </a:solidFill>
          <a:ln/>
        </p:spPr>
      </p:sp>
      <p:sp>
        <p:nvSpPr>
          <p:cNvPr id="51" name="Text 47"/>
          <p:cNvSpPr/>
          <p:nvPr/>
        </p:nvSpPr>
        <p:spPr>
          <a:xfrm>
            <a:off x="4743450" y="4250475"/>
            <a:ext cx="642938" cy="521494"/>
          </a:xfrm>
          <a:prstGeom prst="rect">
            <a:avLst/>
          </a:prstGeom>
          <a:noFill/>
          <a:ln/>
        </p:spPr>
        <p:txBody>
          <a:bodyPr wrap="none" lIns="0" tIns="0" rIns="0" bIns="0" rtlCol="0" anchor="ctr">
            <a:spAutoFit/>
          </a:bodyPr>
          <a:lstStyle/>
          <a:p>
            <a:pPr indent="0" marL="0">
              <a:buNone/>
            </a:pPr>
            <a:r>
              <a:rPr lang="en-US" sz="900" b="1" dirty="0">
                <a:solidFill>
                  <a:srgbClr val="FFFFFF"/>
                </a:solidFill>
                <a:latin typeface="Arial" pitchFamily="34" charset="0"/>
                <a:ea typeface="Arial" pitchFamily="34" charset="-122"/>
                <a:cs typeface="Arial" pitchFamily="34" charset="-120"/>
              </a:rPr>
              <a:t>1997-03</a:t>
            </a:r>
            <a:endParaRPr lang="en-US" sz="900" dirty="0"/>
          </a:p>
        </p:txBody>
      </p:sp>
      <p:sp>
        <p:nvSpPr>
          <p:cNvPr id="52" name="Shape 48"/>
          <p:cNvSpPr/>
          <p:nvPr/>
        </p:nvSpPr>
        <p:spPr>
          <a:xfrm>
            <a:off x="5314950" y="4250475"/>
            <a:ext cx="3543300" cy="521494"/>
          </a:xfrm>
          <a:prstGeom prst="rect">
            <a:avLst/>
          </a:prstGeom>
          <a:solidFill>
            <a:srgbClr val="FFFFFF"/>
          </a:solidFill>
          <a:ln/>
        </p:spPr>
      </p:sp>
      <p:sp>
        <p:nvSpPr>
          <p:cNvPr id="53" name="Shape 49"/>
          <p:cNvSpPr/>
          <p:nvPr/>
        </p:nvSpPr>
        <p:spPr>
          <a:xfrm>
            <a:off x="5314950" y="4250475"/>
            <a:ext cx="21431" cy="521494"/>
          </a:xfrm>
          <a:prstGeom prst="rect">
            <a:avLst/>
          </a:prstGeom>
          <a:solidFill>
            <a:srgbClr val="4A90A4"/>
          </a:solidFill>
          <a:ln/>
        </p:spPr>
      </p:sp>
      <p:sp>
        <p:nvSpPr>
          <p:cNvPr id="54" name="Text 50"/>
          <p:cNvSpPr/>
          <p:nvPr/>
        </p:nvSpPr>
        <p:spPr>
          <a:xfrm>
            <a:off x="5422106" y="4321913"/>
            <a:ext cx="3400425" cy="171450"/>
          </a:xfrm>
          <a:prstGeom prst="rect">
            <a:avLst/>
          </a:prstGeom>
          <a:noFill/>
          <a:ln/>
        </p:spPr>
        <p:txBody>
          <a:bodyPr wrap="square" lIns="0" tIns="0" rIns="0" bIns="0" rtlCol="0" anchor="ctr">
            <a:spAutoFit/>
          </a:bodyPr>
          <a:lstStyle/>
          <a:p>
            <a:pPr indent="0" marL="0">
              <a:buNone/>
            </a:pPr>
            <a:r>
              <a:rPr lang="en-US" sz="900" b="1" dirty="0">
                <a:solidFill>
                  <a:srgbClr val="333333"/>
                </a:solidFill>
                <a:latin typeface="Arial" pitchFamily="34" charset="0"/>
                <a:ea typeface="Arial" pitchFamily="34" charset="-122"/>
                <a:cs typeface="Arial" pitchFamily="34" charset="-120"/>
              </a:rPr>
              <a:t>"Grasp the Large, Let Go of the Small"</a:t>
            </a:r>
            <a:endParaRPr lang="en-US" sz="900" dirty="0"/>
          </a:p>
        </p:txBody>
      </p:sp>
      <p:sp>
        <p:nvSpPr>
          <p:cNvPr id="55" name="Text 51"/>
          <p:cNvSpPr/>
          <p:nvPr/>
        </p:nvSpPr>
        <p:spPr>
          <a:xfrm>
            <a:off x="5422106" y="4529082"/>
            <a:ext cx="3400425" cy="171450"/>
          </a:xfrm>
          <a:prstGeom prst="rect">
            <a:avLst/>
          </a:prstGeom>
          <a:noFill/>
          <a:ln/>
        </p:spPr>
        <p:txBody>
          <a:bodyPr wrap="square" lIns="0" tIns="0" rIns="0" bIns="0" rtlCol="0" anchor="ctr">
            <a:spAutoFit/>
          </a:bodyPr>
          <a:lstStyle/>
          <a:p>
            <a:pPr indent="0" marL="0">
              <a:buNone/>
            </a:pPr>
            <a:r>
              <a:rPr lang="en-US" sz="900" dirty="0">
                <a:solidFill>
                  <a:srgbClr val="333333"/>
                </a:solidFill>
                <a:latin typeface="Arial" pitchFamily="34" charset="0"/>
                <a:ea typeface="Arial" pitchFamily="34" charset="-122"/>
                <a:cs typeface="Arial" pitchFamily="34" charset="-120"/>
              </a:rPr>
              <a:t>Restructuring large SOEs, privatizing smaller ones</a:t>
            </a:r>
            <a:endParaRPr lang="en-US" sz="9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65</Slides>
  <Notes>65</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65</vt:i4>
      </vt:variant>
    </vt:vector>
  </HeadingPairs>
  <TitlesOfParts>
    <vt:vector size="68"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lpstr>Slide 49</vt:lpstr>
      <vt:lpstr>Slide 50</vt:lpstr>
      <vt:lpstr>Slide 51</vt:lpstr>
      <vt:lpstr>Slide 52</vt:lpstr>
      <vt:lpstr>Slide 53</vt:lpstr>
      <vt:lpstr>Slide 54</vt:lpstr>
      <vt:lpstr>Slide 55</vt:lpstr>
      <vt:lpstr>Slide 56</vt:lpstr>
      <vt:lpstr>Slide 57</vt:lpstr>
      <vt:lpstr>Slide 58</vt:lpstr>
      <vt:lpstr>Slide 59</vt:lpstr>
      <vt:lpstr>Slide 60</vt:lpstr>
      <vt:lpstr>Slide 61</vt:lpstr>
      <vt:lpstr>Slide 62</vt:lpstr>
      <vt:lpstr>Slide 63</vt:lpstr>
      <vt:lpstr>Slide 64</vt:lpstr>
      <vt:lpstr>Slide 65</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2025-06-26T19:20:22Z</dcterms:created>
  <dcterms:modified xsi:type="dcterms:W3CDTF">2025-06-26T19:20:22Z</dcterms:modified>
</cp:coreProperties>
</file>